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6" r:id="rId16"/>
    <p:sldId id="275" r:id="rId17"/>
    <p:sldId id="277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291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273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025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15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410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579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913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355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823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231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000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72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48072"/>
          </a:xfrm>
        </p:spPr>
        <p:txBody>
          <a:bodyPr>
            <a:normAutofit/>
          </a:bodyPr>
          <a:lstStyle/>
          <a:p>
            <a:pPr algn="l"/>
            <a:r>
              <a:rPr lang="ru-RU" sz="1400" dirty="0" smtClean="0"/>
              <a:t>Муниципальное автономное дошкольное образовательное учреждение «Детский сад комбинированной направленности №7 » города Сосновоборска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632848" cy="4896543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bg2"/>
                </a:solidFill>
              </a:rPr>
              <a:t>ПРОЕКТ</a:t>
            </a:r>
          </a:p>
          <a:p>
            <a:r>
              <a:rPr lang="ru-RU" dirty="0">
                <a:solidFill>
                  <a:schemeClr val="bg2"/>
                </a:solidFill>
              </a:rPr>
              <a:t>"КНИГА  ЛУЧШИЙ  ДРУГ  </a:t>
            </a:r>
            <a:r>
              <a:rPr lang="ru-RU" dirty="0" smtClean="0">
                <a:solidFill>
                  <a:schemeClr val="bg2"/>
                </a:solidFill>
              </a:rPr>
              <a:t>РЕБЯТ«</a:t>
            </a:r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l"/>
            <a:r>
              <a:rPr lang="ru-RU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Выполнили</a:t>
            </a:r>
          </a:p>
          <a:p>
            <a:pPr algn="l"/>
            <a:r>
              <a:rPr lang="ru-RU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воспитатели: Богословская Екатерина Витальевна</a:t>
            </a:r>
          </a:p>
          <a:p>
            <a:pPr algn="l"/>
            <a:r>
              <a:rPr lang="ru-RU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     Рублева Алена Валериановна</a:t>
            </a:r>
          </a:p>
          <a:p>
            <a:pPr algn="l"/>
            <a:r>
              <a:rPr lang="ru-RU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Старшая «В» группа «Умки»</a:t>
            </a:r>
            <a:endParaRPr lang="ru-RU" sz="1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276872"/>
            <a:ext cx="307234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5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836712"/>
            <a:ext cx="7408333" cy="5217443"/>
          </a:xfrm>
        </p:spPr>
        <p:txBody>
          <a:bodyPr>
            <a:normAutofit/>
          </a:bodyPr>
          <a:lstStyle/>
          <a:p>
            <a:r>
              <a:rPr lang="ru-RU" sz="2800" b="1" dirty="0"/>
              <a:t>Тип проекта: </a:t>
            </a:r>
            <a:r>
              <a:rPr lang="ru-RU" sz="2800" dirty="0"/>
              <a:t>познавательно-творческий.</a:t>
            </a:r>
          </a:p>
          <a:p>
            <a:r>
              <a:rPr lang="ru-RU" sz="2800" b="1" dirty="0"/>
              <a:t>Продолжительность: </a:t>
            </a:r>
            <a:r>
              <a:rPr lang="ru-RU" sz="2800" dirty="0" smtClean="0"/>
              <a:t>с 1 апреля по 22 апреля 2022 г</a:t>
            </a:r>
            <a:endParaRPr lang="ru-RU" sz="2800" dirty="0"/>
          </a:p>
          <a:p>
            <a:r>
              <a:rPr lang="ru-RU" sz="2800" b="1" dirty="0"/>
              <a:t>Участники проекта: </a:t>
            </a:r>
            <a:r>
              <a:rPr lang="ru-RU" sz="2800" dirty="0"/>
              <a:t>дети старшей </a:t>
            </a:r>
            <a:r>
              <a:rPr lang="ru-RU" sz="2800" dirty="0" smtClean="0"/>
              <a:t>группы</a:t>
            </a:r>
          </a:p>
          <a:p>
            <a:r>
              <a:rPr lang="ru-RU" sz="2800" dirty="0" smtClean="0"/>
              <a:t> воспитатели группы</a:t>
            </a:r>
          </a:p>
          <a:p>
            <a:r>
              <a:rPr lang="ru-RU" sz="2800" dirty="0" smtClean="0"/>
              <a:t>Родители воспитанников.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808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260648"/>
            <a:ext cx="7408333" cy="5976664"/>
          </a:xfrm>
        </p:spPr>
        <p:txBody>
          <a:bodyPr>
            <a:noAutofit/>
          </a:bodyPr>
          <a:lstStyle/>
          <a:p>
            <a:r>
              <a:rPr lang="ru-RU" sz="1800" b="1" dirty="0"/>
              <a:t>Актуальность проекта:</a:t>
            </a:r>
          </a:p>
          <a:p>
            <a:r>
              <a:rPr lang="ru-RU" sz="1800" dirty="0"/>
              <a:t> 	В настоящее время компьютер стал занимать все больше места в нашей жизни, и люди стали меньше читать. Очень важно с малых лет пробуждать интерес детей к книгам, к чтению. Взрослые, читая сами, вырабатывают у детей отношение к чтению как к удовольствию. Нужно помочь ребенку стать читателем: ходить в библиотеку, покупать и дарить книги, получать их в качестве подарков, пусть дети сами выбирают себе книги и журналы. Хорошо, когда дома выделено место для чтения, собираются книги на темы, которые интересуют детей. </a:t>
            </a:r>
          </a:p>
          <a:p>
            <a:r>
              <a:rPr lang="ru-RU" sz="1800" dirty="0"/>
              <a:t>  	    Почему у </a:t>
            </a:r>
            <a:r>
              <a:rPr lang="ru-RU" sz="1800" dirty="0" smtClean="0"/>
              <a:t>нас возникла </a:t>
            </a:r>
            <a:r>
              <a:rPr lang="ru-RU" sz="1800" dirty="0"/>
              <a:t>идея проекта «Книга – лучший друг ребят» для детей в старшей группе? </a:t>
            </a:r>
          </a:p>
          <a:p>
            <a:r>
              <a:rPr lang="ru-RU" sz="1800" dirty="0"/>
              <a:t>    	  </a:t>
            </a:r>
            <a:r>
              <a:rPr lang="ru-RU" sz="1800" dirty="0" smtClean="0"/>
              <a:t>Мы обратили внимание </a:t>
            </a:r>
            <a:r>
              <a:rPr lang="ru-RU" sz="1800" dirty="0"/>
              <a:t>на снижение у детей культуры обращения с книгой (часто книгу можно было увидеть на полу, могли нарисовать в книге или порвать её). Данный проект начался с вопроса детей, во время чтения книги.  Один ребёнок спросил: «Кто делает книги?». Затем последовали предположения детей: что их делает продавец в магазине, художники, писатели и пр.  Таким образом, мы решили, как можно больше всего узнать о книге. 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5374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836712"/>
            <a:ext cx="7408333" cy="5289451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/>
              <a:t>Цель: </a:t>
            </a:r>
          </a:p>
          <a:p>
            <a:r>
              <a:rPr lang="ru-RU" dirty="0"/>
              <a:t>Развитие интереса детей к художественной и познавательной литературе.</a:t>
            </a:r>
          </a:p>
          <a:p>
            <a:r>
              <a:rPr lang="ru-RU" b="1" dirty="0"/>
              <a:t>Задачи:</a:t>
            </a:r>
          </a:p>
          <a:p>
            <a:r>
              <a:rPr lang="ru-RU" dirty="0"/>
              <a:t>•	расширять представления об изготовлении книг и профессиях людей;</a:t>
            </a:r>
          </a:p>
          <a:p>
            <a:r>
              <a:rPr lang="ru-RU" dirty="0"/>
              <a:t>•	формировать у детей понимание того, что книга – основной источник знаний;</a:t>
            </a:r>
          </a:p>
          <a:p>
            <a:r>
              <a:rPr lang="ru-RU" dirty="0"/>
              <a:t>•	 воспитывать бережное отношение дошкольников к книге и уважение к труду взрослых, обучить правилам обращения с книгой;</a:t>
            </a:r>
          </a:p>
          <a:p>
            <a:r>
              <a:rPr lang="ru-RU" dirty="0"/>
              <a:t>•	поддерживать детскую инициативу, стремление к познавательной деятельности и самостоятельности в реализации творческих замыслов;</a:t>
            </a:r>
          </a:p>
          <a:p>
            <a:r>
              <a:rPr lang="ru-RU" dirty="0"/>
              <a:t>•	развивать память, речь, внимание, коммуникативные навыки;</a:t>
            </a:r>
          </a:p>
          <a:p>
            <a:r>
              <a:rPr lang="ru-RU" dirty="0"/>
              <a:t>•	привлекать родителей к работе по приобщению дошкольников к художественной литературе.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855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Участие родителей в реализации проекта: </a:t>
            </a:r>
            <a:r>
              <a:rPr lang="ru-RU" sz="1600" dirty="0" smtClean="0"/>
              <a:t>фотоотчет (Книга лучший друг </a:t>
            </a:r>
            <a:r>
              <a:rPr lang="ru-RU" sz="1600" dirty="0"/>
              <a:t>ребенка), Развитие интереса детей к художественной и познавательной литературе.</a:t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196752"/>
            <a:ext cx="7408333" cy="5256584"/>
          </a:xfrm>
        </p:spPr>
        <p:txBody>
          <a:bodyPr>
            <a:normAutofit fontScale="55000" lnSpcReduction="20000"/>
          </a:bodyPr>
          <a:lstStyle/>
          <a:p>
            <a:r>
              <a:rPr lang="ru-RU" sz="2500" b="1" dirty="0">
                <a:solidFill>
                  <a:schemeClr val="tx1"/>
                </a:solidFill>
              </a:rPr>
              <a:t>ЭТАПЫ  РЕАЛИЗАЦИИ  ПРОЕКТА:</a:t>
            </a:r>
          </a:p>
          <a:p>
            <a:r>
              <a:rPr lang="ru-RU" sz="2500" dirty="0"/>
              <a:t> </a:t>
            </a:r>
            <a:r>
              <a:rPr lang="ru-RU" sz="2500" b="1" dirty="0">
                <a:solidFill>
                  <a:schemeClr val="tx1"/>
                </a:solidFill>
              </a:rPr>
              <a:t>Первый этап </a:t>
            </a:r>
            <a:r>
              <a:rPr lang="ru-RU" sz="2500" dirty="0">
                <a:solidFill>
                  <a:schemeClr val="tx1"/>
                </a:solidFill>
              </a:rPr>
              <a:t>– </a:t>
            </a:r>
            <a:r>
              <a:rPr lang="ru-RU" sz="2500" dirty="0"/>
              <a:t>организационный. </a:t>
            </a:r>
          </a:p>
          <a:p>
            <a:r>
              <a:rPr lang="ru-RU" sz="2500" dirty="0"/>
              <a:t>Выбор темы проекта. Определение цели, формулировка задач.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Второй этап - </a:t>
            </a:r>
            <a:r>
              <a:rPr lang="ru-RU" sz="2500" dirty="0"/>
              <a:t>планирование работы. </a:t>
            </a:r>
          </a:p>
          <a:p>
            <a:r>
              <a:rPr lang="ru-RU" sz="2500" dirty="0"/>
              <a:t>Подбор демонстрационного материала, художественной литературы.</a:t>
            </a:r>
          </a:p>
          <a:p>
            <a:r>
              <a:rPr lang="ru-RU" sz="2500" dirty="0"/>
              <a:t>Изучение методической литературы.</a:t>
            </a:r>
          </a:p>
          <a:p>
            <a:r>
              <a:rPr lang="ru-RU" sz="2500" dirty="0"/>
              <a:t>Составление перспективного плана, разработка конспектов, создание предметно-развивающей среды по данному проекту. 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Подготовка презентаций: </a:t>
            </a:r>
            <a:endParaRPr lang="ru-RU" sz="2500" dirty="0"/>
          </a:p>
          <a:p>
            <a:r>
              <a:rPr lang="ru-RU" sz="2500" dirty="0"/>
              <a:t>Работа с родителями,  привлечение родителей к текущему проекту. 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Третий этап </a:t>
            </a:r>
            <a:r>
              <a:rPr lang="ru-RU" sz="2500" b="1" dirty="0"/>
              <a:t>- </a:t>
            </a:r>
            <a:r>
              <a:rPr lang="ru-RU" sz="2500" dirty="0"/>
              <a:t>реализация проекта (основной).</a:t>
            </a:r>
          </a:p>
          <a:p>
            <a:r>
              <a:rPr lang="ru-RU" sz="2500" dirty="0"/>
              <a:t>Вовлечение детей в различные виды деятельности.</a:t>
            </a:r>
          </a:p>
          <a:p>
            <a:r>
              <a:rPr lang="ru-RU" sz="2500" dirty="0"/>
              <a:t>Реализация проекта.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Четвёртый  этап - </a:t>
            </a:r>
            <a:r>
              <a:rPr lang="ru-RU" sz="2500" dirty="0"/>
              <a:t>заключительный.</a:t>
            </a:r>
          </a:p>
          <a:p>
            <a:r>
              <a:rPr lang="ru-RU" sz="2500" dirty="0"/>
              <a:t>Развлечение для детей «День книги в детском саду».  </a:t>
            </a:r>
          </a:p>
          <a:p>
            <a:r>
              <a:rPr lang="ru-RU" sz="2500" dirty="0"/>
              <a:t>Обобщение результатов, оценка качества работы.</a:t>
            </a:r>
          </a:p>
          <a:p>
            <a:r>
              <a:rPr lang="ru-RU" sz="2500" dirty="0"/>
              <a:t>Презентация проекта.</a:t>
            </a:r>
          </a:p>
          <a:p>
            <a:r>
              <a:rPr lang="ru-RU" sz="2500" b="1" dirty="0">
                <a:solidFill>
                  <a:schemeClr val="tx1"/>
                </a:solidFill>
              </a:rPr>
              <a:t>Ожидаемые результаты:</a:t>
            </a:r>
          </a:p>
          <a:p>
            <a:r>
              <a:rPr lang="ru-RU" sz="2500" dirty="0"/>
              <a:t>Дети узнают историю происхождения и изготовления книги, о многообразии книжного мира.</a:t>
            </a:r>
          </a:p>
          <a:p>
            <a:r>
              <a:rPr lang="ru-RU" sz="2500" dirty="0"/>
              <a:t>Будут иметь представление о профессиях библиотекаря, писателя, художника-иллюстратора.</a:t>
            </a:r>
          </a:p>
          <a:p>
            <a:r>
              <a:rPr lang="ru-RU" sz="2500" dirty="0"/>
              <a:t>Научатся правильному обращению с книгой.</a:t>
            </a:r>
          </a:p>
          <a:p>
            <a:r>
              <a:rPr lang="ru-RU" sz="2500" dirty="0"/>
              <a:t>Повысится интерес к книге.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076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6187497"/>
              </p:ext>
            </p:extLst>
          </p:nvPr>
        </p:nvGraphicFramePr>
        <p:xfrm>
          <a:off x="1331640" y="91440"/>
          <a:ext cx="7120828" cy="653557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95883"/>
                <a:gridCol w="1661006"/>
                <a:gridCol w="1453380"/>
                <a:gridCol w="1453380"/>
                <a:gridCol w="1557179"/>
              </a:tblGrid>
              <a:tr h="866293">
                <a:tc>
                  <a:txBody>
                    <a:bodyPr/>
                    <a:lstStyle/>
                    <a:p>
                      <a:r>
                        <a:rPr lang="ru-RU" dirty="0" smtClean="0"/>
                        <a:t>Дата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Мероприятие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Место проведение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Время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Исполнители</a:t>
                      </a:r>
                      <a:endParaRPr lang="ru-RU" dirty="0"/>
                    </a:p>
                  </a:txBody>
                  <a:tcPr/>
                </a:tc>
              </a:tr>
              <a:tr h="86629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Беседа с детьми</a:t>
                      </a:r>
                      <a:r>
                        <a:rPr lang="ru-RU" sz="1200" baseline="0" dirty="0" smtClean="0"/>
                        <a:t> , какие бывают книги.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 ДСКН 7</a:t>
                      </a:r>
                    </a:p>
                    <a:p>
                      <a:r>
                        <a:rPr lang="ru-RU" dirty="0" smtClean="0"/>
                        <a:t>Дом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 1</a:t>
                      </a:r>
                      <a:r>
                        <a:rPr lang="ru-RU" baseline="0" dirty="0" smtClean="0"/>
                        <a:t> апреля по 8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</a:p>
                    <a:p>
                      <a:r>
                        <a:rPr lang="ru-RU" dirty="0" smtClean="0"/>
                        <a:t>Родители</a:t>
                      </a:r>
                      <a:endParaRPr lang="ru-RU" dirty="0"/>
                    </a:p>
                  </a:txBody>
                  <a:tcPr/>
                </a:tc>
              </a:tr>
              <a:tr h="95292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Конструирование с элементами рисования «Закладка для книги». </a:t>
                      </a:r>
                      <a:br>
                        <a:rPr lang="ru-RU" sz="1200" dirty="0" smtClean="0"/>
                      </a:b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ДСКН 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  <a:endParaRPr lang="ru-RU" dirty="0"/>
                    </a:p>
                  </a:txBody>
                  <a:tcPr/>
                </a:tc>
              </a:tr>
              <a:tr h="6064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Сюжетно-ролевая игра «</a:t>
                      </a:r>
                      <a:r>
                        <a:rPr lang="ru-RU" sz="1200" dirty="0" err="1" smtClean="0"/>
                        <a:t>Книжкина</a:t>
                      </a:r>
                      <a:r>
                        <a:rPr lang="ru-RU" sz="1200" dirty="0" smtClean="0"/>
                        <a:t> больница».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ДСКН 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  <a:endParaRPr lang="ru-RU" dirty="0"/>
                    </a:p>
                  </a:txBody>
                  <a:tcPr/>
                </a:tc>
              </a:tr>
              <a:tr h="112618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Экскурсия в библиотеку.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Детская библиотека «</a:t>
                      </a:r>
                      <a:r>
                        <a:rPr lang="ru-RU" dirty="0" err="1" smtClean="0"/>
                        <a:t>Лукаморье</a:t>
                      </a:r>
                      <a:r>
                        <a:rPr lang="ru-RU" dirty="0" smtClean="0"/>
                        <a:t>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</a:p>
                    <a:p>
                      <a:r>
                        <a:rPr lang="ru-RU" dirty="0" smtClean="0"/>
                        <a:t>Родители</a:t>
                      </a:r>
                      <a:endParaRPr lang="ru-RU" dirty="0"/>
                    </a:p>
                  </a:txBody>
                  <a:tcPr/>
                </a:tc>
              </a:tr>
              <a:tr h="6064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Сюжетно-ролевая игра «Библиотека».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ДСКН 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  <a:endParaRPr lang="ru-RU" dirty="0"/>
                    </a:p>
                  </a:txBody>
                  <a:tcPr/>
                </a:tc>
              </a:tr>
              <a:tr h="6064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Выставка рисунков "Мой сказочный герой"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ДСКН 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 апреля 20222г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  <a:endParaRPr lang="ru-RU" dirty="0"/>
                    </a:p>
                  </a:txBody>
                  <a:tcPr/>
                </a:tc>
              </a:tr>
              <a:tr h="6064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7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Книжная выставка «Большое сказочное путешествие".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МАДОУ ДСКН 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 апреля 2022г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8427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/>
              <a:t>Конструирование с элементами рисования «Закладка для книги». </a:t>
            </a:r>
            <a:br>
              <a:rPr lang="ru-RU" sz="1800" dirty="0"/>
            </a:br>
            <a:r>
              <a:rPr lang="ru-RU" sz="1800" dirty="0"/>
              <a:t>Цель: изготовить закладку для книги.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4464496" cy="345122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266548"/>
            <a:ext cx="3543316" cy="259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8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600" dirty="0"/>
              <a:t>Сюжетно-ролевая игра «</a:t>
            </a:r>
            <a:r>
              <a:rPr lang="ru-RU" sz="1600" dirty="0" err="1"/>
              <a:t>Книжкина</a:t>
            </a:r>
            <a:r>
              <a:rPr lang="ru-RU" sz="1600" dirty="0"/>
              <a:t> больница».</a:t>
            </a:r>
            <a:br>
              <a:rPr lang="ru-RU" sz="1600" dirty="0"/>
            </a:br>
            <a:r>
              <a:rPr lang="ru-RU" sz="1600" dirty="0"/>
              <a:t>Цель: формировать у детей интерес к книге, желание чтобы книги всегда были целыми и невредимыми,  продолжать знакомить с правилами пользования книгой.</a:t>
            </a:r>
            <a:br>
              <a:rPr lang="ru-RU" sz="1600" dirty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6752"/>
            <a:ext cx="2588418" cy="345122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851" y="2420888"/>
            <a:ext cx="5592622" cy="419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730632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>
                <a:solidFill>
                  <a:schemeClr val="tx1"/>
                </a:solidFill>
              </a:rPr>
              <a:t>Экскурсия в библиотеку.</a:t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Цель:  познакомить детей с библиотекой, профессией библиотекарь, заинтересовать дошкольников вместе с родителями на регулярное посещение библиотеки.</a:t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Задачи:</a:t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Формировать у детей реалистические представления о труде библиотекаря, показать значимость библиотеки; закрепить на практике знаний ПДД, при переходе через перекресток.</a:t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Активизировать словарь: библиотекарь, стеллаж, книжные полки, читатели, книги, журналы, иллюстрации;  воспитывать интерес к книге,  уважение к труду </a:t>
            </a:r>
            <a:r>
              <a:rPr lang="ru-RU" sz="1600" b="1" dirty="0" smtClean="0">
                <a:solidFill>
                  <a:schemeClr val="tx1"/>
                </a:solidFill>
              </a:rPr>
              <a:t>библиотекаря</a:t>
            </a:r>
            <a:r>
              <a:rPr lang="ru-RU" sz="1600" dirty="0" smtClean="0"/>
              <a:t>.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56992"/>
            <a:ext cx="2372394" cy="316319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284984"/>
            <a:ext cx="2355726" cy="3140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501008"/>
            <a:ext cx="2031690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95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2538280" cy="43204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348880"/>
            <a:ext cx="2499742" cy="33329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8680"/>
            <a:ext cx="243027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9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600" b="1" dirty="0">
                <a:solidFill>
                  <a:schemeClr val="tx1"/>
                </a:solidFill>
              </a:rPr>
              <a:t>Сюжетно-ролевая игра «Библиотека».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b="1" dirty="0">
                <a:solidFill>
                  <a:schemeClr val="tx1"/>
                </a:solidFill>
              </a:rPr>
              <a:t>Цель: </a:t>
            </a:r>
            <a:r>
              <a:rPr lang="ru-RU" sz="1600" dirty="0"/>
              <a:t>формирование представлений детей о библиотеке, умений развивать сюжет игры, воспитание бережного отношения к книге.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1"/>
            <a:ext cx="3135008" cy="30963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509120"/>
            <a:ext cx="3804294" cy="21409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68760"/>
            <a:ext cx="309577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1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600" b="1" dirty="0">
                <a:solidFill>
                  <a:schemeClr val="tx1"/>
                </a:solidFill>
              </a:rPr>
              <a:t>Выставка рисунков "</a:t>
            </a:r>
            <a:r>
              <a:rPr lang="ru-RU" sz="1600" b="1" dirty="0" smtClean="0">
                <a:solidFill>
                  <a:schemeClr val="tx1"/>
                </a:solidFill>
              </a:rPr>
              <a:t>Мой </a:t>
            </a:r>
            <a:r>
              <a:rPr lang="ru-RU" sz="1600" b="1" dirty="0">
                <a:solidFill>
                  <a:schemeClr val="tx1"/>
                </a:solidFill>
              </a:rPr>
              <a:t>сказочный герой"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(совместные работы детей и родителей)</a:t>
            </a:r>
            <a:br>
              <a:rPr lang="ru-RU" sz="1600" dirty="0"/>
            </a:br>
            <a:r>
              <a:rPr lang="ru-RU" sz="1600" b="1" dirty="0">
                <a:solidFill>
                  <a:schemeClr val="tx1"/>
                </a:solidFill>
              </a:rPr>
              <a:t>Цель: 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Закреплять знания детей о сказках, способствовать развитию совместной творческой деятельности родителей и детей, воспитывать интерес к сказкам.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484785"/>
            <a:ext cx="3528392" cy="26462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340768"/>
            <a:ext cx="2616291" cy="196221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42411"/>
            <a:ext cx="1829168" cy="24388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4469735" cy="335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0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882760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Театрализованное </a:t>
            </a:r>
            <a:r>
              <a:rPr lang="ru-RU" sz="1600" b="1" dirty="0">
                <a:solidFill>
                  <a:schemeClr val="tx1"/>
                </a:solidFill>
              </a:rPr>
              <a:t>представление по сказке </a:t>
            </a:r>
            <a:r>
              <a:rPr lang="ru-RU" sz="1600" b="1" dirty="0" smtClean="0">
                <a:solidFill>
                  <a:schemeClr val="tx1"/>
                </a:solidFill>
              </a:rPr>
              <a:t>«Репка»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Цель: </a:t>
            </a:r>
            <a:r>
              <a:rPr lang="ru-RU" sz="1600" dirty="0">
                <a:solidFill>
                  <a:schemeClr val="tx1"/>
                </a:solidFill>
              </a:rPr>
              <a:t>раскрыть творческие способности детей посредством театрализованной деятельности.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Задачи: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•учить </a:t>
            </a:r>
            <a:r>
              <a:rPr lang="ru-RU" sz="1600" dirty="0">
                <a:solidFill>
                  <a:schemeClr val="tx1"/>
                </a:solidFill>
              </a:rPr>
              <a:t>детей драматизировать сказку, сочетать в роли движение и текст;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•обучать </a:t>
            </a:r>
            <a:r>
              <a:rPr lang="ru-RU" sz="1600" dirty="0">
                <a:solidFill>
                  <a:schemeClr val="tx1"/>
                </a:solidFill>
              </a:rPr>
              <a:t>средствам выразительности речи, динамике реплик в диалоге;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•развивать </a:t>
            </a:r>
            <a:r>
              <a:rPr lang="ru-RU" sz="1600" dirty="0">
                <a:solidFill>
                  <a:schemeClr val="tx1"/>
                </a:solidFill>
              </a:rPr>
              <a:t>чувство партнёрства;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•развивать </a:t>
            </a:r>
            <a:r>
              <a:rPr lang="ru-RU" sz="1600" dirty="0">
                <a:solidFill>
                  <a:schemeClr val="tx1"/>
                </a:solidFill>
              </a:rPr>
              <a:t>умение понимать основную идею сказки, сопереживать героям, уметь передать различные состояния и характеры героев, используя интонационно-образную речь;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3465004"/>
            <a:ext cx="432048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1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600" b="1" dirty="0">
                <a:solidFill>
                  <a:schemeClr val="tx1"/>
                </a:solidFill>
              </a:rPr>
              <a:t>Книжная выставка </a:t>
            </a:r>
            <a:r>
              <a:rPr lang="ru-RU" sz="1600" b="1" dirty="0" smtClean="0">
                <a:solidFill>
                  <a:schemeClr val="tx1"/>
                </a:solidFill>
              </a:rPr>
              <a:t>«</a:t>
            </a:r>
            <a:r>
              <a:rPr lang="ru-RU" sz="1600" b="1" dirty="0" smtClean="0"/>
              <a:t>Большое книжное путешествие»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b="1" dirty="0">
                <a:solidFill>
                  <a:schemeClr val="tx1"/>
                </a:solidFill>
              </a:rPr>
              <a:t>Цель: </a:t>
            </a:r>
            <a:r>
              <a:rPr lang="ru-RU" sz="1600" dirty="0"/>
              <a:t>воспитывать в детях любовь к книге; способствовать формированию устойчивого интереса ребёнка к чтению (слушанию) книг.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264696" cy="4968552"/>
          </a:xfrm>
        </p:spPr>
      </p:pic>
    </p:spTree>
    <p:extLst>
      <p:ext uri="{BB962C8B-B14F-4D97-AF65-F5344CB8AC3E}">
        <p14:creationId xmlns:p14="http://schemas.microsoft.com/office/powerpoint/2010/main" val="148037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36476"/>
            <a:ext cx="1944216" cy="259228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1470"/>
            <a:ext cx="1746921" cy="286662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342" y="332656"/>
            <a:ext cx="1728192" cy="23042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257" y="3349997"/>
            <a:ext cx="2268251" cy="30243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49997"/>
            <a:ext cx="2427734" cy="32369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768733"/>
            <a:ext cx="2915816" cy="218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Совместное чтение художественной литературы с родителями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4320480" cy="324036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9000"/>
            <a:ext cx="4272476" cy="320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38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</a:rPr>
              <a:t>Любимый герой</a:t>
            </a:r>
            <a:endParaRPr lang="ru-RU" sz="1800" b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2588418" cy="345122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4664"/>
            <a:ext cx="2593123" cy="345415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823284"/>
            <a:ext cx="2746331" cy="36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03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10689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ИТОГ ПРОЕКТА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Дети </a:t>
            </a:r>
            <a:r>
              <a:rPr lang="ru-RU" sz="1600" dirty="0">
                <a:solidFill>
                  <a:schemeClr val="tx1"/>
                </a:solidFill>
              </a:rPr>
              <a:t>узнали:  о разнообразии книг, жанрах произведений; историю происхождения и изготовления книги;  о профессиях библиотекаря, писателя, </a:t>
            </a:r>
            <a:r>
              <a:rPr lang="ru-RU" sz="1600" dirty="0" smtClean="0">
                <a:solidFill>
                  <a:schemeClr val="tx1"/>
                </a:solidFill>
              </a:rPr>
              <a:t>художника-иллюстратора;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правила </a:t>
            </a:r>
            <a:r>
              <a:rPr lang="ru-RU" sz="1600" dirty="0">
                <a:solidFill>
                  <a:schemeClr val="tx1"/>
                </a:solidFill>
              </a:rPr>
              <a:t>общения с </a:t>
            </a:r>
            <a:r>
              <a:rPr lang="ru-RU" sz="1600" dirty="0" smtClean="0">
                <a:solidFill>
                  <a:schemeClr val="tx1"/>
                </a:solidFill>
              </a:rPr>
              <a:t>книгой.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>
                <a:solidFill>
                  <a:schemeClr val="tx1"/>
                </a:solidFill>
              </a:rPr>
              <a:t>Дети </a:t>
            </a:r>
            <a:r>
              <a:rPr lang="ru-RU" sz="1600" dirty="0">
                <a:solidFill>
                  <a:schemeClr val="tx1"/>
                </a:solidFill>
              </a:rPr>
              <a:t>стали бережнее относиться к книгам (не бросают их на пол, не рвут, аккуратно перелистывают страницы).  С  удовольствием участвуют в инсценировках сказок.  Дети чаще стали брать с полочек книги, строить рассказы, используя  иллюстрации, рассматривают энциклопедии.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8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422</Words>
  <Application>Microsoft Office PowerPoint</Application>
  <PresentationFormat>Экран (4:3)</PresentationFormat>
  <Paragraphs>107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Муниципальное автономное дошкольное образовательное учреждение «Детский сад комбинированной направленности №7 » города Сосновоборска</vt:lpstr>
      <vt:lpstr>Презентация PowerPoint</vt:lpstr>
      <vt:lpstr>Презентация PowerPoint</vt:lpstr>
      <vt:lpstr>Презентация PowerPoint</vt:lpstr>
      <vt:lpstr>Участие родителей в реализации проекта: фотоотчет (Книга лучший друг ребенка), Развитие интереса детей к художественной и познавательной литературе. </vt:lpstr>
      <vt:lpstr>Презентация PowerPoint</vt:lpstr>
      <vt:lpstr>Конструирование с элементами рисования «Закладка для книги».  Цель: изготовить закладку для книги. </vt:lpstr>
      <vt:lpstr>Сюжетно-ролевая игра «Книжкина больница». Цель: формировать у детей интерес к книге, желание чтобы книги всегда были целыми и невредимыми,  продолжать знакомить с правилами пользования книгой.  </vt:lpstr>
      <vt:lpstr>Экскурсия в библиотеку. Цель:  познакомить детей с библиотекой, профессией библиотекарь, заинтересовать дошкольников вместе с родителями на регулярное посещение библиотеки. Задачи: Формировать у детей реалистические представления о труде библиотекаря, показать значимость библиотеки; закрепить на практике знаний ПДД, при переходе через перекресток. Активизировать словарь: библиотекарь, стеллаж, книжные полки, читатели, книги, журналы, иллюстрации;  воспитывать интерес к книге,  уважение к труду библиотекаря. </vt:lpstr>
      <vt:lpstr>Презентация PowerPoint</vt:lpstr>
      <vt:lpstr>Сюжетно-ролевая игра «Библиотека». Цель: формирование представлений детей о библиотеке, умений развивать сюжет игры, воспитание бережного отношения к книге. </vt:lpstr>
      <vt:lpstr>Выставка рисунков "Мой сказочный герой" (совместные работы детей и родителей) Цель:  Закреплять знания детей о сказках, способствовать развитию совместной творческой деятельности родителей и детей, воспитывать интерес к сказкам. </vt:lpstr>
      <vt:lpstr>Театрализованное представление по сказке «Репка» Цель: раскрыть творческие способности детей посредством театрализованной деятельности. Задачи:  •учить детей драматизировать сказку, сочетать в роли движение и текст; •обучать средствам выразительности речи, динамике реплик в диалоге; •развивать чувство партнёрства; •развивать умение понимать основную идею сказки, сопереживать героям, уметь передать различные состояния и характеры героев, используя интонационно-образную речь; </vt:lpstr>
      <vt:lpstr>Книжная выставка «Большое книжное путешествие» Цель: воспитывать в детях любовь к книге; способствовать формированию устойчивого интереса ребёнка к чтению (слушанию) книг. </vt:lpstr>
      <vt:lpstr>Презентация PowerPoint</vt:lpstr>
      <vt:lpstr>Совместное чтение художественной литературы с родителями</vt:lpstr>
      <vt:lpstr>Любимый герой</vt:lpstr>
      <vt:lpstr> ИТОГ ПРОЕКТА Дети узнали:  о разнообразии книг, жанрах произведений; историю происхождения и изготовления книги;  о профессиях библиотекаря, писателя, художника-иллюстратора; правила общения с книгой. Дети стали бережнее относиться к книгам (не бросают их на пол, не рвут, аккуратно перелистывают страницы).  С  удовольствием участвуют в инсценировках сказок.  Дети чаще стали брать с полочек книги, строить рассказы, используя  иллюстрации, рассматривают энциклопедии.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«Детский сад комбинированной направленности №7 » города Сосновоборска</dc:title>
  <dc:creator>Toshiba</dc:creator>
  <cp:lastModifiedBy>Microsoft Office</cp:lastModifiedBy>
  <cp:revision>21</cp:revision>
  <dcterms:created xsi:type="dcterms:W3CDTF">2022-04-14T13:13:38Z</dcterms:created>
  <dcterms:modified xsi:type="dcterms:W3CDTF">2022-04-18T13:54:38Z</dcterms:modified>
</cp:coreProperties>
</file>