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2" d="100"/>
          <a:sy n="52" d="100"/>
        </p:scale>
        <p:origin x="-1920" y="-5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23.11.2016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" r="47794"/>
          <a:stretch/>
        </p:blipFill>
        <p:spPr>
          <a:xfrm>
            <a:off x="-1" y="0"/>
            <a:ext cx="4356849" cy="6858000"/>
          </a:xfrm>
          <a:prstGeom prst="rect">
            <a:avLst/>
          </a:prstGeom>
          <a:effectLst/>
        </p:spPr>
      </p:pic>
      <p:sp>
        <p:nvSpPr>
          <p:cNvPr id="9" name="Прямоугольник 8"/>
          <p:cNvSpPr/>
          <p:nvPr userDrawn="1"/>
        </p:nvSpPr>
        <p:spPr>
          <a:xfrm>
            <a:off x="0" y="0"/>
            <a:ext cx="3240742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&#1043;&#1086;&#1088;&#1086;&#1076;&#1086;&#1082;%20&#1058;&#1091;&#1090;&#1072;&#1077;&#1074;.docx" TargetMode="External"/><Relationship Id="rId2" Type="http://schemas.openxmlformats.org/officeDocument/2006/relationships/hyperlink" Target="&#1050;&#1088;&#1072;&#1090;&#1082;&#1086;&#1077;%20&#1086;&#1087;&#1080;&#1089;&#1072;&#1085;&#1080;&#1077;%20&#1082;&#1072;&#1088;&#1090;&#1080;&#1085;&#1099;.doc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90;&#1077;&#1082;&#1089;&#1090;&#1099;%20&#1087;&#1077;&#1089;&#1077;&#1085;.docx" TargetMode="External"/><Relationship Id="rId5" Type="http://schemas.openxmlformats.org/officeDocument/2006/relationships/hyperlink" Target="&#1090;&#1072;&#1073;&#1083;&#1080;&#1094;&#1072;.docx" TargetMode="External"/><Relationship Id="rId4" Type="http://schemas.openxmlformats.org/officeDocument/2006/relationships/hyperlink" Target="&#1055;&#1072;&#1084;&#1103;&#1090;&#1082;&#1072;.docx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&#1090;&#1077;&#1082;&#1089;&#1090;&#1099;%20&#1087;&#1077;&#1089;&#1077;&#1085;.doc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</p:pic>
      <p:sp>
        <p:nvSpPr>
          <p:cNvPr id="18" name="Заголовок 1"/>
          <p:cNvSpPr>
            <a:spLocks noGrp="1"/>
          </p:cNvSpPr>
          <p:nvPr>
            <p:ph type="ctrTitle"/>
          </p:nvPr>
        </p:nvSpPr>
        <p:spPr>
          <a:xfrm>
            <a:off x="2238301" y="1552393"/>
            <a:ext cx="4667398" cy="1876607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Моя - экскурсия</a:t>
            </a:r>
          </a:p>
        </p:txBody>
      </p:sp>
      <p:sp>
        <p:nvSpPr>
          <p:cNvPr id="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13194" y="4414170"/>
            <a:ext cx="3517612" cy="94421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Образовательная краеведческая </a:t>
            </a:r>
            <a:r>
              <a:rPr lang="ru-RU" sz="2400" b="1" dirty="0" smtClean="0">
                <a:ln w="12700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игра</a:t>
            </a:r>
            <a:endParaRPr lang="ru-RU" sz="2400" b="1" dirty="0">
              <a:ln w="12700">
                <a:noFill/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2000" y="6071616"/>
            <a:ext cx="833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2016г.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8660" y="0"/>
            <a:ext cx="6851564" cy="795801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Единица  </a:t>
            </a:r>
            <a:r>
              <a:rPr lang="ru-RU" sz="48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содержания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73352" y="583650"/>
            <a:ext cx="74706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Галерея картин  МОУ СШ №6 </a:t>
            </a:r>
          </a:p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«Храмы города Романово-Борисоглебска в картинах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Тутаевских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художников»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галерея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73352" y="2114949"/>
            <a:ext cx="704088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 spc="50" dirty="0" smtClean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2698" y="1917065"/>
            <a:ext cx="7886700" cy="4351338"/>
          </a:xfrm>
        </p:spPr>
        <p:txBody>
          <a:bodyPr/>
          <a:lstStyle/>
          <a:p>
            <a:pPr marL="342900" lvl="0" indent="0" algn="just" defTabSz="9144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None/>
            </a:pP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Через коммуникацию в ситуации коллективного действия изучение и презентация картин с изображением Храмов г. Тутаева, выполненных художниками-земляками.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977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158" y="0"/>
            <a:ext cx="7886700" cy="1325563"/>
          </a:xfrm>
        </p:spPr>
        <p:txBody>
          <a:bodyPr/>
          <a:lstStyle/>
          <a:p>
            <a:pPr algn="ctr"/>
            <a:r>
              <a:rPr lang="ru-RU" sz="4800" b="1" spc="50" dirty="0" smtClean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Задачи</a:t>
            </a:r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000"/>
          <a:stretch/>
        </p:blipFill>
        <p:spPr bwMode="auto">
          <a:xfrm>
            <a:off x="1353630" y="1139872"/>
            <a:ext cx="1063816" cy="780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682"/>
          <a:stretch/>
        </p:blipFill>
        <p:spPr bwMode="auto">
          <a:xfrm>
            <a:off x="796909" y="2207303"/>
            <a:ext cx="1060185" cy="78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976031" y="3292707"/>
            <a:ext cx="8421688" cy="1384301"/>
            <a:chOff x="765" y="3103"/>
            <a:chExt cx="5305" cy="872"/>
          </a:xfrm>
        </p:grpSpPr>
        <p:sp>
          <p:nvSpPr>
            <p:cNvPr id="8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Rectangle 19"/>
            <p:cNvSpPr>
              <a:spLocks noChangeArrowheads="1"/>
            </p:cNvSpPr>
            <p:nvPr/>
          </p:nvSpPr>
          <p:spPr bwMode="gray">
            <a:xfrm rot="3419336">
              <a:off x="778" y="317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" name="Text Box 20"/>
            <p:cNvSpPr txBox="1">
              <a:spLocks noChangeArrowheads="1"/>
            </p:cNvSpPr>
            <p:nvPr/>
          </p:nvSpPr>
          <p:spPr bwMode="gray">
            <a:xfrm>
              <a:off x="1237" y="3103"/>
              <a:ext cx="4833" cy="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Сравнение</a:t>
              </a:r>
              <a:r>
                <a:rPr lang="ru-RU" sz="2800" dirty="0">
                  <a:latin typeface="Times New Roman" pitchFamily="18" charset="0"/>
                  <a:cs typeface="Times New Roman" pitchFamily="18" charset="0"/>
                </a:rPr>
                <a:t>, сопоставление, анализ художественного полотна с литературным и музыкальным образом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 Box 21"/>
            <p:cNvSpPr txBox="1">
              <a:spLocks noChangeArrowheads="1"/>
            </p:cNvSpPr>
            <p:nvPr/>
          </p:nvSpPr>
          <p:spPr bwMode="gray">
            <a:xfrm>
              <a:off x="897" y="3183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3</a:t>
              </a:r>
            </a:p>
          </p:txBody>
        </p:sp>
      </p:grpSp>
      <p:grpSp>
        <p:nvGrpSpPr>
          <p:cNvPr id="12" name="Group 2"/>
          <p:cNvGrpSpPr>
            <a:grpSpLocks/>
          </p:cNvGrpSpPr>
          <p:nvPr/>
        </p:nvGrpSpPr>
        <p:grpSpPr bwMode="auto">
          <a:xfrm>
            <a:off x="1109555" y="4765960"/>
            <a:ext cx="8070042" cy="2246313"/>
            <a:chOff x="1248" y="1312"/>
            <a:chExt cx="4871" cy="1415"/>
          </a:xfrm>
        </p:grpSpPr>
        <p:sp>
          <p:nvSpPr>
            <p:cNvPr id="13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5" name="Text Box 5"/>
            <p:cNvSpPr txBox="1">
              <a:spLocks noChangeArrowheads="1"/>
            </p:cNvSpPr>
            <p:nvPr/>
          </p:nvSpPr>
          <p:spPr bwMode="gray">
            <a:xfrm>
              <a:off x="1705" y="1312"/>
              <a:ext cx="4414" cy="14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Воспитание </a:t>
              </a:r>
              <a:r>
                <a:rPr lang="ru-RU" sz="2800" dirty="0">
                  <a:latin typeface="Times New Roman" pitchFamily="18" charset="0"/>
                  <a:cs typeface="Times New Roman" pitchFamily="18" charset="0"/>
                </a:rPr>
                <a:t>чувства гордости к духовно-нравственному наследию предков, проявление интереса к художественным полотнам, воспевающих родной город и его святыни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2624443" y="1135398"/>
            <a:ext cx="5532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Знакомство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 экспозицией картин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01444" y="1907712"/>
            <a:ext cx="75781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Умение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работать в группе, находить информацию, составлять проект выступления, презентовать художественное полотно</a:t>
            </a:r>
          </a:p>
        </p:txBody>
      </p:sp>
    </p:spTree>
    <p:extLst>
      <p:ext uri="{BB962C8B-B14F-4D97-AF65-F5344CB8AC3E}">
        <p14:creationId xmlns:p14="http://schemas.microsoft.com/office/powerpoint/2010/main" val="142309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0"/>
            <a:ext cx="7886700" cy="1325563"/>
          </a:xfrm>
        </p:spPr>
        <p:txBody>
          <a:bodyPr/>
          <a:lstStyle/>
          <a:p>
            <a:pPr algn="ctr"/>
            <a:r>
              <a:rPr lang="ru-RU" sz="4800" b="1" spc="50" dirty="0" smtClean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Подготовительный этап</a:t>
            </a:r>
            <a:endParaRPr lang="ru-RU" dirty="0"/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483838" y="1480167"/>
            <a:ext cx="6732590" cy="1817688"/>
            <a:chOff x="1248" y="2030"/>
            <a:chExt cx="4241" cy="1145"/>
          </a:xfrm>
        </p:grpSpPr>
        <p:sp>
          <p:nvSpPr>
            <p:cNvPr id="6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gray">
            <a:xfrm>
              <a:off x="1801" y="2845"/>
              <a:ext cx="368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Выбор картин и их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  <a:hlinkClick r:id="rId2" action="ppaction://hlinkfile"/>
                </a:rPr>
                <a:t>краткое описание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1335643" y="938398"/>
            <a:ext cx="7786695" cy="2349502"/>
            <a:chOff x="1248" y="1510"/>
            <a:chExt cx="4905" cy="1480"/>
          </a:xfrm>
        </p:grpSpPr>
        <p:sp>
          <p:nvSpPr>
            <p:cNvPr id="12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gray">
            <a:xfrm>
              <a:off x="1855" y="1510"/>
              <a:ext cx="4298" cy="1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Социальный проект 2014-2015гг. – календарь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«Храмы города Романово-Борисоглебска в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 работах </a:t>
              </a:r>
              <a:r>
                <a:rPr lang="ru-RU" sz="2800" dirty="0" err="1" smtClean="0">
                  <a:latin typeface="Times New Roman" pitchFamily="18" charset="0"/>
                  <a:cs typeface="Times New Roman" pitchFamily="18" charset="0"/>
                </a:rPr>
                <a:t>Тутаевских</a:t>
              </a:r>
              <a:r>
                <a:rPr lang="ru-RU" sz="2800" dirty="0">
                  <a:latin typeface="Times New Roman" pitchFamily="18" charset="0"/>
                  <a:cs typeface="Times New Roman" pitchFamily="18" charset="0"/>
                </a:rPr>
                <a:t> художников»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2</a:t>
              </a:r>
            </a:p>
          </p:txBody>
        </p:sp>
      </p:grpSp>
      <p:grpSp>
        <p:nvGrpSpPr>
          <p:cNvPr id="16" name="Group 17"/>
          <p:cNvGrpSpPr>
            <a:grpSpLocks/>
          </p:cNvGrpSpPr>
          <p:nvPr/>
        </p:nvGrpSpPr>
        <p:grpSpPr bwMode="auto">
          <a:xfrm>
            <a:off x="1313976" y="3642734"/>
            <a:ext cx="5210176" cy="577850"/>
            <a:chOff x="1248" y="3216"/>
            <a:chExt cx="3282" cy="364"/>
          </a:xfrm>
        </p:grpSpPr>
        <p:sp>
          <p:nvSpPr>
            <p:cNvPr id="17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9" name="Text Box 20"/>
            <p:cNvSpPr txBox="1">
              <a:spLocks noChangeArrowheads="1"/>
            </p:cNvSpPr>
            <p:nvPr/>
          </p:nvSpPr>
          <p:spPr bwMode="gray">
            <a:xfrm>
              <a:off x="2176" y="3216"/>
              <a:ext cx="2354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800" dirty="0" smtClean="0">
                  <a:latin typeface="Times New Roman" pitchFamily="18" charset="0"/>
                  <a:cs typeface="Times New Roman" pitchFamily="18" charset="0"/>
                  <a:hlinkClick r:id="rId3" action="ppaction://hlinkfile"/>
                </a:rPr>
                <a:t>Поэзия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К.В. </a:t>
              </a:r>
              <a:r>
                <a:rPr lang="ru-RU" sz="2800" dirty="0" err="1" smtClean="0">
                  <a:latin typeface="Times New Roman" pitchFamily="18" charset="0"/>
                  <a:cs typeface="Times New Roman" pitchFamily="18" charset="0"/>
                </a:rPr>
                <a:t>Конюшева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grpSp>
        <p:nvGrpSpPr>
          <p:cNvPr id="21" name="Group 2"/>
          <p:cNvGrpSpPr>
            <a:grpSpLocks/>
          </p:cNvGrpSpPr>
          <p:nvPr/>
        </p:nvGrpSpPr>
        <p:grpSpPr bwMode="auto">
          <a:xfrm>
            <a:off x="1600531" y="4513782"/>
            <a:ext cx="5164139" cy="555625"/>
            <a:chOff x="1248" y="1440"/>
            <a:chExt cx="3253" cy="350"/>
          </a:xfrm>
        </p:grpSpPr>
        <p:sp>
          <p:nvSpPr>
            <p:cNvPr id="22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gray">
            <a:xfrm>
              <a:off x="1882" y="1460"/>
              <a:ext cx="261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Музыкальный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репертуар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grpSp>
        <p:nvGrpSpPr>
          <p:cNvPr id="26" name="Group 22"/>
          <p:cNvGrpSpPr>
            <a:grpSpLocks/>
          </p:cNvGrpSpPr>
          <p:nvPr/>
        </p:nvGrpSpPr>
        <p:grpSpPr bwMode="auto">
          <a:xfrm>
            <a:off x="2016456" y="5514708"/>
            <a:ext cx="6635750" cy="1020763"/>
            <a:chOff x="1248" y="3230"/>
            <a:chExt cx="4180" cy="643"/>
          </a:xfrm>
        </p:grpSpPr>
        <p:sp>
          <p:nvSpPr>
            <p:cNvPr id="27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9" name="Text Box 25"/>
            <p:cNvSpPr txBox="1">
              <a:spLocks noChangeArrowheads="1"/>
            </p:cNvSpPr>
            <p:nvPr/>
          </p:nvSpPr>
          <p:spPr bwMode="gray">
            <a:xfrm>
              <a:off x="1892" y="3272"/>
              <a:ext cx="3536" cy="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Инструкция,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  <a:hlinkClick r:id="rId4" action="ppaction://hlinkfile"/>
                </a:rPr>
                <a:t>памятка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  <a:hlinkClick r:id="rId5" action="ppaction://hlinkfile"/>
                </a:rPr>
                <a:t>таблица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  <a:hlinkClick r:id="rId6" action="ppaction://hlinkfile"/>
                </a:rPr>
                <a:t>тексты песен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085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800" b="1" spc="50" dirty="0" smtClean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Планирование пространства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99616"/>
            <a:ext cx="7772400" cy="5157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416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 spc="50" dirty="0" smtClean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Этапы игры</a:t>
            </a:r>
            <a:endParaRPr lang="ru-RU" dirty="0"/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689097" y="1302322"/>
            <a:ext cx="7454903" cy="954088"/>
            <a:chOff x="1248" y="2016"/>
            <a:chExt cx="4696" cy="601"/>
          </a:xfrm>
        </p:grpSpPr>
        <p:sp>
          <p:nvSpPr>
            <p:cNvPr id="6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gray">
            <a:xfrm>
              <a:off x="2029" y="2016"/>
              <a:ext cx="3915" cy="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Введение </a:t>
              </a:r>
              <a:r>
                <a:rPr lang="ru-RU" sz="2800" dirty="0">
                  <a:latin typeface="Times New Roman" pitchFamily="18" charset="0"/>
                  <a:cs typeface="Times New Roman" pitchFamily="18" charset="0"/>
                </a:rPr>
                <a:t>в атмосферу музейной </a:t>
              </a:r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       экспозиции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10" name="Group 12"/>
          <p:cNvGrpSpPr>
            <a:grpSpLocks/>
          </p:cNvGrpSpPr>
          <p:nvPr/>
        </p:nvGrpSpPr>
        <p:grpSpPr bwMode="auto">
          <a:xfrm>
            <a:off x="1390970" y="2375522"/>
            <a:ext cx="5105400" cy="582613"/>
            <a:chOff x="1248" y="2640"/>
            <a:chExt cx="3216" cy="367"/>
          </a:xfrm>
        </p:grpSpPr>
        <p:sp>
          <p:nvSpPr>
            <p:cNvPr id="11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gray">
            <a:xfrm>
              <a:off x="2217" y="2677"/>
              <a:ext cx="1945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800" dirty="0">
                  <a:latin typeface="Times New Roman" pitchFamily="18" charset="0"/>
                  <a:cs typeface="Times New Roman" pitchFamily="18" charset="0"/>
                </a:rPr>
                <a:t>Организационный 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2</a:t>
              </a:r>
            </a:p>
          </p:txBody>
        </p:sp>
      </p:grpSp>
      <p:grpSp>
        <p:nvGrpSpPr>
          <p:cNvPr id="15" name="Group 17"/>
          <p:cNvGrpSpPr>
            <a:grpSpLocks/>
          </p:cNvGrpSpPr>
          <p:nvPr/>
        </p:nvGrpSpPr>
        <p:grpSpPr bwMode="auto">
          <a:xfrm>
            <a:off x="1237776" y="3467716"/>
            <a:ext cx="5105400" cy="590550"/>
            <a:chOff x="1248" y="3230"/>
            <a:chExt cx="3216" cy="372"/>
          </a:xfrm>
        </p:grpSpPr>
        <p:sp>
          <p:nvSpPr>
            <p:cNvPr id="16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8" name="Text Box 20"/>
            <p:cNvSpPr txBox="1">
              <a:spLocks noChangeArrowheads="1"/>
            </p:cNvSpPr>
            <p:nvPr/>
          </p:nvSpPr>
          <p:spPr bwMode="gray">
            <a:xfrm>
              <a:off x="2256" y="3272"/>
              <a:ext cx="1616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Коммуникация 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grpSp>
        <p:nvGrpSpPr>
          <p:cNvPr id="20" name="Group 2"/>
          <p:cNvGrpSpPr>
            <a:grpSpLocks/>
          </p:cNvGrpSpPr>
          <p:nvPr/>
        </p:nvGrpSpPr>
        <p:grpSpPr bwMode="auto">
          <a:xfrm>
            <a:off x="1600531" y="4513782"/>
            <a:ext cx="5105402" cy="555625"/>
            <a:chOff x="1248" y="1440"/>
            <a:chExt cx="3216" cy="350"/>
          </a:xfrm>
        </p:grpSpPr>
        <p:sp>
          <p:nvSpPr>
            <p:cNvPr id="21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3" name="Text Box 5"/>
            <p:cNvSpPr txBox="1">
              <a:spLocks noChangeArrowheads="1"/>
            </p:cNvSpPr>
            <p:nvPr/>
          </p:nvSpPr>
          <p:spPr bwMode="gray">
            <a:xfrm>
              <a:off x="1882" y="1460"/>
              <a:ext cx="244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800" dirty="0">
                  <a:latin typeface="Times New Roman" pitchFamily="18" charset="0"/>
                  <a:cs typeface="Times New Roman" pitchFamily="18" charset="0"/>
                </a:rPr>
                <a:t>    Презентация картины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grpSp>
        <p:nvGrpSpPr>
          <p:cNvPr id="25" name="Group 22"/>
          <p:cNvGrpSpPr>
            <a:grpSpLocks/>
          </p:cNvGrpSpPr>
          <p:nvPr/>
        </p:nvGrpSpPr>
        <p:grpSpPr bwMode="auto">
          <a:xfrm>
            <a:off x="2016456" y="5514705"/>
            <a:ext cx="6635750" cy="590550"/>
            <a:chOff x="1248" y="3230"/>
            <a:chExt cx="4180" cy="372"/>
          </a:xfrm>
        </p:grpSpPr>
        <p:sp>
          <p:nvSpPr>
            <p:cNvPr id="26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8" name="Text Box 25"/>
            <p:cNvSpPr txBox="1">
              <a:spLocks noChangeArrowheads="1"/>
            </p:cNvSpPr>
            <p:nvPr/>
          </p:nvSpPr>
          <p:spPr bwMode="gray">
            <a:xfrm>
              <a:off x="1892" y="3272"/>
              <a:ext cx="3536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dirty="0">
                  <a:latin typeface="Times New Roman" pitchFamily="18" charset="0"/>
                  <a:cs typeface="Times New Roman" pitchFamily="18" charset="0"/>
                </a:rPr>
                <a:t>Рефлексия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530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800" b="1" spc="50" dirty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Введение в атмосферу музейной        экспозиции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66"/>
          <a:stretch/>
        </p:blipFill>
        <p:spPr bwMode="auto">
          <a:xfrm>
            <a:off x="4444529" y="1609344"/>
            <a:ext cx="4699471" cy="282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04"/>
          <a:stretch/>
        </p:blipFill>
        <p:spPr bwMode="auto">
          <a:xfrm>
            <a:off x="1957323" y="4356354"/>
            <a:ext cx="5908247" cy="2667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53" y="1609344"/>
            <a:ext cx="38893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09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242" y="0"/>
            <a:ext cx="7886700" cy="1325563"/>
          </a:xfrm>
        </p:spPr>
        <p:txBody>
          <a:bodyPr/>
          <a:lstStyle/>
          <a:p>
            <a:pPr algn="ctr"/>
            <a:r>
              <a:rPr lang="ru-RU" sz="4800" b="1" spc="50" dirty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Организационный</a:t>
            </a:r>
            <a:endParaRPr lang="ru-RU" dirty="0"/>
          </a:p>
        </p:txBody>
      </p:sp>
      <p:pic>
        <p:nvPicPr>
          <p:cNvPr id="5124" name="Picture 4" descr="F:\открытое занятие\Семинар по музыке и ИЗО\109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" r="12504" b="17428"/>
          <a:stretch/>
        </p:blipFill>
        <p:spPr bwMode="auto">
          <a:xfrm>
            <a:off x="2450590" y="914401"/>
            <a:ext cx="4407409" cy="294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5" t="17180"/>
          <a:stretch/>
        </p:blipFill>
        <p:spPr bwMode="auto">
          <a:xfrm>
            <a:off x="2468880" y="3473305"/>
            <a:ext cx="4425696" cy="338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49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802" y="-165226"/>
            <a:ext cx="7886700" cy="1325563"/>
          </a:xfrm>
        </p:spPr>
        <p:txBody>
          <a:bodyPr/>
          <a:lstStyle/>
          <a:p>
            <a:pPr algn="ctr"/>
            <a:r>
              <a:rPr lang="ru-RU" sz="4800" b="1" spc="50" dirty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Коммуникация</a:t>
            </a:r>
            <a:endParaRPr lang="ru-RU" dirty="0"/>
          </a:p>
        </p:txBody>
      </p:sp>
      <p:pic>
        <p:nvPicPr>
          <p:cNvPr id="4098" name="Picture 2" descr="C:\Users\user\Desktop\РМО\семинар октябрь 2016\DSCF30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767" y="1122681"/>
            <a:ext cx="3511154" cy="263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725" y="1147976"/>
            <a:ext cx="3870396" cy="2582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767" y="3797554"/>
            <a:ext cx="3572027" cy="257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795" y="3797554"/>
            <a:ext cx="3859213" cy="257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588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262" y="-238378"/>
            <a:ext cx="7886700" cy="1325563"/>
          </a:xfrm>
        </p:spPr>
        <p:txBody>
          <a:bodyPr/>
          <a:lstStyle/>
          <a:p>
            <a:pPr algn="ctr"/>
            <a:r>
              <a:rPr lang="ru-RU" sz="4800" b="1" spc="50" dirty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Презентация картины</a:t>
            </a:r>
            <a:endParaRPr lang="ru-RU" dirty="0"/>
          </a:p>
        </p:txBody>
      </p:sp>
      <p:pic>
        <p:nvPicPr>
          <p:cNvPr id="7170" name="Picture 2" descr="F:\открытое занятие\Семинар по музыке и ИЗО\10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06"/>
          <a:stretch/>
        </p:blipFill>
        <p:spPr bwMode="auto">
          <a:xfrm>
            <a:off x="1163931" y="1279509"/>
            <a:ext cx="3908156" cy="2798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750" y="1235265"/>
            <a:ext cx="4032504" cy="2842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407" y="4057093"/>
            <a:ext cx="3811205" cy="2800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612" y="4078224"/>
            <a:ext cx="4168780" cy="2779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80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938" y="0"/>
            <a:ext cx="7886700" cy="1325563"/>
          </a:xfrm>
        </p:spPr>
        <p:txBody>
          <a:bodyPr/>
          <a:lstStyle/>
          <a:p>
            <a:pPr algn="ctr"/>
            <a:r>
              <a:rPr lang="ru-RU" sz="4800" b="1" spc="50" dirty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Рефлексия</a:t>
            </a:r>
            <a:endParaRPr lang="ru-RU" dirty="0"/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1531620" y="1097280"/>
            <a:ext cx="7466076" cy="50796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Промежуточная</a:t>
            </a:r>
          </a:p>
          <a:p>
            <a:r>
              <a:rPr lang="ru-RU" sz="3200" dirty="0" smtClean="0">
                <a:latin typeface="Times New Roman"/>
                <a:ea typeface="Calibri"/>
              </a:rPr>
              <a:t>    Ребята</a:t>
            </a:r>
            <a:r>
              <a:rPr lang="ru-RU" sz="3200" dirty="0">
                <a:latin typeface="Times New Roman"/>
                <a:ea typeface="Calibri"/>
              </a:rPr>
              <a:t>, где вы себя ощутили в первые минуты занятия</a:t>
            </a:r>
            <a:r>
              <a:rPr lang="ru-RU" sz="3200" dirty="0" smtClean="0">
                <a:latin typeface="Times New Roman"/>
                <a:ea typeface="Calibri"/>
              </a:rPr>
              <a:t>?</a:t>
            </a:r>
          </a:p>
          <a:p>
            <a:pPr indent="450215">
              <a:lnSpc>
                <a:spcPct val="115000"/>
              </a:lnSpc>
              <a:spcAft>
                <a:spcPts val="0"/>
              </a:spcAft>
            </a:pPr>
            <a:r>
              <a:rPr lang="ru-RU" sz="3200" dirty="0">
                <a:latin typeface="Times New Roman"/>
                <a:ea typeface="Calibri"/>
                <a:cs typeface="Times New Roman"/>
              </a:rPr>
              <a:t>А вы хотите попробовать себя в роли экскурсоводов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?</a:t>
            </a:r>
          </a:p>
          <a:p>
            <a:pPr indent="450215">
              <a:lnSpc>
                <a:spcPct val="115000"/>
              </a:lnSpc>
              <a:spcAft>
                <a:spcPts val="0"/>
              </a:spcAft>
            </a:pPr>
            <a:r>
              <a:rPr lang="ru-RU" sz="3200" dirty="0" smtClean="0">
                <a:latin typeface="Times New Roman"/>
                <a:ea typeface="Calibri"/>
              </a:rPr>
              <a:t>Что поможет достигнуть цели? </a:t>
            </a:r>
          </a:p>
          <a:p>
            <a:pPr indent="450215">
              <a:lnSpc>
                <a:spcPct val="115000"/>
              </a:lnSpc>
              <a:spcAft>
                <a:spcPts val="0"/>
              </a:spcAft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Выберите заключительную </a:t>
            </a:r>
            <a:r>
              <a:rPr lang="ru-RU" sz="3200" dirty="0" smtClean="0">
                <a:latin typeface="Times New Roman"/>
                <a:ea typeface="Calibri"/>
                <a:cs typeface="Times New Roman"/>
                <a:hlinkClick r:id="rId2" action="ppaction://hlinkfile"/>
              </a:rPr>
              <a:t>песню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и обоснуйте её выбор </a:t>
            </a:r>
          </a:p>
          <a:p>
            <a:pPr indent="450215">
              <a:lnSpc>
                <a:spcPct val="115000"/>
              </a:lnSpc>
              <a:spcAft>
                <a:spcPts val="0"/>
              </a:spcAft>
            </a:pPr>
            <a:endParaRPr lang="ru-RU" sz="2400" dirty="0">
              <a:ea typeface="Calibri"/>
              <a:cs typeface="Times New Roman"/>
            </a:endParaRPr>
          </a:p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22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592" y="375882"/>
            <a:ext cx="7886700" cy="1325563"/>
          </a:xfrm>
        </p:spPr>
        <p:txBody>
          <a:bodyPr/>
          <a:lstStyle/>
          <a:p>
            <a:pPr algn="ctr"/>
            <a:r>
              <a:rPr lang="ru-RU" sz="4800" b="1" spc="50" dirty="0" smtClean="0">
                <a:ln w="11430"/>
                <a:solidFill>
                  <a:srgbClr val="44546A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Рефлексия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444752" y="1280600"/>
            <a:ext cx="7886700" cy="5577400"/>
          </a:xfrm>
        </p:spPr>
        <p:txBody>
          <a:bodyPr>
            <a:normAutofit/>
          </a:bodyPr>
          <a:lstStyle/>
          <a:p>
            <a:pPr marL="0" lvl="0" indent="0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Заключительная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 pitchFamily="18" charset="0"/>
                <a:ea typeface="Calibri"/>
                <a:cs typeface="Times New Roman" pitchFamily="18" charset="0"/>
              </a:rPr>
              <a:t>1. В начале </a:t>
            </a:r>
            <a:r>
              <a:rPr lang="ru-RU" sz="3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занятия у </a:t>
            </a:r>
            <a:r>
              <a:rPr lang="ru-RU" sz="3200" b="1" i="1" dirty="0">
                <a:latin typeface="Times New Roman" pitchFamily="18" charset="0"/>
                <a:ea typeface="Calibri"/>
                <a:cs typeface="Times New Roman" pitchFamily="18" charset="0"/>
              </a:rPr>
              <a:t>нас была цель: ….</a:t>
            </a:r>
            <a:endParaRPr lang="ru-RU" sz="32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 pitchFamily="18" charset="0"/>
                <a:ea typeface="Calibri"/>
                <a:cs typeface="Times New Roman" pitchFamily="18" charset="0"/>
              </a:rPr>
              <a:t>2. Особенно хорошо мне удалось: …</a:t>
            </a:r>
            <a:endParaRPr lang="ru-RU" sz="32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 pitchFamily="18" charset="0"/>
                <a:ea typeface="Calibri"/>
                <a:cs typeface="Times New Roman" pitchFamily="18" charset="0"/>
              </a:rPr>
              <a:t>3. В следующий раз я постараюсь сделать лучше</a:t>
            </a:r>
            <a:r>
              <a:rPr lang="ru-RU" sz="3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:…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 smtClean="0">
                <a:latin typeface="Times New Roman"/>
                <a:ea typeface="Calibri"/>
                <a:cs typeface="Times New Roman"/>
              </a:rPr>
              <a:t>4.Оцени </a:t>
            </a:r>
            <a:r>
              <a:rPr lang="ru-RU" sz="3200" b="1" i="1" dirty="0">
                <a:latin typeface="Times New Roman"/>
                <a:ea typeface="Calibri"/>
                <a:cs typeface="Times New Roman"/>
              </a:rPr>
              <a:t>свой  результат и выберите кружок соответствующего цвета. Затем приклейте его на </a:t>
            </a:r>
            <a:r>
              <a:rPr lang="ru-RU" sz="3200" b="1" i="1" dirty="0" smtClean="0">
                <a:latin typeface="Times New Roman"/>
                <a:ea typeface="Calibri"/>
                <a:cs typeface="Times New Roman"/>
              </a:rPr>
              <a:t>палитру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062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931" y="932688"/>
            <a:ext cx="6724613" cy="4604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335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открытое занятие\Семинар по музыке и ИЗО\1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50" y="420624"/>
            <a:ext cx="8833105" cy="588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41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252</Words>
  <Application>Microsoft Office PowerPoint</Application>
  <PresentationFormat>Экран (4:3)</PresentationFormat>
  <Paragraphs>54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Моя - экскурсия</vt:lpstr>
      <vt:lpstr>Единица  содержания</vt:lpstr>
      <vt:lpstr>Цель</vt:lpstr>
      <vt:lpstr>Задачи</vt:lpstr>
      <vt:lpstr>Подготовительный этап</vt:lpstr>
      <vt:lpstr>Планирование пространства</vt:lpstr>
      <vt:lpstr>Этапы игры</vt:lpstr>
      <vt:lpstr>Введение в атмосферу музейной        экспозиции</vt:lpstr>
      <vt:lpstr>Организационный</vt:lpstr>
      <vt:lpstr>Коммуникация</vt:lpstr>
      <vt:lpstr>Презентация картины</vt:lpstr>
      <vt:lpstr>Рефлексия</vt:lpstr>
      <vt:lpstr>Рефлексия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- экскурсия</dc:title>
  <dc:creator>user</dc:creator>
  <cp:lastModifiedBy>user</cp:lastModifiedBy>
  <cp:revision>18</cp:revision>
  <dcterms:created xsi:type="dcterms:W3CDTF">2014-11-21T11:00:06Z</dcterms:created>
  <dcterms:modified xsi:type="dcterms:W3CDTF">2016-11-23T20:30:28Z</dcterms:modified>
</cp:coreProperties>
</file>