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53" r:id="rId1"/>
  </p:sldMasterIdLst>
  <p:notesMasterIdLst>
    <p:notesMasterId r:id="rId18"/>
  </p:notesMasterIdLst>
  <p:sldIdLst>
    <p:sldId id="256" r:id="rId2"/>
    <p:sldId id="264" r:id="rId3"/>
    <p:sldId id="257" r:id="rId4"/>
    <p:sldId id="271" r:id="rId5"/>
    <p:sldId id="281" r:id="rId6"/>
    <p:sldId id="258" r:id="rId7"/>
    <p:sldId id="277" r:id="rId8"/>
    <p:sldId id="272" r:id="rId9"/>
    <p:sldId id="282" r:id="rId10"/>
    <p:sldId id="283" r:id="rId11"/>
    <p:sldId id="284" r:id="rId12"/>
    <p:sldId id="285" r:id="rId13"/>
    <p:sldId id="278" r:id="rId14"/>
    <p:sldId id="279" r:id="rId15"/>
    <p:sldId id="280" r:id="rId16"/>
    <p:sldId id="260" r:id="rId17"/>
  </p:sldIdLst>
  <p:sldSz cx="12192000" cy="6858000"/>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Средний стиль 2 - акцент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p:scale>
          <a:sx n="70" d="100"/>
          <a:sy n="70" d="100"/>
        </p:scale>
        <p:origin x="-498" y="-816"/>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Верхний колонтитул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ru-RU"/>
          </a:p>
        </p:txBody>
      </p:sp>
      <p:sp>
        <p:nvSpPr>
          <p:cNvPr id="3" name="Дата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F54CD967-365C-4C42-9ECD-52E0A267FCB7}" type="datetimeFigureOut">
              <a:rPr lang="ru-RU" smtClean="0"/>
              <a:t>25.03.2024</a:t>
            </a:fld>
            <a:endParaRPr lang="ru-RU"/>
          </a:p>
        </p:txBody>
      </p:sp>
      <p:sp>
        <p:nvSpPr>
          <p:cNvPr id="4" name="Образ слайда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ru-RU"/>
          </a:p>
        </p:txBody>
      </p:sp>
      <p:sp>
        <p:nvSpPr>
          <p:cNvPr id="5" name="Заметки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6" name="Нижний колонтитул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ru-RU"/>
          </a:p>
        </p:txBody>
      </p:sp>
      <p:sp>
        <p:nvSpPr>
          <p:cNvPr id="7" name="Номер слайда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95D88045-B2D9-46D3-AE37-0B0E239180EA}" type="slidenum">
              <a:rPr lang="ru-RU" smtClean="0"/>
              <a:t>‹#›</a:t>
            </a:fld>
            <a:endParaRPr lang="ru-RU"/>
          </a:p>
        </p:txBody>
      </p:sp>
    </p:spTree>
    <p:extLst>
      <p:ext uri="{BB962C8B-B14F-4D97-AF65-F5344CB8AC3E}">
        <p14:creationId xmlns:p14="http://schemas.microsoft.com/office/powerpoint/2010/main" val="418124140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dirty="0"/>
          </a:p>
        </p:txBody>
      </p:sp>
      <p:sp>
        <p:nvSpPr>
          <p:cNvPr id="4" name="Номер слайда 3"/>
          <p:cNvSpPr>
            <a:spLocks noGrp="1"/>
          </p:cNvSpPr>
          <p:nvPr>
            <p:ph type="sldNum" sz="quarter" idx="10"/>
          </p:nvPr>
        </p:nvSpPr>
        <p:spPr/>
        <p:txBody>
          <a:bodyPr/>
          <a:lstStyle/>
          <a:p>
            <a:fld id="{95D88045-B2D9-46D3-AE37-0B0E239180EA}" type="slidenum">
              <a:rPr lang="ru-RU" smtClean="0"/>
              <a:t>10</a:t>
            </a:fld>
            <a:endParaRPr lang="ru-RU"/>
          </a:p>
        </p:txBody>
      </p:sp>
    </p:spTree>
    <p:extLst>
      <p:ext uri="{BB962C8B-B14F-4D97-AF65-F5344CB8AC3E}">
        <p14:creationId xmlns:p14="http://schemas.microsoft.com/office/powerpoint/2010/main" val="411031196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dirty="0"/>
          </a:p>
        </p:txBody>
      </p:sp>
      <p:sp>
        <p:nvSpPr>
          <p:cNvPr id="4" name="Номер слайда 3"/>
          <p:cNvSpPr>
            <a:spLocks noGrp="1"/>
          </p:cNvSpPr>
          <p:nvPr>
            <p:ph type="sldNum" sz="quarter" idx="10"/>
          </p:nvPr>
        </p:nvSpPr>
        <p:spPr/>
        <p:txBody>
          <a:bodyPr/>
          <a:lstStyle/>
          <a:p>
            <a:fld id="{95D88045-B2D9-46D3-AE37-0B0E239180EA}" type="slidenum">
              <a:rPr lang="ru-RU" smtClean="0"/>
              <a:t>11</a:t>
            </a:fld>
            <a:endParaRPr lang="ru-RU"/>
          </a:p>
        </p:txBody>
      </p:sp>
    </p:spTree>
    <p:extLst>
      <p:ext uri="{BB962C8B-B14F-4D97-AF65-F5344CB8AC3E}">
        <p14:creationId xmlns:p14="http://schemas.microsoft.com/office/powerpoint/2010/main" val="334431323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32" name="Straight Connector 31"/>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4"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0"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31" name="Isosceles Triangle 30"/>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ru-RU" smtClean="0"/>
              <a:t>Образец заголовка</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en-US" dirty="0"/>
          </a:p>
        </p:txBody>
      </p:sp>
      <p:sp>
        <p:nvSpPr>
          <p:cNvPr id="4" name="Date Placeholder 3"/>
          <p:cNvSpPr>
            <a:spLocks noGrp="1"/>
          </p:cNvSpPr>
          <p:nvPr>
            <p:ph type="dt" sz="half" idx="10"/>
          </p:nvPr>
        </p:nvSpPr>
        <p:spPr/>
        <p:txBody>
          <a:bodyPr/>
          <a:lstStyle/>
          <a:p>
            <a:fld id="{FFE34218-3BDE-43A2-BA64-CBFEC27B1B48}" type="datetimeFigureOut">
              <a:rPr lang="ru-RU" smtClean="0"/>
              <a:pPr/>
              <a:t>25.03.2024</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D1E21BBF-8749-42F9-8A79-035B490C736E}" type="slidenum">
              <a:rPr lang="ru-RU" smtClean="0"/>
              <a:pPr/>
              <a:t>‹#›</a:t>
            </a:fld>
            <a:endParaRPr lang="ru-RU"/>
          </a:p>
        </p:txBody>
      </p:sp>
    </p:spTree>
    <p:extLst>
      <p:ext uri="{BB962C8B-B14F-4D97-AF65-F5344CB8AC3E}">
        <p14:creationId xmlns:p14="http://schemas.microsoft.com/office/powerpoint/2010/main" val="1408423387"/>
      </p:ext>
    </p:extLst>
  </p:cSld>
  <p:clrMapOvr>
    <a:masterClrMapping/>
  </p:clrMapOvr>
  <p:transition spd="slow">
    <p:dissolve/>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lvl1pPr>
              <a:defRPr sz="3600"/>
            </a:lvl1pPr>
          </a:lstStyle>
          <a:p>
            <a:r>
              <a:rPr lang="ru-RU" smtClean="0"/>
              <a:t>Образец заголовка</a:t>
            </a:r>
            <a:endParaRPr lang="en-US" dirty="0"/>
          </a:p>
        </p:txBody>
      </p:sp>
      <p:sp>
        <p:nvSpPr>
          <p:cNvPr id="3" name="Content Placeholder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fld id="{FFE34218-3BDE-43A2-BA64-CBFEC27B1B48}" type="datetimeFigureOut">
              <a:rPr lang="ru-RU" smtClean="0"/>
              <a:pPr/>
              <a:t>25.03.2024</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D1E21BBF-8749-42F9-8A79-035B490C736E}" type="slidenum">
              <a:rPr lang="ru-RU" smtClean="0"/>
              <a:pPr/>
              <a:t>‹#›</a:t>
            </a:fld>
            <a:endParaRPr lang="ru-RU"/>
          </a:p>
        </p:txBody>
      </p:sp>
    </p:spTree>
    <p:extLst>
      <p:ext uri="{BB962C8B-B14F-4D97-AF65-F5344CB8AC3E}">
        <p14:creationId xmlns:p14="http://schemas.microsoft.com/office/powerpoint/2010/main" val="2431473728"/>
      </p:ext>
    </p:extLst>
  </p:cSld>
  <p:clrMapOvr>
    <a:masterClrMapping/>
  </p:clrMapOvr>
  <p:transition spd="slow">
    <p:dissolve/>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ru-RU" smtClean="0"/>
              <a:t>Образец заголовка</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FFE34218-3BDE-43A2-BA64-CBFEC27B1B48}" type="datetimeFigureOut">
              <a:rPr lang="ru-RU" smtClean="0"/>
              <a:pPr/>
              <a:t>25.03.2024</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D1E21BBF-8749-42F9-8A79-035B490C736E}" type="slidenum">
              <a:rPr lang="ru-RU" smtClean="0"/>
              <a:pPr/>
              <a:t>‹#›</a:t>
            </a:fld>
            <a:endParaRPr lang="ru-RU"/>
          </a:p>
        </p:txBody>
      </p:sp>
    </p:spTree>
    <p:extLst>
      <p:ext uri="{BB962C8B-B14F-4D97-AF65-F5344CB8AC3E}">
        <p14:creationId xmlns:p14="http://schemas.microsoft.com/office/powerpoint/2010/main" val="118704824"/>
      </p:ext>
    </p:extLst>
  </p:cSld>
  <p:clrMapOvr>
    <a:masterClrMapping/>
  </p:clrMapOvr>
  <p:transition spd="slow">
    <p:dissolve/>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Date Placeholder 4"/>
          <p:cNvSpPr>
            <a:spLocks noGrp="1"/>
          </p:cNvSpPr>
          <p:nvPr>
            <p:ph type="dt" sz="half" idx="10"/>
          </p:nvPr>
        </p:nvSpPr>
        <p:spPr/>
        <p:txBody>
          <a:bodyPr/>
          <a:lstStyle/>
          <a:p>
            <a:fld id="{FFE34218-3BDE-43A2-BA64-CBFEC27B1B48}" type="datetimeFigureOut">
              <a:rPr lang="ru-RU" smtClean="0"/>
              <a:pPr/>
              <a:t>25.03.2024</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D1E21BBF-8749-42F9-8A79-035B490C736E}" type="slidenum">
              <a:rPr lang="ru-RU" smtClean="0"/>
              <a:pPr/>
              <a:t>‹#›</a:t>
            </a:fld>
            <a:endParaRPr lang="ru-RU"/>
          </a:p>
        </p:txBody>
      </p:sp>
    </p:spTree>
    <p:extLst>
      <p:ext uri="{BB962C8B-B14F-4D97-AF65-F5344CB8AC3E}">
        <p14:creationId xmlns:p14="http://schemas.microsoft.com/office/powerpoint/2010/main" val="3284593517"/>
      </p:ext>
    </p:extLst>
  </p:cSld>
  <p:clrMapOvr>
    <a:masterClrMapping/>
  </p:clrMapOvr>
  <p:transition spd="slow">
    <p:dissolve/>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ru-RU" smtClean="0"/>
              <a:t>Образец заголовка</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7" name="Date Placeholder 6"/>
          <p:cNvSpPr>
            <a:spLocks noGrp="1"/>
          </p:cNvSpPr>
          <p:nvPr>
            <p:ph type="dt" sz="half" idx="10"/>
          </p:nvPr>
        </p:nvSpPr>
        <p:spPr/>
        <p:txBody>
          <a:bodyPr/>
          <a:lstStyle/>
          <a:p>
            <a:fld id="{FFE34218-3BDE-43A2-BA64-CBFEC27B1B48}" type="datetimeFigureOut">
              <a:rPr lang="ru-RU" smtClean="0"/>
              <a:pPr/>
              <a:t>25.03.2024</a:t>
            </a:fld>
            <a:endParaRPr lang="ru-RU"/>
          </a:p>
        </p:txBody>
      </p:sp>
      <p:sp>
        <p:nvSpPr>
          <p:cNvPr id="8" name="Footer Placeholder 7"/>
          <p:cNvSpPr>
            <a:spLocks noGrp="1"/>
          </p:cNvSpPr>
          <p:nvPr>
            <p:ph type="ftr" sz="quarter" idx="11"/>
          </p:nvPr>
        </p:nvSpPr>
        <p:spPr/>
        <p:txBody>
          <a:bodyPr/>
          <a:lstStyle/>
          <a:p>
            <a:endParaRPr lang="ru-RU"/>
          </a:p>
        </p:txBody>
      </p:sp>
      <p:sp>
        <p:nvSpPr>
          <p:cNvPr id="9" name="Slide Number Placeholder 8"/>
          <p:cNvSpPr>
            <a:spLocks noGrp="1"/>
          </p:cNvSpPr>
          <p:nvPr>
            <p:ph type="sldNum" sz="quarter" idx="12"/>
          </p:nvPr>
        </p:nvSpPr>
        <p:spPr/>
        <p:txBody>
          <a:bodyPr/>
          <a:lstStyle/>
          <a:p>
            <a:fld id="{D1E21BBF-8749-42F9-8A79-035B490C736E}" type="slidenum">
              <a:rPr lang="ru-RU" smtClean="0"/>
              <a:pPr/>
              <a:t>‹#›</a:t>
            </a:fld>
            <a:endParaRPr lang="ru-RU"/>
          </a:p>
        </p:txBody>
      </p:sp>
    </p:spTree>
    <p:extLst>
      <p:ext uri="{BB962C8B-B14F-4D97-AF65-F5344CB8AC3E}">
        <p14:creationId xmlns:p14="http://schemas.microsoft.com/office/powerpoint/2010/main" val="459381535"/>
      </p:ext>
    </p:extLst>
  </p:cSld>
  <p:clrMapOvr>
    <a:masterClrMapping/>
  </p:clrMapOvr>
  <p:transition spd="slow">
    <p:dissolve/>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ru-RU" smtClean="0"/>
              <a:t>Образец заголовка</a:t>
            </a:r>
            <a:endParaRPr lang="en-US" dirty="0"/>
          </a:p>
        </p:txBody>
      </p:sp>
      <p:sp>
        <p:nvSpPr>
          <p:cNvPr id="3" name="Date Placeholder 2"/>
          <p:cNvSpPr>
            <a:spLocks noGrp="1"/>
          </p:cNvSpPr>
          <p:nvPr>
            <p:ph type="dt" sz="half" idx="10"/>
          </p:nvPr>
        </p:nvSpPr>
        <p:spPr/>
        <p:txBody>
          <a:bodyPr/>
          <a:lstStyle/>
          <a:p>
            <a:fld id="{FFE34218-3BDE-43A2-BA64-CBFEC27B1B48}" type="datetimeFigureOut">
              <a:rPr lang="ru-RU" smtClean="0"/>
              <a:pPr/>
              <a:t>25.03.2024</a:t>
            </a:fld>
            <a:endParaRPr lang="ru-RU"/>
          </a:p>
        </p:txBody>
      </p:sp>
      <p:sp>
        <p:nvSpPr>
          <p:cNvPr id="4" name="Footer Placeholder 3"/>
          <p:cNvSpPr>
            <a:spLocks noGrp="1"/>
          </p:cNvSpPr>
          <p:nvPr>
            <p:ph type="ftr" sz="quarter" idx="11"/>
          </p:nvPr>
        </p:nvSpPr>
        <p:spPr/>
        <p:txBody>
          <a:bodyPr/>
          <a:lstStyle/>
          <a:p>
            <a:endParaRPr lang="ru-RU"/>
          </a:p>
        </p:txBody>
      </p:sp>
      <p:sp>
        <p:nvSpPr>
          <p:cNvPr id="5" name="Slide Number Placeholder 4"/>
          <p:cNvSpPr>
            <a:spLocks noGrp="1"/>
          </p:cNvSpPr>
          <p:nvPr>
            <p:ph type="sldNum" sz="quarter" idx="12"/>
          </p:nvPr>
        </p:nvSpPr>
        <p:spPr/>
        <p:txBody>
          <a:bodyPr/>
          <a:lstStyle/>
          <a:p>
            <a:fld id="{D1E21BBF-8749-42F9-8A79-035B490C736E}" type="slidenum">
              <a:rPr lang="ru-RU" smtClean="0"/>
              <a:pPr/>
              <a:t>‹#›</a:t>
            </a:fld>
            <a:endParaRPr lang="ru-RU"/>
          </a:p>
        </p:txBody>
      </p:sp>
    </p:spTree>
    <p:extLst>
      <p:ext uri="{BB962C8B-B14F-4D97-AF65-F5344CB8AC3E}">
        <p14:creationId xmlns:p14="http://schemas.microsoft.com/office/powerpoint/2010/main" val="136648718"/>
      </p:ext>
    </p:extLst>
  </p:cSld>
  <p:clrMapOvr>
    <a:masterClrMapping/>
  </p:clrMapOvr>
  <p:transition spd="slow">
    <p:dissolve/>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FFE34218-3BDE-43A2-BA64-CBFEC27B1B48}" type="datetimeFigureOut">
              <a:rPr lang="ru-RU" smtClean="0"/>
              <a:pPr/>
              <a:t>25.03.2024</a:t>
            </a:fld>
            <a:endParaRPr lang="ru-RU"/>
          </a:p>
        </p:txBody>
      </p:sp>
      <p:sp>
        <p:nvSpPr>
          <p:cNvPr id="3" name="Footer Placeholder 2"/>
          <p:cNvSpPr>
            <a:spLocks noGrp="1"/>
          </p:cNvSpPr>
          <p:nvPr>
            <p:ph type="ftr" sz="quarter" idx="11"/>
          </p:nvPr>
        </p:nvSpPr>
        <p:spPr/>
        <p:txBody>
          <a:bodyPr/>
          <a:lstStyle/>
          <a:p>
            <a:endParaRPr lang="ru-RU"/>
          </a:p>
        </p:txBody>
      </p:sp>
      <p:sp>
        <p:nvSpPr>
          <p:cNvPr id="4" name="Slide Number Placeholder 3"/>
          <p:cNvSpPr>
            <a:spLocks noGrp="1"/>
          </p:cNvSpPr>
          <p:nvPr>
            <p:ph type="sldNum" sz="quarter" idx="12"/>
          </p:nvPr>
        </p:nvSpPr>
        <p:spPr/>
        <p:txBody>
          <a:bodyPr/>
          <a:lstStyle/>
          <a:p>
            <a:fld id="{D1E21BBF-8749-42F9-8A79-035B490C736E}" type="slidenum">
              <a:rPr lang="ru-RU" smtClean="0"/>
              <a:pPr/>
              <a:t>‹#›</a:t>
            </a:fld>
            <a:endParaRPr lang="ru-RU"/>
          </a:p>
        </p:txBody>
      </p:sp>
    </p:spTree>
    <p:extLst>
      <p:ext uri="{BB962C8B-B14F-4D97-AF65-F5344CB8AC3E}">
        <p14:creationId xmlns:p14="http://schemas.microsoft.com/office/powerpoint/2010/main" val="4081378468"/>
      </p:ext>
    </p:extLst>
  </p:cSld>
  <p:clrMapOvr>
    <a:masterClrMapping/>
  </p:clrMapOvr>
  <p:transition spd="slow">
    <p:dissolve/>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ru-RU" smtClean="0"/>
              <a:t>Образец заголовка</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ru-RU" smtClean="0"/>
              <a:t>Образец текста</a:t>
            </a:r>
          </a:p>
        </p:txBody>
      </p:sp>
      <p:sp>
        <p:nvSpPr>
          <p:cNvPr id="5" name="Date Placeholder 4"/>
          <p:cNvSpPr>
            <a:spLocks noGrp="1"/>
          </p:cNvSpPr>
          <p:nvPr>
            <p:ph type="dt" sz="half" idx="10"/>
          </p:nvPr>
        </p:nvSpPr>
        <p:spPr/>
        <p:txBody>
          <a:bodyPr/>
          <a:lstStyle/>
          <a:p>
            <a:fld id="{FFE34218-3BDE-43A2-BA64-CBFEC27B1B48}" type="datetimeFigureOut">
              <a:rPr lang="ru-RU" smtClean="0"/>
              <a:pPr/>
              <a:t>25.03.2024</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D1E21BBF-8749-42F9-8A79-035B490C736E}" type="slidenum">
              <a:rPr lang="ru-RU" smtClean="0"/>
              <a:pPr/>
              <a:t>‹#›</a:t>
            </a:fld>
            <a:endParaRPr lang="ru-RU"/>
          </a:p>
        </p:txBody>
      </p:sp>
    </p:spTree>
    <p:extLst>
      <p:ext uri="{BB962C8B-B14F-4D97-AF65-F5344CB8AC3E}">
        <p14:creationId xmlns:p14="http://schemas.microsoft.com/office/powerpoint/2010/main" val="2163421632"/>
      </p:ext>
    </p:extLst>
  </p:cSld>
  <p:clrMapOvr>
    <a:masterClrMapping/>
  </p:clrMapOvr>
  <p:transition spd="slow">
    <p:dissolve/>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ru-RU" smtClean="0"/>
              <a:t>Образец заголовка</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ru-RU" smtClean="0"/>
              <a:t>Вставка рисунка</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Date Placeholder 4"/>
          <p:cNvSpPr>
            <a:spLocks noGrp="1"/>
          </p:cNvSpPr>
          <p:nvPr>
            <p:ph type="dt" sz="half" idx="10"/>
          </p:nvPr>
        </p:nvSpPr>
        <p:spPr/>
        <p:txBody>
          <a:bodyPr/>
          <a:lstStyle/>
          <a:p>
            <a:fld id="{FFE34218-3BDE-43A2-BA64-CBFEC27B1B48}" type="datetimeFigureOut">
              <a:rPr lang="ru-RU" smtClean="0"/>
              <a:pPr/>
              <a:t>25.03.2024</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D1E21BBF-8749-42F9-8A79-035B490C736E}" type="slidenum">
              <a:rPr lang="ru-RU" smtClean="0"/>
              <a:pPr/>
              <a:t>‹#›</a:t>
            </a:fld>
            <a:endParaRPr lang="ru-RU"/>
          </a:p>
        </p:txBody>
      </p:sp>
    </p:spTree>
    <p:extLst>
      <p:ext uri="{BB962C8B-B14F-4D97-AF65-F5344CB8AC3E}">
        <p14:creationId xmlns:p14="http://schemas.microsoft.com/office/powerpoint/2010/main" val="532705931"/>
      </p:ext>
    </p:extLst>
  </p:cSld>
  <p:clrMapOvr>
    <a:masterClrMapping/>
  </p:clrMapOvr>
  <p:transition spd="slow">
    <p:dissolve/>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Заголовок и подпись">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ru-RU" smtClean="0"/>
              <a:t>Образец заголовка</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FFE34218-3BDE-43A2-BA64-CBFEC27B1B48}" type="datetimeFigureOut">
              <a:rPr lang="ru-RU" smtClean="0"/>
              <a:pPr/>
              <a:t>25.03.2024</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D1E21BBF-8749-42F9-8A79-035B490C736E}" type="slidenum">
              <a:rPr lang="ru-RU" smtClean="0"/>
              <a:pPr/>
              <a:t>‹#›</a:t>
            </a:fld>
            <a:endParaRPr lang="ru-RU"/>
          </a:p>
        </p:txBody>
      </p:sp>
    </p:spTree>
    <p:extLst>
      <p:ext uri="{BB962C8B-B14F-4D97-AF65-F5344CB8AC3E}">
        <p14:creationId xmlns:p14="http://schemas.microsoft.com/office/powerpoint/2010/main" val="1639591349"/>
      </p:ext>
    </p:extLst>
  </p:cSld>
  <p:clrMapOvr>
    <a:masterClrMapping/>
  </p:clrMapOvr>
  <p:transition spd="slow">
    <p:dissolve/>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Цитата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ru-RU" smtClean="0"/>
              <a:t>Образец заголовка</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ru-RU" smtClean="0"/>
              <a:t>Образец текста</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FFE34218-3BDE-43A2-BA64-CBFEC27B1B48}" type="datetimeFigureOut">
              <a:rPr lang="ru-RU" smtClean="0"/>
              <a:pPr/>
              <a:t>25.03.2024</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D1E21BBF-8749-42F9-8A79-035B490C736E}" type="slidenum">
              <a:rPr lang="ru-RU" smtClean="0"/>
              <a:pPr/>
              <a:t>‹#›</a:t>
            </a:fld>
            <a:endParaRPr lang="ru-RU"/>
          </a:p>
        </p:txBody>
      </p:sp>
      <p:sp>
        <p:nvSpPr>
          <p:cNvPr id="20" name="TextBox 19"/>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2" name="TextBox 21"/>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latin typeface="Arial"/>
              </a:rPr>
              <a:t>”</a:t>
            </a:r>
            <a:endParaRPr lang="en-US" dirty="0">
              <a:solidFill>
                <a:schemeClr val="accent1">
                  <a:lumMod val="60000"/>
                  <a:lumOff val="40000"/>
                </a:schemeClr>
              </a:solidFill>
              <a:latin typeface="Arial"/>
            </a:endParaRPr>
          </a:p>
        </p:txBody>
      </p:sp>
    </p:spTree>
    <p:extLst>
      <p:ext uri="{BB962C8B-B14F-4D97-AF65-F5344CB8AC3E}">
        <p14:creationId xmlns:p14="http://schemas.microsoft.com/office/powerpoint/2010/main" val="2492826716"/>
      </p:ext>
    </p:extLst>
  </p:cSld>
  <p:clrMapOvr>
    <a:masterClrMapping/>
  </p:clrMapOvr>
  <p:transition spd="slow">
    <p:dissolve/>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Карточка имени">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ru-RU" smtClean="0"/>
              <a:t>Образец заголовка</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FFE34218-3BDE-43A2-BA64-CBFEC27B1B48}" type="datetimeFigureOut">
              <a:rPr lang="ru-RU" smtClean="0"/>
              <a:pPr/>
              <a:t>25.03.2024</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D1E21BBF-8749-42F9-8A79-035B490C736E}" type="slidenum">
              <a:rPr lang="ru-RU" smtClean="0"/>
              <a:pPr/>
              <a:t>‹#›</a:t>
            </a:fld>
            <a:endParaRPr lang="ru-RU"/>
          </a:p>
        </p:txBody>
      </p:sp>
    </p:spTree>
    <p:extLst>
      <p:ext uri="{BB962C8B-B14F-4D97-AF65-F5344CB8AC3E}">
        <p14:creationId xmlns:p14="http://schemas.microsoft.com/office/powerpoint/2010/main" val="4163235816"/>
      </p:ext>
    </p:extLst>
  </p:cSld>
  <p:clrMapOvr>
    <a:masterClrMapping/>
  </p:clrMapOvr>
  <p:transition spd="slow">
    <p:dissolve/>
  </p:transition>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Цитата карточки имени">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ru-RU" smtClean="0"/>
              <a:t>Образец заголовка</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ru-RU" smtClean="0"/>
              <a:t>Образец текста</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FFE34218-3BDE-43A2-BA64-CBFEC27B1B48}" type="datetimeFigureOut">
              <a:rPr lang="ru-RU" smtClean="0"/>
              <a:pPr/>
              <a:t>25.03.2024</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D1E21BBF-8749-42F9-8A79-035B490C736E}" type="slidenum">
              <a:rPr lang="ru-RU" smtClean="0"/>
              <a:pPr/>
              <a:t>‹#›</a:t>
            </a:fld>
            <a:endParaRPr lang="ru-RU"/>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903329964"/>
      </p:ext>
    </p:extLst>
  </p:cSld>
  <p:clrMapOvr>
    <a:masterClrMapping/>
  </p:clrMapOvr>
  <p:transition spd="slow">
    <p:dissolve/>
  </p:transition>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Истина или ложь">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ru-RU" smtClean="0"/>
              <a:t>Образец заголовка</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ru-RU" smtClean="0"/>
              <a:t>Образец текста</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FFE34218-3BDE-43A2-BA64-CBFEC27B1B48}" type="datetimeFigureOut">
              <a:rPr lang="ru-RU" smtClean="0"/>
              <a:pPr/>
              <a:t>25.03.2024</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D1E21BBF-8749-42F9-8A79-035B490C736E}" type="slidenum">
              <a:rPr lang="ru-RU" smtClean="0"/>
              <a:pPr/>
              <a:t>‹#›</a:t>
            </a:fld>
            <a:endParaRPr lang="ru-RU"/>
          </a:p>
        </p:txBody>
      </p:sp>
    </p:spTree>
    <p:extLst>
      <p:ext uri="{BB962C8B-B14F-4D97-AF65-F5344CB8AC3E}">
        <p14:creationId xmlns:p14="http://schemas.microsoft.com/office/powerpoint/2010/main" val="2522476928"/>
      </p:ext>
    </p:extLst>
  </p:cSld>
  <p:clrMapOvr>
    <a:masterClrMapping/>
  </p:clrMapOvr>
  <p:transition spd="slow">
    <p:dissolve/>
  </p:transition>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3" name="Vertical Text Placeholder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fld id="{FFE34218-3BDE-43A2-BA64-CBFEC27B1B48}" type="datetimeFigureOut">
              <a:rPr lang="ru-RU" smtClean="0"/>
              <a:pPr/>
              <a:t>25.03.2024</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D1E21BBF-8749-42F9-8A79-035B490C736E}" type="slidenum">
              <a:rPr lang="ru-RU" smtClean="0"/>
              <a:pPr/>
              <a:t>‹#›</a:t>
            </a:fld>
            <a:endParaRPr lang="ru-RU"/>
          </a:p>
        </p:txBody>
      </p:sp>
    </p:spTree>
    <p:extLst>
      <p:ext uri="{BB962C8B-B14F-4D97-AF65-F5344CB8AC3E}">
        <p14:creationId xmlns:p14="http://schemas.microsoft.com/office/powerpoint/2010/main" val="38550882"/>
      </p:ext>
    </p:extLst>
  </p:cSld>
  <p:clrMapOvr>
    <a:masterClrMapping/>
  </p:clrMapOvr>
  <p:transition spd="slow">
    <p:dissolve/>
  </p:transition>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ru-RU" smtClean="0"/>
              <a:t>Образец заголовка</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fld id="{FFE34218-3BDE-43A2-BA64-CBFEC27B1B48}" type="datetimeFigureOut">
              <a:rPr lang="ru-RU" smtClean="0"/>
              <a:pPr/>
              <a:t>25.03.2024</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D1E21BBF-8749-42F9-8A79-035B490C736E}" type="slidenum">
              <a:rPr lang="ru-RU" smtClean="0"/>
              <a:pPr/>
              <a:t>‹#›</a:t>
            </a:fld>
            <a:endParaRPr lang="ru-RU"/>
          </a:p>
        </p:txBody>
      </p:sp>
    </p:spTree>
    <p:extLst>
      <p:ext uri="{BB962C8B-B14F-4D97-AF65-F5344CB8AC3E}">
        <p14:creationId xmlns:p14="http://schemas.microsoft.com/office/powerpoint/2010/main" val="2682950893"/>
      </p:ext>
    </p:extLst>
  </p:cSld>
  <p:clrMapOvr>
    <a:masterClrMapping/>
  </p:clrMapOvr>
  <p:transition spd="slow">
    <p:dissolve/>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Isosceles Triangle 28"/>
            <p:cNvSpPr/>
            <p:nvPr/>
          </p:nvSpPr>
          <p:spPr>
            <a:xfrm>
              <a:off x="0"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ru-RU" smtClean="0"/>
              <a:t>Образец заголовка</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FFE34218-3BDE-43A2-BA64-CBFEC27B1B48}" type="datetimeFigureOut">
              <a:rPr lang="ru-RU" smtClean="0"/>
              <a:pPr/>
              <a:t>25.03.2024</a:t>
            </a:fld>
            <a:endParaRPr lang="ru-RU"/>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ru-RU"/>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D1E21BBF-8749-42F9-8A79-035B490C736E}" type="slidenum">
              <a:rPr lang="ru-RU" smtClean="0"/>
              <a:pPr/>
              <a:t>‹#›</a:t>
            </a:fld>
            <a:endParaRPr lang="ru-RU"/>
          </a:p>
        </p:txBody>
      </p:sp>
    </p:spTree>
    <p:extLst>
      <p:ext uri="{BB962C8B-B14F-4D97-AF65-F5344CB8AC3E}">
        <p14:creationId xmlns:p14="http://schemas.microsoft.com/office/powerpoint/2010/main" val="2420151548"/>
      </p:ext>
    </p:extLst>
  </p:cSld>
  <p:clrMap bg1="lt1" tx1="dk1" bg2="lt2" tx2="dk2" accent1="accent1" accent2="accent2" accent3="accent3" accent4="accent4" accent5="accent5" accent6="accent6" hlink="hlink" folHlink="folHlink"/>
  <p:sldLayoutIdLst>
    <p:sldLayoutId id="2147483754" r:id="rId1"/>
    <p:sldLayoutId id="2147483755" r:id="rId2"/>
    <p:sldLayoutId id="2147483756" r:id="rId3"/>
    <p:sldLayoutId id="2147483757" r:id="rId4"/>
    <p:sldLayoutId id="2147483758" r:id="rId5"/>
    <p:sldLayoutId id="2147483759" r:id="rId6"/>
    <p:sldLayoutId id="2147483760" r:id="rId7"/>
    <p:sldLayoutId id="2147483761" r:id="rId8"/>
    <p:sldLayoutId id="2147483762" r:id="rId9"/>
    <p:sldLayoutId id="2147483763" r:id="rId10"/>
    <p:sldLayoutId id="2147483764" r:id="rId11"/>
    <p:sldLayoutId id="2147483765" r:id="rId12"/>
    <p:sldLayoutId id="2147483766" r:id="rId13"/>
    <p:sldLayoutId id="2147483767" r:id="rId14"/>
    <p:sldLayoutId id="2147483768" r:id="rId15"/>
    <p:sldLayoutId id="2147483769" r:id="rId16"/>
  </p:sldLayoutIdLst>
  <p:transition spd="slow">
    <p:dissolve/>
  </p:transition>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3" Type="http://schemas.openxmlformats.org/officeDocument/2006/relationships/slide" Target="slide6.xml"/><Relationship Id="rId2" Type="http://schemas.openxmlformats.org/officeDocument/2006/relationships/slide" Target="slide3.xml"/><Relationship Id="rId1" Type="http://schemas.openxmlformats.org/officeDocument/2006/relationships/slideLayout" Target="../slideLayouts/slideLayout7.xml"/><Relationship Id="rId5" Type="http://schemas.openxmlformats.org/officeDocument/2006/relationships/slide" Target="slide15.xml"/><Relationship Id="rId4" Type="http://schemas.openxmlformats.org/officeDocument/2006/relationships/slide" Target="slide16.xml"/></Relationships>
</file>

<file path=ppt/slides/_rels/slide3.xml.rels><?xml version="1.0" encoding="UTF-8" standalone="yes"?>
<Relationships xmlns="http://schemas.openxmlformats.org/package/2006/relationships"><Relationship Id="rId2" Type="http://schemas.openxmlformats.org/officeDocument/2006/relationships/slide" Target="slide2.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slide" Target="slide2.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slide" Target="slide2.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slide" Target="slide2.xml"/><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3.jpeg"/><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4.xml"/></Relationships>
</file>

<file path=ppt/slides/_rels/slide11.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2.xml"/><Relationship Id="rId1" Type="http://schemas.openxmlformats.org/officeDocument/2006/relationships/slideLayout" Target="../slideLayouts/slideLayout4.xml"/><Relationship Id="rId5" Type="http://schemas.openxmlformats.org/officeDocument/2006/relationships/image" Target="../media/image7.jpeg"/><Relationship Id="rId4" Type="http://schemas.openxmlformats.org/officeDocument/2006/relationships/image" Target="../media/image6.jpeg"/></Relationships>
</file>

<file path=ppt/slides/_rels/slide12.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jpeg"/><Relationship Id="rId1" Type="http://schemas.openxmlformats.org/officeDocument/2006/relationships/slideLayout" Target="../slideLayouts/slideLayout4.xml"/><Relationship Id="rId4" Type="http://schemas.openxmlformats.org/officeDocument/2006/relationships/image" Target="../media/image10.jpe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4.xml"/></Relationships>
</file>

<file path=ppt/slides/_rels/slide15.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4.xml"/></Relationships>
</file>

<file path=ppt/slides/_rels/slide16.xml.rels><?xml version="1.0" encoding="UTF-8" standalone="yes"?>
<Relationships xmlns="http://schemas.openxmlformats.org/package/2006/relationships"><Relationship Id="rId2" Type="http://schemas.openxmlformats.org/officeDocument/2006/relationships/slide" Target="slide2.xml"/><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1246910" y="1529662"/>
            <a:ext cx="8336478" cy="2308324"/>
          </a:xfrm>
          <a:prstGeom prst="rect">
            <a:avLst/>
          </a:prstGeom>
          <a:noFill/>
        </p:spPr>
        <p:txBody>
          <a:bodyPr wrap="square" rtlCol="0">
            <a:spAutoFit/>
          </a:bodyPr>
          <a:lstStyle/>
          <a:p>
            <a:pPr algn="r"/>
            <a:r>
              <a:rPr lang="ru-RU" sz="4800" b="1" i="1" dirty="0" smtClean="0">
                <a:ln w="9525">
                  <a:solidFill>
                    <a:sysClr val="windowText" lastClr="000000"/>
                  </a:solidFill>
                  <a:prstDash val="solid"/>
                </a:ln>
                <a:solidFill>
                  <a:srgbClr val="C00000"/>
                </a:solidFill>
                <a:effectLst>
                  <a:outerShdw blurRad="12700" dist="38100" dir="2700000" algn="tl" rotWithShape="0">
                    <a:schemeClr val="accent5">
                      <a:lumMod val="60000"/>
                      <a:lumOff val="40000"/>
                    </a:schemeClr>
                  </a:outerShdw>
                </a:effectLst>
                <a:latin typeface="Times New Roman" panose="02020603050405020304" pitchFamily="18" charset="0"/>
                <a:cs typeface="Times New Roman" panose="02020603050405020304" pitchFamily="18" charset="0"/>
              </a:rPr>
              <a:t>Организация внеклассного чтения у младших  </a:t>
            </a:r>
          </a:p>
          <a:p>
            <a:pPr algn="ctr"/>
            <a:r>
              <a:rPr lang="ru-RU" sz="4800" b="1" i="1" dirty="0" smtClean="0">
                <a:ln w="9525">
                  <a:solidFill>
                    <a:sysClr val="windowText" lastClr="000000"/>
                  </a:solidFill>
                  <a:prstDash val="solid"/>
                </a:ln>
                <a:solidFill>
                  <a:srgbClr val="C00000"/>
                </a:solidFill>
                <a:effectLst>
                  <a:outerShdw blurRad="12700" dist="38100" dir="2700000" algn="tl" rotWithShape="0">
                    <a:schemeClr val="accent5">
                      <a:lumMod val="60000"/>
                      <a:lumOff val="40000"/>
                    </a:schemeClr>
                  </a:outerShdw>
                </a:effectLst>
                <a:latin typeface="Times New Roman" panose="02020603050405020304" pitchFamily="18" charset="0"/>
                <a:cs typeface="Times New Roman" panose="02020603050405020304" pitchFamily="18" charset="0"/>
              </a:rPr>
              <a:t>                       школьников </a:t>
            </a:r>
            <a:endParaRPr lang="ru-RU" sz="4800" b="1" i="1" dirty="0">
              <a:ln w="9525">
                <a:solidFill>
                  <a:sysClr val="windowText" lastClr="000000"/>
                </a:solidFill>
                <a:prstDash val="solid"/>
              </a:ln>
              <a:solidFill>
                <a:srgbClr val="C00000"/>
              </a:solidFill>
              <a:effectLst>
                <a:outerShdw blurRad="12700" dist="38100" dir="2700000" algn="tl" rotWithShape="0">
                  <a:schemeClr val="accent5">
                    <a:lumMod val="60000"/>
                    <a:lumOff val="40000"/>
                  </a:schemeClr>
                </a:outerShdw>
              </a:effectLst>
              <a:latin typeface="Times New Roman" panose="02020603050405020304" pitchFamily="18" charset="0"/>
              <a:cs typeface="Times New Roman" panose="02020603050405020304" pitchFamily="18" charset="0"/>
            </a:endParaRPr>
          </a:p>
        </p:txBody>
      </p:sp>
      <p:sp>
        <p:nvSpPr>
          <p:cNvPr id="6" name="TextBox 5"/>
          <p:cNvSpPr txBox="1"/>
          <p:nvPr/>
        </p:nvSpPr>
        <p:spPr>
          <a:xfrm>
            <a:off x="141889" y="209301"/>
            <a:ext cx="12192000" cy="707886"/>
          </a:xfrm>
          <a:prstGeom prst="rect">
            <a:avLst/>
          </a:prstGeom>
          <a:noFill/>
        </p:spPr>
        <p:txBody>
          <a:bodyPr wrap="square" rtlCol="0">
            <a:spAutoFit/>
          </a:bodyPr>
          <a:lstStyle/>
          <a:p>
            <a:pPr algn="ctr"/>
            <a:r>
              <a:rPr lang="ru-RU" sz="2000" b="1" i="1" dirty="0" smtClean="0">
                <a:solidFill>
                  <a:srgbClr val="002060"/>
                </a:solidFill>
                <a:latin typeface="Times New Roman" panose="02020603050405020304" pitchFamily="18" charset="0"/>
                <a:cs typeface="Times New Roman" panose="02020603050405020304" pitchFamily="18" charset="0"/>
              </a:rPr>
              <a:t>Муниципальное  бюджетное учреждение «Средняя  </a:t>
            </a:r>
            <a:r>
              <a:rPr lang="ru-RU" sz="2000" b="1" i="1" dirty="0">
                <a:solidFill>
                  <a:srgbClr val="002060"/>
                </a:solidFill>
                <a:latin typeface="Times New Roman" panose="02020603050405020304" pitchFamily="18" charset="0"/>
                <a:cs typeface="Times New Roman" panose="02020603050405020304" pitchFamily="18" charset="0"/>
              </a:rPr>
              <a:t>о</a:t>
            </a:r>
            <a:r>
              <a:rPr lang="ru-RU" sz="2000" b="1" i="1" dirty="0" smtClean="0">
                <a:solidFill>
                  <a:srgbClr val="002060"/>
                </a:solidFill>
                <a:latin typeface="Times New Roman" panose="02020603050405020304" pitchFamily="18" charset="0"/>
                <a:cs typeface="Times New Roman" panose="02020603050405020304" pitchFamily="18" charset="0"/>
              </a:rPr>
              <a:t>бщеобразовательная  школа №15 города Новоалтайска Алтайского края»</a:t>
            </a:r>
            <a:endParaRPr lang="ru-RU" sz="2000" b="1" i="1" dirty="0">
              <a:solidFill>
                <a:srgbClr val="002060"/>
              </a:solidFill>
              <a:latin typeface="Times New Roman" panose="02020603050405020304" pitchFamily="18" charset="0"/>
              <a:cs typeface="Times New Roman" panose="02020603050405020304" pitchFamily="18" charset="0"/>
            </a:endParaRPr>
          </a:p>
        </p:txBody>
      </p:sp>
      <p:sp>
        <p:nvSpPr>
          <p:cNvPr id="8" name="TextBox 7"/>
          <p:cNvSpPr txBox="1"/>
          <p:nvPr/>
        </p:nvSpPr>
        <p:spPr>
          <a:xfrm>
            <a:off x="8438437" y="5294231"/>
            <a:ext cx="3114261" cy="1245705"/>
          </a:xfrm>
          <a:prstGeom prst="rect">
            <a:avLst/>
          </a:prstGeom>
          <a:noFill/>
        </p:spPr>
        <p:txBody>
          <a:bodyPr wrap="square" rtlCol="0">
            <a:spAutoFit/>
          </a:bodyPr>
          <a:lstStyle/>
          <a:p>
            <a:endParaRPr lang="ru-RU" dirty="0"/>
          </a:p>
        </p:txBody>
      </p:sp>
      <p:sp>
        <p:nvSpPr>
          <p:cNvPr id="9" name="TextBox 8"/>
          <p:cNvSpPr txBox="1"/>
          <p:nvPr/>
        </p:nvSpPr>
        <p:spPr>
          <a:xfrm>
            <a:off x="8648186" y="5647384"/>
            <a:ext cx="3543814" cy="707886"/>
          </a:xfrm>
          <a:prstGeom prst="rect">
            <a:avLst/>
          </a:prstGeom>
          <a:noFill/>
        </p:spPr>
        <p:txBody>
          <a:bodyPr wrap="square" rtlCol="0">
            <a:spAutoFit/>
          </a:bodyPr>
          <a:lstStyle/>
          <a:p>
            <a:r>
              <a:rPr lang="ru-RU" sz="2000" b="1" i="1" dirty="0" smtClean="0">
                <a:solidFill>
                  <a:srgbClr val="002060"/>
                </a:solidFill>
                <a:latin typeface="Times New Roman" panose="02020603050405020304" pitchFamily="18" charset="0"/>
                <a:cs typeface="Times New Roman" panose="02020603050405020304" pitchFamily="18" charset="0"/>
              </a:rPr>
              <a:t>Подготовила </a:t>
            </a:r>
            <a:r>
              <a:rPr lang="en-US" sz="2000" b="1" i="1" dirty="0" smtClean="0">
                <a:solidFill>
                  <a:srgbClr val="002060"/>
                </a:solidFill>
                <a:latin typeface="Times New Roman" panose="02020603050405020304" pitchFamily="18" charset="0"/>
                <a:cs typeface="Times New Roman" panose="02020603050405020304" pitchFamily="18" charset="0"/>
              </a:rPr>
              <a:t>:</a:t>
            </a:r>
            <a:r>
              <a:rPr lang="ru-RU" sz="2000" b="1" i="1" dirty="0" smtClean="0">
                <a:solidFill>
                  <a:srgbClr val="002060"/>
                </a:solidFill>
                <a:latin typeface="Times New Roman" panose="02020603050405020304" pitchFamily="18" charset="0"/>
                <a:cs typeface="Times New Roman" panose="02020603050405020304" pitchFamily="18" charset="0"/>
              </a:rPr>
              <a:t> Божко Т</a:t>
            </a:r>
            <a:r>
              <a:rPr lang="en-US" sz="2000" b="1" i="1" dirty="0" smtClean="0">
                <a:solidFill>
                  <a:srgbClr val="002060"/>
                </a:solidFill>
                <a:latin typeface="Times New Roman" panose="02020603050405020304" pitchFamily="18" charset="0"/>
                <a:cs typeface="Times New Roman" panose="02020603050405020304" pitchFamily="18" charset="0"/>
              </a:rPr>
              <a:t>.</a:t>
            </a:r>
            <a:r>
              <a:rPr lang="ru-RU" sz="2000" b="1" i="1" dirty="0" smtClean="0">
                <a:solidFill>
                  <a:srgbClr val="002060"/>
                </a:solidFill>
                <a:latin typeface="Times New Roman" panose="02020603050405020304" pitchFamily="18" charset="0"/>
                <a:cs typeface="Times New Roman" panose="02020603050405020304" pitchFamily="18" charset="0"/>
              </a:rPr>
              <a:t>В</a:t>
            </a:r>
            <a:r>
              <a:rPr lang="en-US" sz="2000" b="1" i="1" dirty="0" smtClean="0">
                <a:solidFill>
                  <a:srgbClr val="002060"/>
                </a:solidFill>
                <a:latin typeface="Times New Roman" panose="02020603050405020304" pitchFamily="18" charset="0"/>
                <a:cs typeface="Times New Roman" panose="02020603050405020304" pitchFamily="18" charset="0"/>
              </a:rPr>
              <a:t>.</a:t>
            </a:r>
          </a:p>
          <a:p>
            <a:r>
              <a:rPr lang="ru-RU" sz="2000" b="1" i="1" dirty="0">
                <a:solidFill>
                  <a:srgbClr val="002060"/>
                </a:solidFill>
                <a:latin typeface="Times New Roman" panose="02020603050405020304" pitchFamily="18" charset="0"/>
                <a:cs typeface="Times New Roman" panose="02020603050405020304" pitchFamily="18" charset="0"/>
              </a:rPr>
              <a:t>у</a:t>
            </a:r>
            <a:r>
              <a:rPr lang="ru-RU" sz="2000" b="1" i="1" dirty="0" smtClean="0">
                <a:solidFill>
                  <a:srgbClr val="002060"/>
                </a:solidFill>
                <a:latin typeface="Times New Roman" panose="02020603050405020304" pitchFamily="18" charset="0"/>
                <a:cs typeface="Times New Roman" panose="02020603050405020304" pitchFamily="18" charset="0"/>
              </a:rPr>
              <a:t>читель начальных классов</a:t>
            </a:r>
          </a:p>
        </p:txBody>
      </p:sp>
      <p:sp>
        <p:nvSpPr>
          <p:cNvPr id="10" name="TextBox 9"/>
          <p:cNvSpPr txBox="1"/>
          <p:nvPr/>
        </p:nvSpPr>
        <p:spPr>
          <a:xfrm>
            <a:off x="5192110" y="6390651"/>
            <a:ext cx="2091558" cy="369332"/>
          </a:xfrm>
          <a:prstGeom prst="rect">
            <a:avLst/>
          </a:prstGeom>
          <a:noFill/>
        </p:spPr>
        <p:txBody>
          <a:bodyPr wrap="square" rtlCol="0">
            <a:spAutoFit/>
          </a:bodyPr>
          <a:lstStyle/>
          <a:p>
            <a:pPr algn="ctr"/>
            <a:r>
              <a:rPr lang="ru-RU" b="1" i="1" dirty="0" smtClean="0">
                <a:solidFill>
                  <a:srgbClr val="002060"/>
                </a:solidFill>
                <a:latin typeface="Times New Roman" panose="02020603050405020304" pitchFamily="18" charset="0"/>
                <a:cs typeface="Times New Roman" panose="02020603050405020304" pitchFamily="18" charset="0"/>
              </a:rPr>
              <a:t>Новоалтайск</a:t>
            </a:r>
            <a:r>
              <a:rPr lang="en-US" b="1" i="1" dirty="0" smtClean="0">
                <a:solidFill>
                  <a:srgbClr val="002060"/>
                </a:solidFill>
                <a:latin typeface="Times New Roman" panose="02020603050405020304" pitchFamily="18" charset="0"/>
                <a:cs typeface="Times New Roman" panose="02020603050405020304" pitchFamily="18" charset="0"/>
              </a:rPr>
              <a:t>,</a:t>
            </a:r>
            <a:r>
              <a:rPr lang="ru-RU" b="1" i="1" dirty="0" smtClean="0">
                <a:solidFill>
                  <a:srgbClr val="002060"/>
                </a:solidFill>
                <a:latin typeface="Times New Roman" panose="02020603050405020304" pitchFamily="18" charset="0"/>
                <a:cs typeface="Times New Roman" panose="02020603050405020304" pitchFamily="18" charset="0"/>
              </a:rPr>
              <a:t>2023</a:t>
            </a:r>
            <a:endParaRPr lang="ru-RU" b="1" i="1" dirty="0">
              <a:solidFill>
                <a:srgbClr val="002060"/>
              </a:solidFill>
              <a:latin typeface="Times New Roman" panose="02020603050405020304" pitchFamily="18" charset="0"/>
              <a:cs typeface="Times New Roman" panose="02020603050405020304" pitchFamily="18" charset="0"/>
            </a:endParaRPr>
          </a:p>
        </p:txBody>
      </p:sp>
      <p:pic>
        <p:nvPicPr>
          <p:cNvPr id="2" name="Picture 2" descr="https://brainshef.ru/storage/app/uploads/public/634/ef6/7b9/634ef67b95eb4573807119.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58734" y="3087574"/>
            <a:ext cx="4113517" cy="330307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60161908"/>
      </p:ext>
    </p:extLst>
  </p:cSld>
  <p:clrMapOvr>
    <a:masterClrMapping/>
  </p:clrMapOvr>
  <p:transition spd="slow">
    <p:dissolve/>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3767958" y="268014"/>
            <a:ext cx="3752193" cy="830997"/>
          </a:xfrm>
          <a:prstGeom prst="rect">
            <a:avLst/>
          </a:prstGeom>
          <a:noFill/>
        </p:spPr>
        <p:txBody>
          <a:bodyPr wrap="square" rtlCol="0">
            <a:spAutoFit/>
          </a:bodyPr>
          <a:lstStyle/>
          <a:p>
            <a:r>
              <a:rPr lang="ru-RU" sz="4800" b="1" i="1" dirty="0" smtClean="0">
                <a:ln w="9525">
                  <a:solidFill>
                    <a:sysClr val="windowText" lastClr="000000"/>
                  </a:solidFill>
                  <a:prstDash val="solid"/>
                </a:ln>
                <a:solidFill>
                  <a:srgbClr val="C00000"/>
                </a:solidFill>
                <a:effectLst>
                  <a:glow rad="139700">
                    <a:schemeClr val="accent2">
                      <a:satMod val="175000"/>
                      <a:alpha val="40000"/>
                    </a:schemeClr>
                  </a:glow>
                  <a:outerShdw blurRad="12700" dist="38100" dir="2700000" algn="tl" rotWithShape="0">
                    <a:schemeClr val="accent5">
                      <a:lumMod val="60000"/>
                      <a:lumOff val="40000"/>
                    </a:schemeClr>
                  </a:outerShdw>
                </a:effectLst>
                <a:latin typeface="Times New Roman" panose="02020603050405020304" pitchFamily="18" charset="0"/>
                <a:cs typeface="Times New Roman" panose="02020603050405020304" pitchFamily="18" charset="0"/>
              </a:rPr>
              <a:t>Содержание</a:t>
            </a:r>
            <a:endParaRPr lang="ru-RU" sz="4800" b="1" i="1" dirty="0">
              <a:ln w="9525">
                <a:solidFill>
                  <a:sysClr val="windowText" lastClr="000000"/>
                </a:solidFill>
                <a:prstDash val="solid"/>
              </a:ln>
              <a:solidFill>
                <a:srgbClr val="C00000"/>
              </a:solidFill>
              <a:effectLst>
                <a:glow rad="139700">
                  <a:schemeClr val="accent2">
                    <a:satMod val="175000"/>
                    <a:alpha val="40000"/>
                  </a:schemeClr>
                </a:glow>
                <a:outerShdw blurRad="12700" dist="38100" dir="2700000" algn="tl" rotWithShape="0">
                  <a:schemeClr val="accent5">
                    <a:lumMod val="60000"/>
                    <a:lumOff val="40000"/>
                  </a:schemeClr>
                </a:outerShdw>
              </a:effectLst>
              <a:latin typeface="Times New Roman" panose="02020603050405020304" pitchFamily="18" charset="0"/>
              <a:cs typeface="Times New Roman" panose="02020603050405020304" pitchFamily="18" charset="0"/>
            </a:endParaRPr>
          </a:p>
        </p:txBody>
      </p:sp>
      <p:sp>
        <p:nvSpPr>
          <p:cNvPr id="3" name="TextBox 2">
            <a:hlinkClick r:id="rId2" action="ppaction://hlinksldjump"/>
          </p:cNvPr>
          <p:cNvSpPr txBox="1"/>
          <p:nvPr/>
        </p:nvSpPr>
        <p:spPr>
          <a:xfrm>
            <a:off x="736885" y="1483869"/>
            <a:ext cx="7342590" cy="461665"/>
          </a:xfrm>
          <a:prstGeom prst="rect">
            <a:avLst/>
          </a:prstGeom>
          <a:noFill/>
        </p:spPr>
        <p:txBody>
          <a:bodyPr wrap="square" rtlCol="0">
            <a:spAutoFit/>
          </a:bodyPr>
          <a:lstStyle/>
          <a:p>
            <a:r>
              <a:rPr lang="ru-RU" sz="2400" b="1" dirty="0" smtClean="0">
                <a:solidFill>
                  <a:srgbClr val="002060"/>
                </a:solidFill>
                <a:latin typeface="Times New Roman" panose="02020603050405020304" pitchFamily="18" charset="0"/>
                <a:cs typeface="Times New Roman" panose="02020603050405020304" pitchFamily="18" charset="0"/>
              </a:rPr>
              <a:t> 1.   </a:t>
            </a:r>
            <a:r>
              <a:rPr lang="en-US" sz="2400" b="1" dirty="0" smtClean="0">
                <a:solidFill>
                  <a:srgbClr val="002060"/>
                </a:solidFill>
                <a:latin typeface="Times New Roman" panose="02020603050405020304" pitchFamily="18" charset="0"/>
                <a:cs typeface="Times New Roman" panose="02020603050405020304" pitchFamily="18" charset="0"/>
              </a:rPr>
              <a:t> </a:t>
            </a:r>
            <a:r>
              <a:rPr lang="ru-RU" sz="2400" b="1" dirty="0" smtClean="0">
                <a:solidFill>
                  <a:srgbClr val="002060"/>
                </a:solidFill>
                <a:latin typeface="Times New Roman" panose="02020603050405020304" pitchFamily="18" charset="0"/>
                <a:cs typeface="Times New Roman" panose="02020603050405020304" pitchFamily="18" charset="0"/>
              </a:rPr>
              <a:t>Цели и задачи внеклассного чтения</a:t>
            </a:r>
            <a:endParaRPr lang="ru-RU" sz="2400" b="1" dirty="0">
              <a:solidFill>
                <a:srgbClr val="002060"/>
              </a:solidFill>
              <a:latin typeface="Times New Roman" panose="02020603050405020304" pitchFamily="18" charset="0"/>
              <a:cs typeface="Times New Roman" panose="02020603050405020304" pitchFamily="18" charset="0"/>
            </a:endParaRPr>
          </a:p>
        </p:txBody>
      </p:sp>
      <p:sp>
        <p:nvSpPr>
          <p:cNvPr id="4" name="TextBox 3">
            <a:hlinkClick r:id="rId3" action="ppaction://hlinksldjump"/>
          </p:cNvPr>
          <p:cNvSpPr txBox="1"/>
          <p:nvPr/>
        </p:nvSpPr>
        <p:spPr>
          <a:xfrm>
            <a:off x="736884" y="1984070"/>
            <a:ext cx="7833910" cy="461665"/>
          </a:xfrm>
          <a:prstGeom prst="rect">
            <a:avLst/>
          </a:prstGeom>
          <a:noFill/>
        </p:spPr>
        <p:txBody>
          <a:bodyPr wrap="square" rtlCol="0">
            <a:spAutoFit/>
          </a:bodyPr>
          <a:lstStyle/>
          <a:p>
            <a:r>
              <a:rPr lang="ru-RU" sz="2400" b="1" i="1" dirty="0" smtClean="0">
                <a:solidFill>
                  <a:srgbClr val="002060"/>
                </a:solidFill>
                <a:latin typeface="Times New Roman" panose="02020603050405020304" pitchFamily="18" charset="0"/>
                <a:cs typeface="Times New Roman" panose="02020603050405020304" pitchFamily="18" charset="0"/>
              </a:rPr>
              <a:t> </a:t>
            </a:r>
            <a:r>
              <a:rPr lang="ru-RU" sz="2400" b="1" dirty="0" smtClean="0">
                <a:solidFill>
                  <a:srgbClr val="002060"/>
                </a:solidFill>
                <a:latin typeface="Times New Roman" panose="02020603050405020304" pitchFamily="18" charset="0"/>
                <a:cs typeface="Times New Roman" panose="02020603050405020304" pitchFamily="18" charset="0"/>
              </a:rPr>
              <a:t>2.   </a:t>
            </a:r>
            <a:r>
              <a:rPr lang="en-US" sz="2400" b="1" dirty="0" smtClean="0">
                <a:solidFill>
                  <a:srgbClr val="002060"/>
                </a:solidFill>
                <a:latin typeface="Times New Roman" panose="02020603050405020304" pitchFamily="18" charset="0"/>
                <a:cs typeface="Times New Roman" panose="02020603050405020304" pitchFamily="18" charset="0"/>
              </a:rPr>
              <a:t> </a:t>
            </a:r>
            <a:r>
              <a:rPr lang="ru-RU" sz="2400" b="1" dirty="0" smtClean="0">
                <a:solidFill>
                  <a:srgbClr val="002060"/>
                </a:solidFill>
                <a:latin typeface="Times New Roman" panose="02020603050405020304" pitchFamily="18" charset="0"/>
                <a:cs typeface="Times New Roman" panose="02020603050405020304" pitchFamily="18" charset="0"/>
              </a:rPr>
              <a:t>Читательская самостоятельность</a:t>
            </a:r>
            <a:endParaRPr lang="ru-RU" sz="2400" b="1" dirty="0">
              <a:solidFill>
                <a:srgbClr val="002060"/>
              </a:solidFill>
              <a:latin typeface="Times New Roman" panose="02020603050405020304" pitchFamily="18" charset="0"/>
              <a:cs typeface="Times New Roman" panose="02020603050405020304" pitchFamily="18" charset="0"/>
            </a:endParaRPr>
          </a:p>
        </p:txBody>
      </p:sp>
      <p:sp>
        <p:nvSpPr>
          <p:cNvPr id="6" name="TextBox 5">
            <a:hlinkClick r:id="rId4" action="ppaction://hlinksldjump"/>
          </p:cNvPr>
          <p:cNvSpPr txBox="1"/>
          <p:nvPr/>
        </p:nvSpPr>
        <p:spPr>
          <a:xfrm>
            <a:off x="736882" y="2583483"/>
            <a:ext cx="9190887" cy="461665"/>
          </a:xfrm>
          <a:prstGeom prst="rect">
            <a:avLst/>
          </a:prstGeom>
          <a:noFill/>
        </p:spPr>
        <p:txBody>
          <a:bodyPr wrap="square" rtlCol="0">
            <a:spAutoFit/>
          </a:bodyPr>
          <a:lstStyle/>
          <a:p>
            <a:r>
              <a:rPr lang="en-US" sz="2400" b="1" i="1" dirty="0" smtClean="0">
                <a:solidFill>
                  <a:srgbClr val="002060"/>
                </a:solidFill>
                <a:latin typeface="Times New Roman" panose="02020603050405020304" pitchFamily="18" charset="0"/>
                <a:cs typeface="Times New Roman" panose="02020603050405020304" pitchFamily="18" charset="0"/>
              </a:rPr>
              <a:t> </a:t>
            </a:r>
            <a:r>
              <a:rPr lang="ru-RU" sz="2400" b="1" dirty="0" smtClean="0">
                <a:solidFill>
                  <a:srgbClr val="002060"/>
                </a:solidFill>
                <a:latin typeface="Times New Roman" panose="02020603050405020304" pitchFamily="18" charset="0"/>
                <a:cs typeface="Times New Roman" panose="02020603050405020304" pitchFamily="18" charset="0"/>
              </a:rPr>
              <a:t>3.  </a:t>
            </a:r>
            <a:r>
              <a:rPr lang="en-US" sz="2400" b="1" dirty="0" smtClean="0">
                <a:solidFill>
                  <a:srgbClr val="002060"/>
                </a:solidFill>
                <a:latin typeface="Times New Roman" panose="02020603050405020304" pitchFamily="18" charset="0"/>
                <a:cs typeface="Times New Roman" panose="02020603050405020304" pitchFamily="18" charset="0"/>
              </a:rPr>
              <a:t>  </a:t>
            </a:r>
            <a:r>
              <a:rPr lang="ru-RU" sz="2400" b="1" dirty="0" smtClean="0">
                <a:solidFill>
                  <a:srgbClr val="002060"/>
                </a:solidFill>
                <a:latin typeface="Times New Roman" panose="02020603050405020304" pitchFamily="18" charset="0"/>
                <a:cs typeface="Times New Roman" panose="02020603050405020304" pitchFamily="18" charset="0"/>
              </a:rPr>
              <a:t>Методы обучения читательской самостоятельности</a:t>
            </a:r>
            <a:endParaRPr lang="ru-RU" sz="2400" b="1" dirty="0">
              <a:solidFill>
                <a:srgbClr val="002060"/>
              </a:solidFill>
              <a:latin typeface="Times New Roman" panose="02020603050405020304" pitchFamily="18" charset="0"/>
              <a:cs typeface="Times New Roman" panose="02020603050405020304" pitchFamily="18" charset="0"/>
            </a:endParaRPr>
          </a:p>
        </p:txBody>
      </p:sp>
      <p:sp>
        <p:nvSpPr>
          <p:cNvPr id="7" name="Прямоугольник 6">
            <a:hlinkClick r:id="rId5" action="ppaction://hlinksldjump"/>
          </p:cNvPr>
          <p:cNvSpPr/>
          <p:nvPr/>
        </p:nvSpPr>
        <p:spPr>
          <a:xfrm>
            <a:off x="736882" y="3281493"/>
            <a:ext cx="8977133" cy="323165"/>
          </a:xfrm>
          <a:prstGeom prst="rect">
            <a:avLst/>
          </a:prstGeom>
        </p:spPr>
        <p:txBody>
          <a:bodyPr wrap="square">
            <a:spAutoFit/>
          </a:bodyPr>
          <a:lstStyle/>
          <a:p>
            <a:pPr lvl="0">
              <a:lnSpc>
                <a:spcPts val="1800"/>
              </a:lnSpc>
              <a:spcAft>
                <a:spcPts val="800"/>
              </a:spcAft>
              <a:tabLst>
                <a:tab pos="457200" algn="l"/>
              </a:tabLst>
            </a:pPr>
            <a:r>
              <a:rPr lang="ru-RU" sz="2400" b="1" dirty="0" smtClean="0">
                <a:ln w="9525">
                  <a:noFill/>
                  <a:prstDash val="solid"/>
                </a:ln>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smtClean="0">
                <a:ln w="9525">
                  <a:noFill/>
                  <a:prstDash val="solid"/>
                </a:ln>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4.</a:t>
            </a:r>
            <a:r>
              <a:rPr lang="ru-RU" sz="2400" b="1" dirty="0" smtClean="0">
                <a:ln w="9525">
                  <a:noFill/>
                  <a:prstDash val="solid"/>
                </a:ln>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smtClean="0">
                <a:ln w="9525">
                  <a:noFill/>
                  <a:prstDash val="solid"/>
                </a:ln>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ru-RU" sz="2400" b="1" dirty="0" smtClean="0">
                <a:ln w="9525">
                  <a:noFill/>
                  <a:prstDash val="solid"/>
                </a:ln>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ru-RU" sz="2400" b="1" dirty="0" smtClean="0">
                <a:ln w="9525">
                  <a:noFill/>
                  <a:prstDash val="solid"/>
                </a:ln>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Этапы формирования читательской самостоятельности</a:t>
            </a:r>
            <a:r>
              <a:rPr lang="ru-RU" sz="2400" b="1" dirty="0" smtClean="0">
                <a:ln w="9525">
                  <a:noFill/>
                  <a:prstDash val="solid"/>
                </a:ln>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  </a:t>
            </a:r>
            <a:endParaRPr lang="ru-RU" sz="2400" b="1" dirty="0">
              <a:ln w="9525">
                <a:noFill/>
                <a:prstDash val="solid"/>
              </a:ln>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endParaRPr>
          </a:p>
        </p:txBody>
      </p:sp>
      <p:sp>
        <p:nvSpPr>
          <p:cNvPr id="8" name="Прямоугольник 7">
            <a:hlinkClick r:id="rId4" action="ppaction://hlinksldjump"/>
          </p:cNvPr>
          <p:cNvSpPr/>
          <p:nvPr/>
        </p:nvSpPr>
        <p:spPr>
          <a:xfrm>
            <a:off x="522233" y="3781693"/>
            <a:ext cx="7707368" cy="461665"/>
          </a:xfrm>
          <a:prstGeom prst="rect">
            <a:avLst/>
          </a:prstGeom>
        </p:spPr>
        <p:txBody>
          <a:bodyPr wrap="square">
            <a:spAutoFit/>
          </a:bodyPr>
          <a:lstStyle/>
          <a:p>
            <a:r>
              <a:rPr lang="en-US" sz="2400" b="1" dirty="0" smtClean="0">
                <a:solidFill>
                  <a:srgbClr val="002060"/>
                </a:solidFill>
                <a:effectLst/>
                <a:latin typeface="Times New Roman" panose="02020603050405020304" pitchFamily="18" charset="0"/>
                <a:ea typeface="Times New Roman" panose="02020603050405020304" pitchFamily="18" charset="0"/>
              </a:rPr>
              <a:t> </a:t>
            </a:r>
            <a:r>
              <a:rPr lang="ru-RU" sz="2400" b="1" dirty="0" smtClean="0">
                <a:solidFill>
                  <a:srgbClr val="002060"/>
                </a:solidFill>
                <a:effectLst/>
                <a:latin typeface="Times New Roman" panose="02020603050405020304" pitchFamily="18" charset="0"/>
                <a:ea typeface="Times New Roman" panose="02020603050405020304" pitchFamily="18" charset="0"/>
              </a:rPr>
              <a:t>  </a:t>
            </a:r>
            <a:r>
              <a:rPr lang="en-US" sz="2400" b="1" dirty="0" smtClean="0">
                <a:solidFill>
                  <a:srgbClr val="002060"/>
                </a:solidFill>
                <a:effectLst/>
                <a:latin typeface="Times New Roman" panose="02020603050405020304" pitchFamily="18" charset="0"/>
                <a:ea typeface="Times New Roman" panose="02020603050405020304" pitchFamily="18" charset="0"/>
              </a:rPr>
              <a:t> 5</a:t>
            </a:r>
            <a:r>
              <a:rPr lang="ru-RU" sz="2400" b="1" dirty="0" smtClean="0">
                <a:solidFill>
                  <a:srgbClr val="002060"/>
                </a:solidFill>
                <a:effectLst/>
                <a:latin typeface="Times New Roman" panose="02020603050405020304" pitchFamily="18" charset="0"/>
                <a:ea typeface="Times New Roman" panose="02020603050405020304" pitchFamily="18" charset="0"/>
              </a:rPr>
              <a:t>.  </a:t>
            </a:r>
            <a:r>
              <a:rPr lang="ru-RU" sz="2400" b="1" dirty="0">
                <a:solidFill>
                  <a:srgbClr val="002060"/>
                </a:solidFill>
                <a:latin typeface="Times New Roman" panose="02020603050405020304" pitchFamily="18" charset="0"/>
                <a:ea typeface="Times New Roman" panose="02020603050405020304" pitchFamily="18" charset="0"/>
              </a:rPr>
              <a:t> </a:t>
            </a:r>
            <a:r>
              <a:rPr lang="en-US" sz="2400" b="1" dirty="0" smtClean="0">
                <a:solidFill>
                  <a:srgbClr val="002060"/>
                </a:solidFill>
                <a:effectLst/>
                <a:latin typeface="Times New Roman" panose="02020603050405020304" pitchFamily="18" charset="0"/>
                <a:ea typeface="Times New Roman" panose="02020603050405020304" pitchFamily="18" charset="0"/>
              </a:rPr>
              <a:t> </a:t>
            </a:r>
            <a:r>
              <a:rPr lang="ru-RU" sz="2400" b="1" dirty="0" smtClean="0">
                <a:solidFill>
                  <a:srgbClr val="002060"/>
                </a:solidFill>
                <a:latin typeface="Times New Roman" panose="02020603050405020304" pitchFamily="18" charset="0"/>
                <a:ea typeface="Times New Roman" panose="02020603050405020304" pitchFamily="18" charset="0"/>
              </a:rPr>
              <a:t>Формы организации </a:t>
            </a:r>
            <a:r>
              <a:rPr lang="ru-RU" sz="2400" b="1" smtClean="0">
                <a:solidFill>
                  <a:srgbClr val="002060"/>
                </a:solidFill>
                <a:latin typeface="Times New Roman" panose="02020603050405020304" pitchFamily="18" charset="0"/>
                <a:ea typeface="Times New Roman" panose="02020603050405020304" pitchFamily="18" charset="0"/>
              </a:rPr>
              <a:t>внеклассного чтения</a:t>
            </a:r>
            <a:r>
              <a:rPr lang="ru-RU" sz="2400" b="1" smtClean="0">
                <a:solidFill>
                  <a:srgbClr val="002060"/>
                </a:solidFill>
                <a:effectLst/>
                <a:latin typeface="Times New Roman" panose="02020603050405020304" pitchFamily="18" charset="0"/>
                <a:ea typeface="Times New Roman" panose="02020603050405020304" pitchFamily="18" charset="0"/>
              </a:rPr>
              <a:t> </a:t>
            </a:r>
            <a:endParaRPr lang="ru-RU" sz="2400" b="1" dirty="0">
              <a:solidFill>
                <a:srgbClr val="002060"/>
              </a:solidFill>
              <a:effectLst/>
            </a:endParaRPr>
          </a:p>
        </p:txBody>
      </p:sp>
      <p:sp>
        <p:nvSpPr>
          <p:cNvPr id="5" name="Прямоугольник 4">
            <a:hlinkClick r:id="" action="ppaction://noaction"/>
          </p:cNvPr>
          <p:cNvSpPr/>
          <p:nvPr/>
        </p:nvSpPr>
        <p:spPr>
          <a:xfrm>
            <a:off x="522232" y="4243358"/>
            <a:ext cx="7830198" cy="461665"/>
          </a:xfrm>
          <a:prstGeom prst="rect">
            <a:avLst/>
          </a:prstGeom>
        </p:spPr>
        <p:txBody>
          <a:bodyPr wrap="square">
            <a:spAutoFit/>
          </a:bodyPr>
          <a:lstStyle/>
          <a:p>
            <a:r>
              <a:rPr lang="en-US" sz="2400" b="1" i="1" dirty="0" smtClean="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2400" b="1" i="1" dirty="0" smtClean="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smtClean="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6</a:t>
            </a:r>
            <a:r>
              <a:rPr lang="ru-RU" sz="2400" b="1" dirty="0" smtClean="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smtClean="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2400" b="1" dirty="0" smtClean="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Вывод(заключение</a:t>
            </a:r>
            <a:r>
              <a:rPr lang="en-US" sz="2400" b="1" dirty="0" smtClean="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a:t>
            </a:r>
            <a:endParaRPr lang="ru-RU" sz="2400" b="1" dirty="0">
              <a:solidFill>
                <a:srgbClr val="00206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746156180"/>
      </p:ext>
    </p:extLst>
  </p:cSld>
  <p:clrMapOvr>
    <a:masterClrMapping/>
  </p:clrMapOvr>
  <p:transition spd="slow">
    <p:dissolve/>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0" y="0"/>
            <a:ext cx="12192000" cy="830997"/>
          </a:xfrm>
          <a:prstGeom prst="rect">
            <a:avLst/>
          </a:prstGeom>
          <a:noFill/>
        </p:spPr>
        <p:txBody>
          <a:bodyPr wrap="square" lIns="91440" tIns="45720" rIns="91440" bIns="45720">
            <a:spAutoFit/>
          </a:bodyPr>
          <a:lstStyle/>
          <a:p>
            <a:pPr algn="ctr"/>
            <a:r>
              <a:rPr lang="ru-RU" sz="4800" b="1" dirty="0" smtClean="0">
                <a:ln w="9525">
                  <a:solidFill>
                    <a:sysClr val="windowText" lastClr="000000"/>
                  </a:solidFill>
                  <a:prstDash val="solid"/>
                </a:ln>
                <a:solidFill>
                  <a:srgbClr val="C00000"/>
                </a:solidFill>
                <a:effectLst>
                  <a:glow rad="139700">
                    <a:schemeClr val="accent2">
                      <a:satMod val="175000"/>
                      <a:alpha val="40000"/>
                    </a:schemeClr>
                  </a:glow>
                  <a:outerShdw blurRad="12700" dist="38100" dir="2700000" algn="tl" rotWithShape="0">
                    <a:schemeClr val="accent5">
                      <a:lumMod val="60000"/>
                      <a:lumOff val="40000"/>
                    </a:schemeClr>
                  </a:outerShdw>
                </a:effectLst>
              </a:rPr>
              <a:t>Цели и задачи внеклассного чтения</a:t>
            </a:r>
            <a:r>
              <a:rPr lang="ru-RU" sz="4800" b="1" cap="none" spc="0" dirty="0" smtClean="0">
                <a:ln w="9525">
                  <a:solidFill>
                    <a:sysClr val="windowText" lastClr="000000"/>
                  </a:solidFill>
                  <a:prstDash val="solid"/>
                </a:ln>
                <a:solidFill>
                  <a:srgbClr val="C00000"/>
                </a:solidFill>
                <a:effectLst>
                  <a:glow rad="139700">
                    <a:schemeClr val="accent2">
                      <a:satMod val="175000"/>
                      <a:alpha val="40000"/>
                    </a:schemeClr>
                  </a:glow>
                  <a:outerShdw blurRad="12700" dist="38100" dir="2700000" algn="tl" rotWithShape="0">
                    <a:schemeClr val="accent5">
                      <a:lumMod val="60000"/>
                      <a:lumOff val="40000"/>
                    </a:schemeClr>
                  </a:outerShdw>
                </a:effectLst>
              </a:rPr>
              <a:t> </a:t>
            </a:r>
            <a:endParaRPr lang="ru-RU" sz="4800" b="1" cap="none" spc="0" dirty="0">
              <a:ln w="9525">
                <a:solidFill>
                  <a:sysClr val="windowText" lastClr="000000"/>
                </a:solidFill>
                <a:prstDash val="solid"/>
              </a:ln>
              <a:solidFill>
                <a:srgbClr val="C00000"/>
              </a:solidFill>
              <a:effectLst>
                <a:glow rad="139700">
                  <a:schemeClr val="accent2">
                    <a:satMod val="175000"/>
                    <a:alpha val="40000"/>
                  </a:schemeClr>
                </a:glow>
                <a:outerShdw blurRad="12700" dist="38100" dir="2700000" algn="tl" rotWithShape="0">
                  <a:schemeClr val="accent5">
                    <a:lumMod val="60000"/>
                    <a:lumOff val="40000"/>
                  </a:schemeClr>
                </a:outerShdw>
              </a:effectLst>
            </a:endParaRPr>
          </a:p>
        </p:txBody>
      </p:sp>
      <p:sp>
        <p:nvSpPr>
          <p:cNvPr id="4" name="Управляющая кнопка: домой 3">
            <a:hlinkClick r:id="rId2" action="ppaction://hlinksldjump" highlightClick="1"/>
          </p:cNvPr>
          <p:cNvSpPr/>
          <p:nvPr/>
        </p:nvSpPr>
        <p:spPr>
          <a:xfrm>
            <a:off x="159026" y="6228522"/>
            <a:ext cx="927652" cy="629478"/>
          </a:xfrm>
          <a:prstGeom prst="actionButtonHom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8" name="Содержимое 7"/>
          <p:cNvSpPr>
            <a:spLocks noGrp="1"/>
          </p:cNvSpPr>
          <p:nvPr>
            <p:ph idx="1"/>
          </p:nvPr>
        </p:nvSpPr>
        <p:spPr>
          <a:xfrm>
            <a:off x="477672" y="904994"/>
            <a:ext cx="10399593" cy="5181907"/>
          </a:xfrm>
        </p:spPr>
        <p:txBody>
          <a:bodyPr>
            <a:noAutofit/>
          </a:bodyPr>
          <a:lstStyle/>
          <a:p>
            <a:pPr indent="-288000" algn="just">
              <a:spcBef>
                <a:spcPts val="600"/>
              </a:spcBef>
              <a:buNone/>
            </a:pPr>
            <a:r>
              <a:rPr lang="ru-RU" sz="1600" b="1" dirty="0" smtClean="0">
                <a:solidFill>
                  <a:srgbClr val="002060"/>
                </a:solidFill>
                <a:latin typeface="Times New Roman" pitchFamily="18" charset="0"/>
                <a:cs typeface="Times New Roman" pitchFamily="18" charset="0"/>
              </a:rPr>
              <a:t>Внеклассное чтение – это самостоятельное, организованное педагогом чтение учениками художественной и научно-популярной литературы.   Приоритетной целью обучения литературному чтению в начальной школе является формирование читательской компетентности младшего школьника, осознание себя как грамотного читателя, способного к творческой деятельности. Читательская компетентность определяется владением техникой чтения, приемами понимания прочитанного и прослушанного произведения, знанием книг и умением самостоятельно их выбирать, </a:t>
            </a:r>
            <a:r>
              <a:rPr lang="ru-RU" sz="1600" b="1" dirty="0" err="1" smtClean="0">
                <a:solidFill>
                  <a:srgbClr val="002060"/>
                </a:solidFill>
                <a:latin typeface="Times New Roman" pitchFamily="18" charset="0"/>
                <a:cs typeface="Times New Roman" pitchFamily="18" charset="0"/>
              </a:rPr>
              <a:t>сформированностью</a:t>
            </a:r>
            <a:r>
              <a:rPr lang="ru-RU" sz="1600" b="1" dirty="0" smtClean="0">
                <a:solidFill>
                  <a:srgbClr val="002060"/>
                </a:solidFill>
                <a:latin typeface="Times New Roman" pitchFamily="18" charset="0"/>
                <a:cs typeface="Times New Roman" pitchFamily="18" charset="0"/>
              </a:rPr>
              <a:t> духовной потребности в книге как средстве познания мира и самопознания.</a:t>
            </a:r>
          </a:p>
          <a:p>
            <a:pPr indent="-288000" algn="just">
              <a:spcBef>
                <a:spcPts val="600"/>
              </a:spcBef>
              <a:buNone/>
            </a:pPr>
            <a:endParaRPr lang="ru-RU" sz="1600" b="1" dirty="0" smtClean="0">
              <a:solidFill>
                <a:srgbClr val="002060"/>
              </a:solidFill>
              <a:latin typeface="Times New Roman" pitchFamily="18" charset="0"/>
              <a:cs typeface="Times New Roman" pitchFamily="18" charset="0"/>
            </a:endParaRPr>
          </a:p>
          <a:p>
            <a:pPr indent="-288000" algn="just">
              <a:spcBef>
                <a:spcPts val="600"/>
              </a:spcBef>
              <a:buNone/>
            </a:pPr>
            <a:r>
              <a:rPr lang="ru-RU" sz="1600" b="1" dirty="0" smtClean="0">
                <a:solidFill>
                  <a:srgbClr val="002060"/>
                </a:solidFill>
                <a:latin typeface="Times New Roman" pitchFamily="18" charset="0"/>
                <a:cs typeface="Times New Roman" pitchFamily="18" charset="0"/>
              </a:rPr>
              <a:t>Цель уроков внеклассного чтения – обеспечить в процессе обучения чтению непрерывное знакомство с широким кругом очень разных детских книг, поддержать интерес к чтению, помочь учащимся освоить общие свойства и те закономерности, которые группируют книги, упорядочивают их разнообразие, учат каждого ребенка свободно и безошибочно действовать с любой доступной книгой. </a:t>
            </a:r>
          </a:p>
          <a:p>
            <a:pPr indent="-288000" algn="just">
              <a:spcBef>
                <a:spcPts val="600"/>
              </a:spcBef>
              <a:buNone/>
            </a:pPr>
            <a:endParaRPr lang="ru-RU" sz="1600" b="1" dirty="0" smtClean="0">
              <a:solidFill>
                <a:srgbClr val="002060"/>
              </a:solidFill>
              <a:latin typeface="Times New Roman" pitchFamily="18" charset="0"/>
              <a:cs typeface="Times New Roman" pitchFamily="18" charset="0"/>
            </a:endParaRPr>
          </a:p>
          <a:p>
            <a:pPr indent="-288000" algn="just">
              <a:spcBef>
                <a:spcPts val="600"/>
              </a:spcBef>
              <a:buNone/>
            </a:pPr>
            <a:r>
              <a:rPr lang="ru-RU" sz="1600" b="1" dirty="0" smtClean="0">
                <a:solidFill>
                  <a:srgbClr val="002060"/>
                </a:solidFill>
                <a:latin typeface="Times New Roman" pitchFamily="18" charset="0"/>
                <a:cs typeface="Times New Roman" pitchFamily="18" charset="0"/>
              </a:rPr>
              <a:t>Результатом грамотно проведенных уроков внеклассного чтения является, во-первых, формирование у ребенка интереса к чтению, к книге, во-вторых, привитию ученику умения «правильно» читать, т.е. формирование типа правильной читательской деятельности, в-третьих, возникновение у ученика «собственно человеческих способностей, а именно читательской самостоятельности при выборе книг и их чтении.  </a:t>
            </a:r>
            <a:endParaRPr lang="ru-RU" sz="1600" b="1" dirty="0">
              <a:solidFill>
                <a:srgbClr val="002060"/>
              </a:solidFill>
              <a:latin typeface="Times New Roman" pitchFamily="18" charset="0"/>
              <a:cs typeface="Times New Roman" pitchFamily="18" charset="0"/>
            </a:endParaRPr>
          </a:p>
        </p:txBody>
      </p:sp>
    </p:spTree>
    <p:extLst>
      <p:ext uri="{BB962C8B-B14F-4D97-AF65-F5344CB8AC3E}">
        <p14:creationId xmlns:p14="http://schemas.microsoft.com/office/powerpoint/2010/main" val="3182110922"/>
      </p:ext>
    </p:extLst>
  </p:cSld>
  <p:clrMapOvr>
    <a:masterClrMapping/>
  </p:clrMapOvr>
  <p:transition spd="slow">
    <p:dissolve/>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Управляющая кнопка: домой 2">
            <a:hlinkClick r:id="rId2" action="ppaction://hlinksldjump" highlightClick="1"/>
          </p:cNvPr>
          <p:cNvSpPr/>
          <p:nvPr/>
        </p:nvSpPr>
        <p:spPr>
          <a:xfrm>
            <a:off x="0" y="6228522"/>
            <a:ext cx="927652" cy="629478"/>
          </a:xfrm>
          <a:prstGeom prst="actionButtonHom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2" name="Прямоугольник 1"/>
          <p:cNvSpPr/>
          <p:nvPr/>
        </p:nvSpPr>
        <p:spPr>
          <a:xfrm flipV="1">
            <a:off x="1104405" y="461665"/>
            <a:ext cx="10809300" cy="417109"/>
          </a:xfrm>
          <a:prstGeom prst="rect">
            <a:avLst/>
          </a:prstGeom>
        </p:spPr>
        <p:txBody>
          <a:bodyPr wrap="square">
            <a:spAutoFit/>
          </a:bodyPr>
          <a:lstStyle/>
          <a:p>
            <a:endParaRPr lang="ru-RU" sz="2400" dirty="0"/>
          </a:p>
        </p:txBody>
      </p:sp>
      <p:sp>
        <p:nvSpPr>
          <p:cNvPr id="4" name="Прямоугольник 3"/>
          <p:cNvSpPr/>
          <p:nvPr/>
        </p:nvSpPr>
        <p:spPr>
          <a:xfrm>
            <a:off x="213756" y="95003"/>
            <a:ext cx="11542815" cy="830997"/>
          </a:xfrm>
          <a:prstGeom prst="rect">
            <a:avLst/>
          </a:prstGeom>
        </p:spPr>
        <p:txBody>
          <a:bodyPr wrap="square">
            <a:spAutoFit/>
          </a:bodyPr>
          <a:lstStyle/>
          <a:p>
            <a:pPr lvl="0" algn="ctr"/>
            <a:r>
              <a:rPr lang="ru-RU" sz="4800" b="1" i="1" dirty="0" smtClean="0">
                <a:ln w="9525">
                  <a:solidFill>
                    <a:sysClr val="windowText" lastClr="000000"/>
                  </a:solidFill>
                  <a:prstDash val="solid"/>
                </a:ln>
                <a:solidFill>
                  <a:srgbClr val="C00000"/>
                </a:solidFill>
                <a:effectLst>
                  <a:glow rad="139700">
                    <a:srgbClr val="54A021">
                      <a:satMod val="175000"/>
                      <a:alpha val="40000"/>
                    </a:srgbClr>
                  </a:glow>
                  <a:outerShdw blurRad="12700" dist="38100" dir="2700000" algn="tl" rotWithShape="0">
                    <a:srgbClr val="C42F1A">
                      <a:lumMod val="60000"/>
                      <a:lumOff val="40000"/>
                    </a:srgbClr>
                  </a:outerShdw>
                </a:effectLst>
                <a:latin typeface="Times New Roman" pitchFamily="18" charset="0"/>
                <a:cs typeface="Times New Roman" pitchFamily="18" charset="0"/>
              </a:rPr>
              <a:t>Читательская самостоятельность</a:t>
            </a:r>
            <a:endParaRPr lang="ru-RU" sz="4800" b="1" i="1" dirty="0">
              <a:ln w="9525">
                <a:solidFill>
                  <a:sysClr val="windowText" lastClr="000000"/>
                </a:solidFill>
                <a:prstDash val="solid"/>
              </a:ln>
              <a:solidFill>
                <a:srgbClr val="C00000"/>
              </a:solidFill>
              <a:effectLst>
                <a:glow rad="139700">
                  <a:srgbClr val="54A021">
                    <a:satMod val="175000"/>
                    <a:alpha val="40000"/>
                  </a:srgbClr>
                </a:glow>
                <a:outerShdw blurRad="12700" dist="38100" dir="2700000" algn="tl" rotWithShape="0">
                  <a:srgbClr val="C42F1A">
                    <a:lumMod val="60000"/>
                    <a:lumOff val="40000"/>
                  </a:srgbClr>
                </a:outerShdw>
              </a:effectLst>
              <a:latin typeface="Times New Roman" pitchFamily="18" charset="0"/>
              <a:cs typeface="Times New Roman" pitchFamily="18" charset="0"/>
            </a:endParaRPr>
          </a:p>
        </p:txBody>
      </p:sp>
      <p:sp>
        <p:nvSpPr>
          <p:cNvPr id="5" name="Прямоугольник 4"/>
          <p:cNvSpPr/>
          <p:nvPr/>
        </p:nvSpPr>
        <p:spPr>
          <a:xfrm>
            <a:off x="5969202" y="3244334"/>
            <a:ext cx="253595" cy="369332"/>
          </a:xfrm>
          <a:prstGeom prst="rect">
            <a:avLst/>
          </a:prstGeom>
        </p:spPr>
        <p:txBody>
          <a:bodyPr wrap="none">
            <a:spAutoFit/>
          </a:bodyPr>
          <a:lstStyle/>
          <a:p>
            <a:pPr algn="ctr"/>
            <a:r>
              <a:rPr lang="ru-RU" b="1" dirty="0" smtClean="0">
                <a:ln w="9525">
                  <a:solidFill>
                    <a:sysClr val="windowText" lastClr="000000"/>
                  </a:solidFill>
                  <a:prstDash val="solid"/>
                </a:ln>
                <a:solidFill>
                  <a:srgbClr val="C00000"/>
                </a:solidFill>
                <a:effectLst>
                  <a:glow rad="139700">
                    <a:schemeClr val="accent2">
                      <a:satMod val="175000"/>
                      <a:alpha val="40000"/>
                    </a:schemeClr>
                  </a:glow>
                  <a:outerShdw blurRad="12700" dist="38100" dir="2700000" algn="tl" rotWithShape="0">
                    <a:schemeClr val="accent5">
                      <a:lumMod val="60000"/>
                      <a:lumOff val="40000"/>
                    </a:schemeClr>
                  </a:outerShdw>
                </a:effectLst>
              </a:rPr>
              <a:t> </a:t>
            </a:r>
            <a:endParaRPr lang="ru-RU" b="1" dirty="0">
              <a:ln w="9525">
                <a:solidFill>
                  <a:sysClr val="windowText" lastClr="000000"/>
                </a:solidFill>
                <a:prstDash val="solid"/>
              </a:ln>
              <a:solidFill>
                <a:srgbClr val="C00000"/>
              </a:solidFill>
              <a:effectLst>
                <a:glow rad="139700">
                  <a:schemeClr val="accent2">
                    <a:satMod val="175000"/>
                    <a:alpha val="40000"/>
                  </a:schemeClr>
                </a:glow>
                <a:outerShdw blurRad="12700" dist="38100" dir="2700000" algn="tl" rotWithShape="0">
                  <a:schemeClr val="accent5">
                    <a:lumMod val="60000"/>
                    <a:lumOff val="40000"/>
                  </a:schemeClr>
                </a:outerShdw>
              </a:effectLst>
            </a:endParaRPr>
          </a:p>
        </p:txBody>
      </p:sp>
      <p:sp>
        <p:nvSpPr>
          <p:cNvPr id="9" name="Содержимое 8"/>
          <p:cNvSpPr>
            <a:spLocks noGrp="1"/>
          </p:cNvSpPr>
          <p:nvPr>
            <p:ph idx="1"/>
          </p:nvPr>
        </p:nvSpPr>
        <p:spPr>
          <a:xfrm>
            <a:off x="491319" y="1009934"/>
            <a:ext cx="9539785" cy="5104263"/>
          </a:xfrm>
        </p:spPr>
        <p:txBody>
          <a:bodyPr>
            <a:noAutofit/>
          </a:bodyPr>
          <a:lstStyle/>
          <a:p>
            <a:pPr algn="just">
              <a:buNone/>
            </a:pPr>
            <a:r>
              <a:rPr lang="ru-RU" b="1" i="1" dirty="0" smtClean="0">
                <a:solidFill>
                  <a:srgbClr val="002060"/>
                </a:solidFill>
                <a:latin typeface="Times New Roman" pitchFamily="18" charset="0"/>
                <a:cs typeface="Times New Roman" pitchFamily="18" charset="0"/>
              </a:rPr>
              <a:t>Читательская самостоятельность – личностное свойство школьника, характеризуется потребностью и способностью ребенка правильно читать книги по осознанному выбору. Читательская самостоятельность – свойство, которое не задается с рождения, а возникает как результат правильно организованного обучения чтению. Оно характеризуется тремя существенными признаками: 1) умением, желанием и привычкой читателя обращаться к книгам с разными целями и всякий раз осознавать свою цель; 2) знанием того, к каким книгам ему надо обратиться, чтобы реализовать именно эту цель; 3) умением найти нужную книгу (или нужные книги) и освоить их содержание на максимально доступном ему уровне с наименьшей затратой времени и оптимально высоким для него на данный момент результатом. </a:t>
            </a:r>
          </a:p>
          <a:p>
            <a:pPr algn="just">
              <a:buNone/>
            </a:pPr>
            <a:r>
              <a:rPr lang="ru-RU" b="1" i="1" dirty="0" smtClean="0">
                <a:solidFill>
                  <a:srgbClr val="002060"/>
                </a:solidFill>
                <a:latin typeface="Times New Roman" pitchFamily="18" charset="0"/>
                <a:cs typeface="Times New Roman" pitchFamily="18" charset="0"/>
              </a:rPr>
              <a:t> Естественно, читательская самостоятельность формируется в процессе правильной читательской деятельности, концепция которой разработана профессором МГПУ Н.Н. </a:t>
            </a:r>
            <a:r>
              <a:rPr lang="ru-RU" b="1" i="1" dirty="0" err="1" smtClean="0">
                <a:solidFill>
                  <a:srgbClr val="002060"/>
                </a:solidFill>
                <a:latin typeface="Times New Roman" pitchFamily="18" charset="0"/>
                <a:cs typeface="Times New Roman" pitchFamily="18" charset="0"/>
              </a:rPr>
              <a:t>Светловской</a:t>
            </a:r>
            <a:r>
              <a:rPr lang="ru-RU" b="1" i="1" dirty="0" smtClean="0">
                <a:solidFill>
                  <a:srgbClr val="002060"/>
                </a:solidFill>
                <a:latin typeface="Times New Roman" pitchFamily="18" charset="0"/>
                <a:cs typeface="Times New Roman" pitchFamily="18" charset="0"/>
              </a:rPr>
              <a:t>. Объективными показателями того, что у ребенка сформирована читательская самостоятельность и тип правильной читательской деятельности, являются определенные читательские умения и навыки. Перечислим основные, которыми должны овладеть младшие школьники в процессе работы с детскими книгами:</a:t>
            </a:r>
          </a:p>
          <a:p>
            <a:pPr marL="0" lvl="0" indent="0" algn="just">
              <a:buNone/>
            </a:pPr>
            <a:r>
              <a:rPr lang="ru-RU" b="1" i="1" dirty="0" smtClean="0">
                <a:solidFill>
                  <a:srgbClr val="002060"/>
                </a:solidFill>
                <a:latin typeface="Times New Roman" pitchFamily="18" charset="0"/>
                <a:cs typeface="Times New Roman" pitchFamily="18" charset="0"/>
              </a:rPr>
              <a:t> </a:t>
            </a:r>
            <a:endParaRPr lang="ru-RU" b="1" i="1" dirty="0"/>
          </a:p>
        </p:txBody>
      </p:sp>
    </p:spTree>
    <p:extLst>
      <p:ext uri="{BB962C8B-B14F-4D97-AF65-F5344CB8AC3E}">
        <p14:creationId xmlns:p14="http://schemas.microsoft.com/office/powerpoint/2010/main" val="2604628318"/>
      </p:ext>
    </p:extLst>
  </p:cSld>
  <p:clrMapOvr>
    <a:masterClrMapping/>
  </p:clrMapOvr>
  <p:transition spd="slow">
    <p:dissolve/>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77334" y="609600"/>
            <a:ext cx="8835156" cy="1320800"/>
          </a:xfrm>
        </p:spPr>
        <p:txBody>
          <a:bodyPr>
            <a:noAutofit/>
          </a:bodyPr>
          <a:lstStyle/>
          <a:p>
            <a:r>
              <a:rPr lang="ru-RU" b="1" i="1" dirty="0">
                <a:ln w="9525">
                  <a:solidFill>
                    <a:sysClr val="windowText" lastClr="000000"/>
                  </a:solidFill>
                  <a:prstDash val="solid"/>
                </a:ln>
                <a:solidFill>
                  <a:srgbClr val="C00000"/>
                </a:solidFill>
                <a:effectLst>
                  <a:glow rad="139700">
                    <a:schemeClr val="accent2">
                      <a:satMod val="175000"/>
                      <a:alpha val="40000"/>
                    </a:schemeClr>
                  </a:glow>
                  <a:outerShdw blurRad="12700" dist="38100" dir="2700000" algn="tl" rotWithShape="0">
                    <a:schemeClr val="accent5">
                      <a:lumMod val="60000"/>
                      <a:lumOff val="40000"/>
                    </a:schemeClr>
                  </a:outerShdw>
                </a:effectLst>
                <a:latin typeface="Times New Roman" panose="02020603050405020304" pitchFamily="18" charset="0"/>
                <a:cs typeface="Times New Roman" panose="02020603050405020304" pitchFamily="18" charset="0"/>
              </a:rPr>
              <a:t>О</a:t>
            </a:r>
            <a:r>
              <a:rPr lang="ru-RU" b="1" i="1" dirty="0" smtClean="0">
                <a:ln w="9525">
                  <a:solidFill>
                    <a:sysClr val="windowText" lastClr="000000"/>
                  </a:solidFill>
                  <a:prstDash val="solid"/>
                </a:ln>
                <a:solidFill>
                  <a:srgbClr val="C00000"/>
                </a:solidFill>
                <a:effectLst>
                  <a:glow rad="139700">
                    <a:schemeClr val="accent2">
                      <a:satMod val="175000"/>
                      <a:alpha val="40000"/>
                    </a:schemeClr>
                  </a:glow>
                  <a:outerShdw blurRad="12700" dist="38100" dir="2700000" algn="tl" rotWithShape="0">
                    <a:schemeClr val="accent5">
                      <a:lumMod val="60000"/>
                      <a:lumOff val="40000"/>
                    </a:schemeClr>
                  </a:outerShdw>
                </a:effectLst>
                <a:latin typeface="Times New Roman" panose="02020603050405020304" pitchFamily="18" charset="0"/>
                <a:cs typeface="Times New Roman" panose="02020603050405020304" pitchFamily="18" charset="0"/>
              </a:rPr>
              <a:t>сновные читательские  умения          </a:t>
            </a:r>
            <a:br>
              <a:rPr lang="ru-RU" b="1" i="1" dirty="0" smtClean="0">
                <a:ln w="9525">
                  <a:solidFill>
                    <a:sysClr val="windowText" lastClr="000000"/>
                  </a:solidFill>
                  <a:prstDash val="solid"/>
                </a:ln>
                <a:solidFill>
                  <a:srgbClr val="C00000"/>
                </a:solidFill>
                <a:effectLst>
                  <a:glow rad="139700">
                    <a:schemeClr val="accent2">
                      <a:satMod val="175000"/>
                      <a:alpha val="40000"/>
                    </a:schemeClr>
                  </a:glow>
                  <a:outerShdw blurRad="12700" dist="38100" dir="2700000" algn="tl" rotWithShape="0">
                    <a:schemeClr val="accent5">
                      <a:lumMod val="60000"/>
                      <a:lumOff val="40000"/>
                    </a:schemeClr>
                  </a:outerShdw>
                </a:effectLst>
                <a:latin typeface="Times New Roman" panose="02020603050405020304" pitchFamily="18" charset="0"/>
                <a:cs typeface="Times New Roman" panose="02020603050405020304" pitchFamily="18" charset="0"/>
              </a:rPr>
            </a:br>
            <a:r>
              <a:rPr lang="ru-RU" b="1" i="1" dirty="0" smtClean="0">
                <a:ln w="9525">
                  <a:solidFill>
                    <a:sysClr val="windowText" lastClr="000000"/>
                  </a:solidFill>
                  <a:prstDash val="solid"/>
                </a:ln>
                <a:solidFill>
                  <a:srgbClr val="C00000"/>
                </a:solidFill>
                <a:effectLst>
                  <a:glow rad="139700">
                    <a:schemeClr val="accent2">
                      <a:satMod val="175000"/>
                      <a:alpha val="40000"/>
                    </a:schemeClr>
                  </a:glow>
                  <a:outerShdw blurRad="12700" dist="38100" dir="2700000" algn="tl" rotWithShape="0">
                    <a:schemeClr val="accent5">
                      <a:lumMod val="60000"/>
                      <a:lumOff val="40000"/>
                    </a:schemeClr>
                  </a:outerShdw>
                </a:effectLst>
                <a:latin typeface="Times New Roman" panose="02020603050405020304" pitchFamily="18" charset="0"/>
                <a:cs typeface="Times New Roman" panose="02020603050405020304" pitchFamily="18" charset="0"/>
              </a:rPr>
              <a:t>               и  навыки при  работе с книгами   </a:t>
            </a:r>
            <a:endParaRPr lang="ru-RU" dirty="0"/>
          </a:p>
        </p:txBody>
      </p:sp>
      <p:sp>
        <p:nvSpPr>
          <p:cNvPr id="3" name="Объект 2"/>
          <p:cNvSpPr>
            <a:spLocks noGrp="1"/>
          </p:cNvSpPr>
          <p:nvPr>
            <p:ph idx="1"/>
          </p:nvPr>
        </p:nvSpPr>
        <p:spPr>
          <a:xfrm>
            <a:off x="677334" y="2538484"/>
            <a:ext cx="8596668" cy="3630304"/>
          </a:xfrm>
        </p:spPr>
        <p:txBody>
          <a:bodyPr/>
          <a:lstStyle/>
          <a:p>
            <a:pPr lvl="0" algn="just"/>
            <a:r>
              <a:rPr lang="ru-RU" sz="2000" dirty="0">
                <a:solidFill>
                  <a:srgbClr val="002060"/>
                </a:solidFill>
                <a:latin typeface="Times New Roman" pitchFamily="18" charset="0"/>
                <a:cs typeface="Times New Roman" pitchFamily="18" charset="0"/>
              </a:rPr>
              <a:t>умение определять причину и цель обращения к книгам; </a:t>
            </a:r>
          </a:p>
          <a:p>
            <a:pPr lvl="0" algn="just"/>
            <a:r>
              <a:rPr lang="ru-RU" sz="2000" dirty="0">
                <a:solidFill>
                  <a:srgbClr val="002060"/>
                </a:solidFill>
                <a:latin typeface="Times New Roman" pitchFamily="18" charset="0"/>
                <a:cs typeface="Times New Roman" pitchFamily="18" charset="0"/>
              </a:rPr>
              <a:t> умение выбирать  книги в соответствии с поставленной целью;</a:t>
            </a:r>
          </a:p>
          <a:p>
            <a:pPr lvl="0" algn="just"/>
            <a:r>
              <a:rPr lang="ru-RU" sz="2000" dirty="0">
                <a:solidFill>
                  <a:srgbClr val="002060"/>
                </a:solidFill>
                <a:latin typeface="Times New Roman" pitchFamily="18" charset="0"/>
                <a:cs typeface="Times New Roman" pitchFamily="18" charset="0"/>
              </a:rPr>
              <a:t> осознавать содержание книги с опорой на опыт читательской деятельности;</a:t>
            </a:r>
          </a:p>
          <a:p>
            <a:pPr lvl="0" algn="just"/>
            <a:r>
              <a:rPr lang="ru-RU" sz="2000" dirty="0">
                <a:solidFill>
                  <a:srgbClr val="002060"/>
                </a:solidFill>
                <a:latin typeface="Times New Roman" pitchFamily="18" charset="0"/>
                <a:cs typeface="Times New Roman" pitchFamily="18" charset="0"/>
              </a:rPr>
              <a:t> определять тематику содержания книги до чтения по элементам ее оформления и заголовку;</a:t>
            </a:r>
          </a:p>
          <a:p>
            <a:pPr lvl="0" algn="just"/>
            <a:r>
              <a:rPr lang="ru-RU" sz="2000" dirty="0">
                <a:solidFill>
                  <a:srgbClr val="002060"/>
                </a:solidFill>
                <a:latin typeface="Times New Roman" pitchFamily="18" charset="0"/>
                <a:cs typeface="Times New Roman" pitchFamily="18" charset="0"/>
              </a:rPr>
              <a:t> рассматривать и сравнивать различные книги, прежде чем сделать определенный выбор;</a:t>
            </a:r>
          </a:p>
          <a:p>
            <a:pPr lvl="0" algn="just"/>
            <a:r>
              <a:rPr lang="ru-RU" sz="2000" dirty="0">
                <a:solidFill>
                  <a:srgbClr val="002060"/>
                </a:solidFill>
                <a:latin typeface="Times New Roman" pitchFamily="18" charset="0"/>
                <a:cs typeface="Times New Roman" pitchFamily="18" charset="0"/>
              </a:rPr>
              <a:t> обращаться к библиотечно-библиографической помощи и др.</a:t>
            </a:r>
          </a:p>
          <a:p>
            <a:pPr algn="just"/>
            <a:endParaRPr lang="ru-RU" dirty="0"/>
          </a:p>
          <a:p>
            <a:endParaRPr lang="ru-RU" dirty="0"/>
          </a:p>
        </p:txBody>
      </p:sp>
    </p:spTree>
    <p:extLst>
      <p:ext uri="{BB962C8B-B14F-4D97-AF65-F5344CB8AC3E}">
        <p14:creationId xmlns:p14="http://schemas.microsoft.com/office/powerpoint/2010/main" val="2012963604"/>
      </p:ext>
    </p:extLst>
  </p:cSld>
  <p:clrMapOvr>
    <a:masterClrMapping/>
  </p:clrMapOvr>
  <p:transition spd="slow">
    <p:dissolve/>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1134647" y="0"/>
            <a:ext cx="9756266" cy="1323439"/>
          </a:xfrm>
          <a:prstGeom prst="rect">
            <a:avLst/>
          </a:prstGeom>
          <a:noFill/>
        </p:spPr>
        <p:txBody>
          <a:bodyPr wrap="square" lIns="91440" tIns="45720" rIns="91440" bIns="45720">
            <a:spAutoFit/>
          </a:bodyPr>
          <a:lstStyle/>
          <a:p>
            <a:pPr algn="ctr"/>
            <a:r>
              <a:rPr lang="ru-RU" sz="4000" b="1" i="1" dirty="0" smtClean="0">
                <a:ln w="9525">
                  <a:solidFill>
                    <a:sysClr val="windowText" lastClr="000000"/>
                  </a:solidFill>
                  <a:prstDash val="solid"/>
                </a:ln>
                <a:solidFill>
                  <a:srgbClr val="C00000"/>
                </a:solidFill>
                <a:effectLst>
                  <a:glow rad="139700">
                    <a:schemeClr val="accent2">
                      <a:satMod val="175000"/>
                      <a:alpha val="40000"/>
                    </a:schemeClr>
                  </a:glow>
                  <a:outerShdw blurRad="12700" dist="38100" dir="2700000" algn="tl" rotWithShape="0">
                    <a:schemeClr val="accent5">
                      <a:lumMod val="60000"/>
                      <a:lumOff val="40000"/>
                    </a:schemeClr>
                  </a:outerShdw>
                </a:effectLst>
                <a:latin typeface="Times New Roman" pitchFamily="18" charset="0"/>
                <a:cs typeface="Times New Roman" pitchFamily="18" charset="0"/>
              </a:rPr>
              <a:t>Методы обучения читательской самостоятельности </a:t>
            </a:r>
            <a:endParaRPr lang="ru-RU" sz="4000" b="1" i="1" cap="none" spc="0" dirty="0" smtClean="0">
              <a:ln w="9525">
                <a:solidFill>
                  <a:sysClr val="windowText" lastClr="000000"/>
                </a:solidFill>
                <a:prstDash val="solid"/>
              </a:ln>
              <a:solidFill>
                <a:srgbClr val="C00000"/>
              </a:solidFill>
              <a:effectLst>
                <a:glow rad="139700">
                  <a:schemeClr val="accent2">
                    <a:satMod val="175000"/>
                    <a:alpha val="40000"/>
                  </a:schemeClr>
                </a:glow>
                <a:outerShdw blurRad="12700" dist="38100" dir="2700000" algn="tl" rotWithShape="0">
                  <a:schemeClr val="accent5">
                    <a:lumMod val="60000"/>
                    <a:lumOff val="40000"/>
                  </a:schemeClr>
                </a:outerShdw>
              </a:effectLst>
              <a:latin typeface="Times New Roman" pitchFamily="18" charset="0"/>
              <a:cs typeface="Times New Roman" pitchFamily="18" charset="0"/>
            </a:endParaRPr>
          </a:p>
        </p:txBody>
      </p:sp>
      <p:sp>
        <p:nvSpPr>
          <p:cNvPr id="5" name="Управляющая кнопка: домой 4">
            <a:hlinkClick r:id="rId2" action="ppaction://hlinksldjump" highlightClick="1"/>
          </p:cNvPr>
          <p:cNvSpPr/>
          <p:nvPr/>
        </p:nvSpPr>
        <p:spPr>
          <a:xfrm>
            <a:off x="159026" y="6228522"/>
            <a:ext cx="927652" cy="629478"/>
          </a:xfrm>
          <a:prstGeom prst="actionButtonHom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9" name="Содержимое 8"/>
          <p:cNvSpPr>
            <a:spLocks noGrp="1"/>
          </p:cNvSpPr>
          <p:nvPr>
            <p:ph idx="1"/>
          </p:nvPr>
        </p:nvSpPr>
        <p:spPr>
          <a:xfrm>
            <a:off x="736979" y="1514901"/>
            <a:ext cx="9621672" cy="4817660"/>
          </a:xfrm>
        </p:spPr>
        <p:txBody>
          <a:bodyPr>
            <a:normAutofit/>
          </a:bodyPr>
          <a:lstStyle/>
          <a:p>
            <a:pPr algn="just"/>
            <a:r>
              <a:rPr lang="ru-RU" b="1" i="1" dirty="0" smtClean="0">
                <a:solidFill>
                  <a:srgbClr val="002060"/>
                </a:solidFill>
                <a:latin typeface="Times New Roman" pitchFamily="18" charset="0"/>
                <a:cs typeface="Times New Roman" pitchFamily="18" charset="0"/>
              </a:rPr>
              <a:t>Метод чтения-рассматривания </a:t>
            </a:r>
            <a:r>
              <a:rPr lang="ru-RU" dirty="0" smtClean="0">
                <a:solidFill>
                  <a:srgbClr val="002060"/>
                </a:solidFill>
                <a:latin typeface="Times New Roman" pitchFamily="18" charset="0"/>
                <a:cs typeface="Times New Roman" pitchFamily="18" charset="0"/>
              </a:rPr>
              <a:t>активизирует словарный запас и представления, возбуждает воображение, задает необходимую направленность и сосредоточенность мыслям.</a:t>
            </a:r>
          </a:p>
          <a:p>
            <a:pPr algn="just">
              <a:buNone/>
            </a:pPr>
            <a:r>
              <a:rPr lang="ru-RU" dirty="0" smtClean="0">
                <a:solidFill>
                  <a:srgbClr val="002060"/>
                </a:solidFill>
                <a:latin typeface="Times New Roman" pitchFamily="18" charset="0"/>
                <a:cs typeface="Times New Roman" pitchFamily="18" charset="0"/>
              </a:rPr>
              <a:t>Наиболее благоприятные условия обучения методу чтения-рассматривания создаются в 1-ом полугодии 1 класса, когда дети еще не овладели основами техники чтения и не пользуются механическим схватыванием слов. </a:t>
            </a:r>
          </a:p>
          <a:p>
            <a:pPr lvl="0" algn="just"/>
            <a:r>
              <a:rPr lang="ru-RU" b="1" i="1" dirty="0">
                <a:solidFill>
                  <a:srgbClr val="002060"/>
                </a:solidFill>
                <a:latin typeface="Times New Roman" pitchFamily="18" charset="0"/>
                <a:cs typeface="Times New Roman" pitchFamily="18" charset="0"/>
              </a:rPr>
              <a:t>Ч</a:t>
            </a:r>
            <a:r>
              <a:rPr lang="ru-RU" b="1" i="1" dirty="0" smtClean="0">
                <a:solidFill>
                  <a:srgbClr val="002060"/>
                </a:solidFill>
                <a:latin typeface="Times New Roman" pitchFamily="18" charset="0"/>
                <a:cs typeface="Times New Roman" pitchFamily="18" charset="0"/>
              </a:rPr>
              <a:t>тение книги вслух </a:t>
            </a:r>
            <a:r>
              <a:rPr lang="ru-RU" dirty="0" smtClean="0">
                <a:solidFill>
                  <a:srgbClr val="002060"/>
                </a:solidFill>
                <a:latin typeface="Times New Roman" pitchFamily="18" charset="0"/>
                <a:cs typeface="Times New Roman" pitchFamily="18" charset="0"/>
              </a:rPr>
              <a:t>(книга до чтения не показывается);</a:t>
            </a:r>
          </a:p>
          <a:p>
            <a:pPr lvl="0" algn="just"/>
            <a:r>
              <a:rPr lang="ru-RU" b="1" i="1" dirty="0">
                <a:solidFill>
                  <a:srgbClr val="002060"/>
                </a:solidFill>
                <a:latin typeface="Times New Roman" pitchFamily="18" charset="0"/>
                <a:cs typeface="Times New Roman" pitchFamily="18" charset="0"/>
              </a:rPr>
              <a:t>Р</a:t>
            </a:r>
            <a:r>
              <a:rPr lang="ru-RU" b="1" i="1" dirty="0" smtClean="0">
                <a:solidFill>
                  <a:srgbClr val="002060"/>
                </a:solidFill>
                <a:latin typeface="Times New Roman" pitchFamily="18" charset="0"/>
                <a:cs typeface="Times New Roman" pitchFamily="18" charset="0"/>
              </a:rPr>
              <a:t>ассматривание обложки и иллюстраций </a:t>
            </a:r>
            <a:r>
              <a:rPr lang="ru-RU" dirty="0" smtClean="0">
                <a:solidFill>
                  <a:srgbClr val="002060"/>
                </a:solidFill>
                <a:latin typeface="Times New Roman" pitchFamily="18" charset="0"/>
                <a:cs typeface="Times New Roman" pitchFamily="18" charset="0"/>
              </a:rPr>
              <a:t>(устанавливается связь с текстом);</a:t>
            </a:r>
          </a:p>
          <a:p>
            <a:pPr lvl="0" algn="just"/>
            <a:r>
              <a:rPr lang="ru-RU" b="1" i="1" dirty="0" smtClean="0">
                <a:solidFill>
                  <a:srgbClr val="002060"/>
                </a:solidFill>
                <a:latin typeface="Times New Roman" pitchFamily="18" charset="0"/>
                <a:cs typeface="Times New Roman" pitchFamily="18" charset="0"/>
              </a:rPr>
              <a:t>Сообщение учителя  </a:t>
            </a:r>
            <a:r>
              <a:rPr lang="ru-RU" dirty="0" smtClean="0">
                <a:solidFill>
                  <a:srgbClr val="002060"/>
                </a:solidFill>
                <a:latin typeface="Times New Roman" pitchFamily="18" charset="0"/>
                <a:cs typeface="Times New Roman" pitchFamily="18" charset="0"/>
              </a:rPr>
              <a:t>об  авторе и краткий рассказ о том, какие книги он написал.</a:t>
            </a:r>
          </a:p>
          <a:p>
            <a:pPr lvl="0" algn="just"/>
            <a:endParaRPr lang="ru-RU" dirty="0" smtClean="0">
              <a:solidFill>
                <a:srgbClr val="002060"/>
              </a:solidFill>
              <a:latin typeface="Times New Roman" pitchFamily="18" charset="0"/>
              <a:cs typeface="Times New Roman" pitchFamily="18" charset="0"/>
            </a:endParaRPr>
          </a:p>
          <a:p>
            <a:pPr algn="just">
              <a:buNone/>
            </a:pPr>
            <a:r>
              <a:rPr lang="ru-RU" dirty="0" smtClean="0">
                <a:solidFill>
                  <a:srgbClr val="002060"/>
                </a:solidFill>
                <a:latin typeface="Times New Roman" pitchFamily="18" charset="0"/>
                <a:cs typeface="Times New Roman" pitchFamily="18" charset="0"/>
              </a:rPr>
              <a:t>На уроках внеклассного чтения используются: чтение вслух, размышления о прочитанном, беседы, метод дискуссии, обсуждения прочитанного, рассказы, пересказы. Помогут сделать интересными эти уроки дидактические игры, конкурсы, инсценировки, выставки книг и </a:t>
            </a:r>
            <a:r>
              <a:rPr lang="ru-RU" dirty="0" err="1" smtClean="0">
                <a:solidFill>
                  <a:srgbClr val="002060"/>
                </a:solidFill>
                <a:latin typeface="Times New Roman" pitchFamily="18" charset="0"/>
                <a:cs typeface="Times New Roman" pitchFamily="18" charset="0"/>
              </a:rPr>
              <a:t>т.д</a:t>
            </a:r>
            <a:endParaRPr lang="ru-RU" dirty="0" smtClean="0">
              <a:solidFill>
                <a:srgbClr val="002060"/>
              </a:solidFill>
              <a:latin typeface="Times New Roman" pitchFamily="18" charset="0"/>
              <a:cs typeface="Times New Roman" pitchFamily="18" charset="0"/>
            </a:endParaRPr>
          </a:p>
          <a:p>
            <a:pPr>
              <a:buNone/>
            </a:pPr>
            <a:endParaRPr lang="ru-RU" dirty="0"/>
          </a:p>
        </p:txBody>
      </p:sp>
    </p:spTree>
    <p:extLst>
      <p:ext uri="{BB962C8B-B14F-4D97-AF65-F5344CB8AC3E}">
        <p14:creationId xmlns:p14="http://schemas.microsoft.com/office/powerpoint/2010/main" val="716750016"/>
      </p:ext>
    </p:extLst>
  </p:cSld>
  <p:clrMapOvr>
    <a:masterClrMapping/>
  </p:clrMapOvr>
  <p:transition spd="slow">
    <p:dissolve/>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1246495" y="0"/>
            <a:ext cx="8989326" cy="1661993"/>
          </a:xfrm>
          <a:prstGeom prst="rect">
            <a:avLst/>
          </a:prstGeom>
        </p:spPr>
        <p:txBody>
          <a:bodyPr wrap="square">
            <a:spAutoFit/>
          </a:bodyPr>
          <a:lstStyle/>
          <a:p>
            <a:pPr algn="ctr"/>
            <a:r>
              <a:rPr lang="ru-RU" sz="4800" b="1" i="1" dirty="0" smtClean="0">
                <a:ln w="9525">
                  <a:solidFill>
                    <a:sysClr val="windowText" lastClr="000000"/>
                  </a:solidFill>
                  <a:prstDash val="solid"/>
                </a:ln>
                <a:solidFill>
                  <a:srgbClr val="C00000"/>
                </a:solidFill>
                <a:effectLst>
                  <a:glow rad="139700">
                    <a:srgbClr val="54A021">
                      <a:satMod val="175000"/>
                      <a:alpha val="40000"/>
                    </a:srgbClr>
                  </a:glow>
                  <a:outerShdw blurRad="12700" dist="38100" dir="2700000" algn="tl" rotWithShape="0">
                    <a:srgbClr val="C42F1A">
                      <a:lumMod val="60000"/>
                      <a:lumOff val="40000"/>
                    </a:srgbClr>
                  </a:outerShdw>
                </a:effectLst>
                <a:latin typeface="Times New Roman" pitchFamily="18" charset="0"/>
                <a:cs typeface="Times New Roman" pitchFamily="18" charset="0"/>
              </a:rPr>
              <a:t>Этапы формирования</a:t>
            </a:r>
            <a:r>
              <a:rPr lang="ru-RU" sz="5400" b="1" dirty="0">
                <a:ln w="9525">
                  <a:solidFill>
                    <a:sysClr val="windowText" lastClr="000000"/>
                  </a:solidFill>
                  <a:prstDash val="solid"/>
                </a:ln>
                <a:solidFill>
                  <a:srgbClr val="C00000"/>
                </a:solidFill>
                <a:effectLst>
                  <a:glow rad="139700">
                    <a:srgbClr val="54A021">
                      <a:satMod val="175000"/>
                      <a:alpha val="40000"/>
                    </a:srgbClr>
                  </a:glow>
                  <a:outerShdw blurRad="12700" dist="38100" dir="2700000" algn="tl" rotWithShape="0">
                    <a:srgbClr val="C42F1A">
                      <a:lumMod val="60000"/>
                      <a:lumOff val="40000"/>
                    </a:srgbClr>
                  </a:outerShdw>
                </a:effectLst>
              </a:rPr>
              <a:t/>
            </a:r>
            <a:br>
              <a:rPr lang="ru-RU" sz="5400" b="1" dirty="0">
                <a:ln w="9525">
                  <a:solidFill>
                    <a:sysClr val="windowText" lastClr="000000"/>
                  </a:solidFill>
                  <a:prstDash val="solid"/>
                </a:ln>
                <a:solidFill>
                  <a:srgbClr val="C00000"/>
                </a:solidFill>
                <a:effectLst>
                  <a:glow rad="139700">
                    <a:srgbClr val="54A021">
                      <a:satMod val="175000"/>
                      <a:alpha val="40000"/>
                    </a:srgbClr>
                  </a:glow>
                  <a:outerShdw blurRad="12700" dist="38100" dir="2700000" algn="tl" rotWithShape="0">
                    <a:srgbClr val="C42F1A">
                      <a:lumMod val="60000"/>
                      <a:lumOff val="40000"/>
                    </a:srgbClr>
                  </a:outerShdw>
                </a:effectLst>
              </a:rPr>
            </a:br>
            <a:endParaRPr lang="ru-RU" sz="5400" dirty="0"/>
          </a:p>
        </p:txBody>
      </p:sp>
      <p:sp>
        <p:nvSpPr>
          <p:cNvPr id="12" name="Заголовок 11"/>
          <p:cNvSpPr>
            <a:spLocks noGrp="1"/>
          </p:cNvSpPr>
          <p:nvPr>
            <p:ph type="title"/>
          </p:nvPr>
        </p:nvSpPr>
        <p:spPr>
          <a:xfrm>
            <a:off x="404377" y="964442"/>
            <a:ext cx="11319050" cy="1320800"/>
          </a:xfrm>
        </p:spPr>
        <p:txBody>
          <a:bodyPr>
            <a:normAutofit fontScale="90000"/>
          </a:bodyPr>
          <a:lstStyle/>
          <a:p>
            <a:pPr algn="just"/>
            <a:r>
              <a:rPr lang="ru-RU" sz="2000" smtClean="0">
                <a:solidFill>
                  <a:srgbClr val="002060"/>
                </a:solidFill>
                <a:latin typeface="Times New Roman" pitchFamily="18" charset="0"/>
                <a:cs typeface="Times New Roman" pitchFamily="18" charset="0"/>
              </a:rPr>
              <a:t>Ученики овладевают умениями и навыками читательской самостоятельности по мере накопления индивидуального читательского опыта, включающего освоение предназначенного им круга книг, формирование интереса к книгам, умение в них ориентироваться, желание и привычку к ним обращаться. Процесс формирования основ читательской самостоятельности многоступенчатый, его этапы выглядят следующим образом: </a:t>
            </a:r>
            <a:r>
              <a:rPr lang="ru-RU" dirty="0" smtClean="0"/>
              <a:t/>
            </a:r>
            <a:br>
              <a:rPr lang="ru-RU" dirty="0" smtClean="0"/>
            </a:br>
            <a:endParaRPr lang="ru-RU" dirty="0"/>
          </a:p>
        </p:txBody>
      </p:sp>
      <p:graphicFrame>
        <p:nvGraphicFramePr>
          <p:cNvPr id="11" name="Содержимое 10"/>
          <p:cNvGraphicFramePr>
            <a:graphicFrameLocks noGrp="1"/>
          </p:cNvGraphicFramePr>
          <p:nvPr>
            <p:ph idx="1"/>
          </p:nvPr>
        </p:nvGraphicFramePr>
        <p:xfrm>
          <a:off x="555032" y="2586250"/>
          <a:ext cx="11059213" cy="3749040"/>
        </p:xfrm>
        <a:graphic>
          <a:graphicData uri="http://schemas.openxmlformats.org/drawingml/2006/table">
            <a:tbl>
              <a:tblPr firstRow="1" bandRow="1">
                <a:tableStyleId>{5C22544A-7EE6-4342-B048-85BDC9FD1C3A}</a:tableStyleId>
              </a:tblPr>
              <a:tblGrid>
                <a:gridCol w="2657892"/>
                <a:gridCol w="8401321"/>
              </a:tblGrid>
              <a:tr h="370840">
                <a:tc>
                  <a:txBody>
                    <a:bodyPr/>
                    <a:lstStyle/>
                    <a:p>
                      <a:r>
                        <a:rPr lang="ru-RU" i="1" dirty="0" smtClean="0">
                          <a:solidFill>
                            <a:srgbClr val="002060"/>
                          </a:solidFill>
                        </a:rPr>
                        <a:t>Этап</a:t>
                      </a:r>
                      <a:r>
                        <a:rPr lang="ru-RU" i="1" baseline="0" dirty="0" smtClean="0">
                          <a:solidFill>
                            <a:srgbClr val="002060"/>
                          </a:solidFill>
                        </a:rPr>
                        <a:t> обучения (класс)</a:t>
                      </a:r>
                      <a:endParaRPr lang="ru-RU" i="1" dirty="0">
                        <a:solidFill>
                          <a:srgbClr val="002060"/>
                        </a:solidFill>
                      </a:endParaRPr>
                    </a:p>
                  </a:txBody>
                  <a:tcPr marL="82718" marR="82718"/>
                </a:tc>
                <a:tc>
                  <a:txBody>
                    <a:bodyPr/>
                    <a:lstStyle/>
                    <a:p>
                      <a:r>
                        <a:rPr lang="ru-RU" sz="1800" b="1" i="1" kern="1200" dirty="0" smtClean="0">
                          <a:solidFill>
                            <a:srgbClr val="002060"/>
                          </a:solidFill>
                          <a:latin typeface="+mn-lt"/>
                          <a:ea typeface="+mn-ea"/>
                          <a:cs typeface="+mn-cs"/>
                        </a:rPr>
                        <a:t>Качества читателя, которые должны быть сформированы</a:t>
                      </a:r>
                      <a:endParaRPr lang="ru-RU" i="1" dirty="0">
                        <a:solidFill>
                          <a:srgbClr val="002060"/>
                        </a:solidFill>
                      </a:endParaRPr>
                    </a:p>
                  </a:txBody>
                  <a:tcPr marL="82718" marR="82718"/>
                </a:tc>
              </a:tr>
              <a:tr h="370840">
                <a:tc>
                  <a:txBody>
                    <a:bodyPr/>
                    <a:lstStyle/>
                    <a:p>
                      <a:r>
                        <a:rPr lang="ru-RU" sz="1800" i="1" kern="1200" dirty="0" smtClean="0">
                          <a:solidFill>
                            <a:srgbClr val="002060"/>
                          </a:solidFill>
                          <a:latin typeface="+mn-lt"/>
                          <a:ea typeface="+mn-ea"/>
                          <a:cs typeface="+mn-cs"/>
                        </a:rPr>
                        <a:t>Подготовительный</a:t>
                      </a:r>
                      <a:r>
                        <a:rPr lang="ru-RU" sz="1800" i="0" kern="1200" baseline="0" dirty="0" smtClean="0">
                          <a:solidFill>
                            <a:srgbClr val="002060"/>
                          </a:solidFill>
                          <a:latin typeface="+mn-lt"/>
                          <a:ea typeface="+mn-ea"/>
                          <a:cs typeface="+mn-cs"/>
                        </a:rPr>
                        <a:t> </a:t>
                      </a:r>
                    </a:p>
                    <a:p>
                      <a:r>
                        <a:rPr lang="ru-RU" sz="1800" i="1" kern="1200" dirty="0" smtClean="0">
                          <a:solidFill>
                            <a:srgbClr val="002060"/>
                          </a:solidFill>
                          <a:latin typeface="+mn-lt"/>
                          <a:ea typeface="+mn-ea"/>
                          <a:cs typeface="+mn-cs"/>
                        </a:rPr>
                        <a:t>(1 класс)</a:t>
                      </a:r>
                      <a:endParaRPr lang="ru-RU" dirty="0">
                        <a:solidFill>
                          <a:srgbClr val="002060"/>
                        </a:solidFill>
                      </a:endParaRPr>
                    </a:p>
                  </a:txBody>
                  <a:tcPr marL="82718" marR="82718"/>
                </a:tc>
                <a:tc>
                  <a:txBody>
                    <a:bodyPr/>
                    <a:lstStyle/>
                    <a:p>
                      <a:r>
                        <a:rPr lang="ru-RU" sz="1800" i="1" kern="1200" dirty="0" smtClean="0">
                          <a:solidFill>
                            <a:srgbClr val="002060"/>
                          </a:solidFill>
                          <a:latin typeface="+mn-lt"/>
                          <a:ea typeface="+mn-ea"/>
                          <a:cs typeface="+mn-cs"/>
                        </a:rPr>
                        <a:t>Интерес к книге.</a:t>
                      </a:r>
                      <a:endParaRPr lang="ru-RU" i="1" dirty="0">
                        <a:solidFill>
                          <a:srgbClr val="002060"/>
                        </a:solidFill>
                      </a:endParaRPr>
                    </a:p>
                  </a:txBody>
                  <a:tcPr marL="82718" marR="82718"/>
                </a:tc>
              </a:tr>
              <a:tr h="370840">
                <a:tc>
                  <a:txBody>
                    <a:bodyPr/>
                    <a:lstStyle/>
                    <a:p>
                      <a:r>
                        <a:rPr lang="ru-RU" sz="1800" i="1" kern="1200" dirty="0" smtClean="0">
                          <a:solidFill>
                            <a:srgbClr val="002060"/>
                          </a:solidFill>
                          <a:latin typeface="+mn-lt"/>
                          <a:ea typeface="+mn-ea"/>
                          <a:cs typeface="+mn-cs"/>
                        </a:rPr>
                        <a:t>Начальный (2 класс)</a:t>
                      </a:r>
                      <a:endParaRPr lang="ru-RU" dirty="0">
                        <a:solidFill>
                          <a:srgbClr val="002060"/>
                        </a:solidFill>
                      </a:endParaRPr>
                    </a:p>
                  </a:txBody>
                  <a:tcPr marL="82718" marR="82718"/>
                </a:tc>
                <a:tc>
                  <a:txBody>
                    <a:bodyPr/>
                    <a:lstStyle/>
                    <a:p>
                      <a:r>
                        <a:rPr lang="ru-RU" sz="1800" i="1" kern="1200" dirty="0" smtClean="0">
                          <a:solidFill>
                            <a:srgbClr val="002060"/>
                          </a:solidFill>
                          <a:latin typeface="+mn-lt"/>
                          <a:ea typeface="+mn-ea"/>
                          <a:cs typeface="+mn-cs"/>
                        </a:rPr>
                        <a:t>Осознанная ориентировка в любой книге. Уверенность в возможности самостоятельно прочитать книгу.</a:t>
                      </a:r>
                      <a:endParaRPr lang="ru-RU" i="1" dirty="0">
                        <a:solidFill>
                          <a:srgbClr val="002060"/>
                        </a:solidFill>
                      </a:endParaRPr>
                    </a:p>
                  </a:txBody>
                  <a:tcPr marL="82718" marR="82718"/>
                </a:tc>
              </a:tr>
              <a:tr h="370840">
                <a:tc>
                  <a:txBody>
                    <a:bodyPr/>
                    <a:lstStyle/>
                    <a:p>
                      <a:r>
                        <a:rPr lang="ru-RU" sz="1800" i="1" kern="1200" dirty="0" smtClean="0">
                          <a:solidFill>
                            <a:srgbClr val="002060"/>
                          </a:solidFill>
                          <a:latin typeface="+mn-lt"/>
                          <a:ea typeface="+mn-ea"/>
                          <a:cs typeface="+mn-cs"/>
                        </a:rPr>
                        <a:t>Основной</a:t>
                      </a:r>
                      <a:r>
                        <a:rPr lang="ru-RU" sz="1800" i="0" kern="1200" baseline="0" dirty="0" smtClean="0">
                          <a:solidFill>
                            <a:srgbClr val="002060"/>
                          </a:solidFill>
                          <a:latin typeface="+mn-lt"/>
                          <a:ea typeface="+mn-ea"/>
                          <a:cs typeface="+mn-cs"/>
                        </a:rPr>
                        <a:t> </a:t>
                      </a:r>
                      <a:r>
                        <a:rPr lang="ru-RU" sz="1800" i="1" kern="1200" dirty="0" smtClean="0">
                          <a:solidFill>
                            <a:srgbClr val="002060"/>
                          </a:solidFill>
                          <a:latin typeface="+mn-lt"/>
                          <a:ea typeface="+mn-ea"/>
                          <a:cs typeface="+mn-cs"/>
                        </a:rPr>
                        <a:t>(3 класс)</a:t>
                      </a:r>
                      <a:endParaRPr lang="ru-RU" dirty="0">
                        <a:solidFill>
                          <a:srgbClr val="002060"/>
                        </a:solidFill>
                      </a:endParaRPr>
                    </a:p>
                  </a:txBody>
                  <a:tcPr marL="62038" marR="62038" marT="0" marB="0"/>
                </a:tc>
                <a:tc>
                  <a:txBody>
                    <a:bodyPr/>
                    <a:lstStyle/>
                    <a:p>
                      <a:r>
                        <a:rPr lang="ru-RU" sz="1800" i="1" kern="1200" dirty="0" smtClean="0">
                          <a:solidFill>
                            <a:srgbClr val="002060"/>
                          </a:solidFill>
                          <a:latin typeface="+mn-lt"/>
                          <a:ea typeface="+mn-ea"/>
                          <a:cs typeface="+mn-cs"/>
                        </a:rPr>
                        <a:t>Понимание цели чтения исходя из темы книги. Потребность в самостоятельном чтении.</a:t>
                      </a:r>
                      <a:r>
                        <a:rPr lang="ru-RU" sz="1800" i="1" kern="1200" baseline="0" dirty="0" smtClean="0">
                          <a:solidFill>
                            <a:srgbClr val="002060"/>
                          </a:solidFill>
                          <a:latin typeface="+mn-lt"/>
                          <a:ea typeface="+mn-ea"/>
                          <a:cs typeface="+mn-cs"/>
                        </a:rPr>
                        <a:t> </a:t>
                      </a:r>
                      <a:r>
                        <a:rPr lang="ru-RU" sz="1800" i="1" kern="1200" dirty="0" smtClean="0">
                          <a:solidFill>
                            <a:srgbClr val="002060"/>
                          </a:solidFill>
                          <a:latin typeface="+mn-lt"/>
                          <a:ea typeface="+mn-ea"/>
                          <a:cs typeface="+mn-cs"/>
                        </a:rPr>
                        <a:t>Обоснованный выбор книги. Потребность пользоваться публичной библиотекой.</a:t>
                      </a:r>
                      <a:endParaRPr lang="ru-RU" i="1" dirty="0">
                        <a:solidFill>
                          <a:srgbClr val="002060"/>
                        </a:solidFill>
                      </a:endParaRPr>
                    </a:p>
                  </a:txBody>
                  <a:tcPr marL="82718" marR="82718"/>
                </a:tc>
              </a:tr>
              <a:tr h="370840">
                <a:tc>
                  <a:txBody>
                    <a:bodyPr/>
                    <a:lstStyle/>
                    <a:p>
                      <a:r>
                        <a:rPr lang="ru-RU" sz="1800" i="1" kern="1200" dirty="0" smtClean="0">
                          <a:solidFill>
                            <a:srgbClr val="002060"/>
                          </a:solidFill>
                          <a:latin typeface="+mn-lt"/>
                          <a:ea typeface="+mn-ea"/>
                          <a:cs typeface="+mn-cs"/>
                        </a:rPr>
                        <a:t>Завершающий</a:t>
                      </a:r>
                      <a:r>
                        <a:rPr lang="ru-RU" sz="1800" i="0" kern="1200" baseline="0" dirty="0" smtClean="0">
                          <a:solidFill>
                            <a:srgbClr val="002060"/>
                          </a:solidFill>
                          <a:latin typeface="+mn-lt"/>
                          <a:ea typeface="+mn-ea"/>
                          <a:cs typeface="+mn-cs"/>
                        </a:rPr>
                        <a:t> </a:t>
                      </a:r>
                      <a:r>
                        <a:rPr lang="ru-RU" sz="1800" i="1" kern="1200" dirty="0" smtClean="0">
                          <a:solidFill>
                            <a:srgbClr val="002060"/>
                          </a:solidFill>
                          <a:latin typeface="+mn-lt"/>
                          <a:ea typeface="+mn-ea"/>
                          <a:cs typeface="+mn-cs"/>
                        </a:rPr>
                        <a:t>(4 класс)</a:t>
                      </a:r>
                      <a:endParaRPr lang="ru-RU" dirty="0">
                        <a:solidFill>
                          <a:srgbClr val="002060"/>
                        </a:solidFill>
                      </a:endParaRPr>
                    </a:p>
                  </a:txBody>
                  <a:tcPr marL="62038" marR="62038" marT="0" marB="0"/>
                </a:tc>
                <a:tc>
                  <a:txBody>
                    <a:bodyPr/>
                    <a:lstStyle/>
                    <a:p>
                      <a:r>
                        <a:rPr lang="ru-RU" sz="1800" i="1" kern="1200" dirty="0" smtClean="0">
                          <a:solidFill>
                            <a:srgbClr val="002060"/>
                          </a:solidFill>
                          <a:latin typeface="+mn-lt"/>
                          <a:ea typeface="+mn-ea"/>
                          <a:cs typeface="+mn-cs"/>
                        </a:rPr>
                        <a:t>Потребность в сознании личной библиотеки. Сознательное использование основных и</a:t>
                      </a:r>
                      <a:r>
                        <a:rPr lang="ru-RU" sz="1800" i="1" kern="1200" baseline="0" dirty="0" smtClean="0">
                          <a:solidFill>
                            <a:srgbClr val="002060"/>
                          </a:solidFill>
                          <a:latin typeface="+mn-lt"/>
                          <a:ea typeface="+mn-ea"/>
                          <a:cs typeface="+mn-cs"/>
                        </a:rPr>
                        <a:t> </a:t>
                      </a:r>
                      <a:r>
                        <a:rPr lang="ru-RU" sz="1800" i="1" kern="1200" dirty="0" smtClean="0">
                          <a:solidFill>
                            <a:srgbClr val="002060"/>
                          </a:solidFill>
                          <a:latin typeface="+mn-lt"/>
                          <a:ea typeface="+mn-ea"/>
                          <a:cs typeface="+mn-cs"/>
                        </a:rPr>
                        <a:t>дополнительных источников при подготовке к урокам внеклассного чтения.</a:t>
                      </a:r>
                      <a:endParaRPr lang="ru-RU" i="1" dirty="0">
                        <a:solidFill>
                          <a:srgbClr val="002060"/>
                        </a:solidFill>
                      </a:endParaRPr>
                    </a:p>
                  </a:txBody>
                  <a:tcPr marL="82718" marR="82718"/>
                </a:tc>
              </a:tr>
            </a:tbl>
          </a:graphicData>
        </a:graphic>
      </p:graphicFrame>
    </p:spTree>
    <p:extLst>
      <p:ext uri="{BB962C8B-B14F-4D97-AF65-F5344CB8AC3E}">
        <p14:creationId xmlns:p14="http://schemas.microsoft.com/office/powerpoint/2010/main" val="1353673286"/>
      </p:ext>
    </p:extLst>
  </p:cSld>
  <p:clrMapOvr>
    <a:masterClrMapping/>
  </p:clrMapOvr>
  <p:transition spd="slow">
    <p:dissolve/>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Управляющая кнопка: домой 3">
            <a:hlinkClick r:id="rId2" action="ppaction://hlinksldjump" highlightClick="1"/>
          </p:cNvPr>
          <p:cNvSpPr/>
          <p:nvPr/>
        </p:nvSpPr>
        <p:spPr>
          <a:xfrm>
            <a:off x="159026" y="6228522"/>
            <a:ext cx="927652" cy="629478"/>
          </a:xfrm>
          <a:prstGeom prst="actionButtonHom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3" name="Прямоугольник 2"/>
          <p:cNvSpPr/>
          <p:nvPr/>
        </p:nvSpPr>
        <p:spPr>
          <a:xfrm>
            <a:off x="6899564" y="5605152"/>
            <a:ext cx="6442706" cy="523220"/>
          </a:xfrm>
          <a:prstGeom prst="rect">
            <a:avLst/>
          </a:prstGeom>
        </p:spPr>
        <p:txBody>
          <a:bodyPr wrap="square">
            <a:spAutoFit/>
          </a:bodyPr>
          <a:lstStyle/>
          <a:p>
            <a:r>
              <a:rPr lang="ru-RU" sz="2800" b="1" i="1" dirty="0" smtClean="0">
                <a:solidFill>
                  <a:srgbClr val="0070C0"/>
                </a:solidFill>
                <a:latin typeface="Times New Roman" panose="02020603050405020304" pitchFamily="18" charset="0"/>
                <a:ea typeface="Calibri" panose="020F0502020204030204" pitchFamily="34" charset="0"/>
              </a:rPr>
              <a:t>	</a:t>
            </a:r>
            <a:endParaRPr lang="ru-RU" sz="2800" dirty="0" smtClean="0">
              <a:latin typeface="Times New Roman" panose="02020603050405020304" pitchFamily="18" charset="0"/>
              <a:ea typeface="Calibri" panose="020F0502020204030204" pitchFamily="34" charset="0"/>
            </a:endParaRPr>
          </a:p>
        </p:txBody>
      </p:sp>
      <p:sp>
        <p:nvSpPr>
          <p:cNvPr id="7" name="Заголовок 6"/>
          <p:cNvSpPr>
            <a:spLocks noGrp="1"/>
          </p:cNvSpPr>
          <p:nvPr>
            <p:ph type="title"/>
          </p:nvPr>
        </p:nvSpPr>
        <p:spPr>
          <a:xfrm>
            <a:off x="0" y="0"/>
            <a:ext cx="12192000" cy="1050878"/>
          </a:xfrm>
        </p:spPr>
        <p:txBody>
          <a:bodyPr>
            <a:normAutofit fontScale="90000"/>
          </a:bodyPr>
          <a:lstStyle/>
          <a:p>
            <a:pPr lvl="0" defTabSz="914400">
              <a:spcBef>
                <a:spcPts val="0"/>
              </a:spcBef>
            </a:pPr>
            <a:r>
              <a:rPr lang="ru-RU" sz="5300" b="1" i="1" dirty="0" smtClean="0">
                <a:ln w="9525">
                  <a:solidFill>
                    <a:sysClr val="windowText" lastClr="000000"/>
                  </a:solidFill>
                  <a:prstDash val="solid"/>
                </a:ln>
                <a:solidFill>
                  <a:srgbClr val="C00000"/>
                </a:solidFill>
                <a:effectLst>
                  <a:glow rad="139700">
                    <a:srgbClr val="54A021">
                      <a:satMod val="175000"/>
                      <a:alpha val="40000"/>
                    </a:srgbClr>
                  </a:glow>
                  <a:outerShdw blurRad="12700" dist="38100" dir="2700000" algn="tl" rotWithShape="0">
                    <a:srgbClr val="C42F1A">
                      <a:lumMod val="60000"/>
                      <a:lumOff val="40000"/>
                    </a:srgbClr>
                  </a:outerShdw>
                </a:effectLst>
                <a:latin typeface="Times New Roman" pitchFamily="18" charset="0"/>
                <a:ea typeface="+mn-ea"/>
                <a:cs typeface="Times New Roman" pitchFamily="18" charset="0"/>
              </a:rPr>
              <a:t>Формы организации </a:t>
            </a:r>
            <a:r>
              <a:rPr lang="en-US" sz="5300" b="1" i="1" dirty="0" smtClean="0">
                <a:ln w="9525">
                  <a:solidFill>
                    <a:sysClr val="windowText" lastClr="000000"/>
                  </a:solidFill>
                  <a:prstDash val="solid"/>
                </a:ln>
                <a:solidFill>
                  <a:srgbClr val="C00000"/>
                </a:solidFill>
                <a:effectLst>
                  <a:glow rad="139700">
                    <a:srgbClr val="54A021">
                      <a:satMod val="175000"/>
                      <a:alpha val="40000"/>
                    </a:srgbClr>
                  </a:glow>
                  <a:outerShdw blurRad="12700" dist="38100" dir="2700000" algn="tl" rotWithShape="0">
                    <a:srgbClr val="C42F1A">
                      <a:lumMod val="60000"/>
                      <a:lumOff val="40000"/>
                    </a:srgbClr>
                  </a:outerShdw>
                </a:effectLst>
                <a:latin typeface="Times New Roman" pitchFamily="18" charset="0"/>
                <a:ea typeface="+mn-ea"/>
                <a:cs typeface="Times New Roman" pitchFamily="18" charset="0"/>
              </a:rPr>
              <a:t/>
            </a:r>
            <a:br>
              <a:rPr lang="en-US" sz="5300" b="1" i="1" dirty="0" smtClean="0">
                <a:ln w="9525">
                  <a:solidFill>
                    <a:sysClr val="windowText" lastClr="000000"/>
                  </a:solidFill>
                  <a:prstDash val="solid"/>
                </a:ln>
                <a:solidFill>
                  <a:srgbClr val="C00000"/>
                </a:solidFill>
                <a:effectLst>
                  <a:glow rad="139700">
                    <a:srgbClr val="54A021">
                      <a:satMod val="175000"/>
                      <a:alpha val="40000"/>
                    </a:srgbClr>
                  </a:glow>
                  <a:outerShdw blurRad="12700" dist="38100" dir="2700000" algn="tl" rotWithShape="0">
                    <a:srgbClr val="C42F1A">
                      <a:lumMod val="60000"/>
                      <a:lumOff val="40000"/>
                    </a:srgbClr>
                  </a:outerShdw>
                </a:effectLst>
                <a:latin typeface="Times New Roman" pitchFamily="18" charset="0"/>
                <a:ea typeface="+mn-ea"/>
                <a:cs typeface="Times New Roman" pitchFamily="18" charset="0"/>
              </a:rPr>
            </a:br>
            <a:r>
              <a:rPr lang="en-US" sz="5300" b="1" i="1" dirty="0" smtClean="0">
                <a:ln w="9525">
                  <a:solidFill>
                    <a:sysClr val="windowText" lastClr="000000"/>
                  </a:solidFill>
                  <a:prstDash val="solid"/>
                </a:ln>
                <a:solidFill>
                  <a:srgbClr val="C00000"/>
                </a:solidFill>
                <a:effectLst>
                  <a:glow rad="139700">
                    <a:srgbClr val="54A021">
                      <a:satMod val="175000"/>
                      <a:alpha val="40000"/>
                    </a:srgbClr>
                  </a:glow>
                  <a:outerShdw blurRad="12700" dist="38100" dir="2700000" algn="tl" rotWithShape="0">
                    <a:srgbClr val="C42F1A">
                      <a:lumMod val="60000"/>
                      <a:lumOff val="40000"/>
                    </a:srgbClr>
                  </a:outerShdw>
                </a:effectLst>
                <a:latin typeface="Times New Roman" pitchFamily="18" charset="0"/>
                <a:ea typeface="+mn-ea"/>
                <a:cs typeface="Times New Roman" pitchFamily="18" charset="0"/>
              </a:rPr>
              <a:t>                       </a:t>
            </a:r>
            <a:r>
              <a:rPr lang="ru-RU" sz="5300" b="1" i="1" dirty="0" smtClean="0">
                <a:ln w="9525">
                  <a:solidFill>
                    <a:sysClr val="windowText" lastClr="000000"/>
                  </a:solidFill>
                  <a:prstDash val="solid"/>
                </a:ln>
                <a:solidFill>
                  <a:srgbClr val="C00000"/>
                </a:solidFill>
                <a:effectLst>
                  <a:glow rad="139700">
                    <a:srgbClr val="54A021">
                      <a:satMod val="175000"/>
                      <a:alpha val="40000"/>
                    </a:srgbClr>
                  </a:glow>
                  <a:outerShdw blurRad="12700" dist="38100" dir="2700000" algn="tl" rotWithShape="0">
                    <a:srgbClr val="C42F1A">
                      <a:lumMod val="60000"/>
                      <a:lumOff val="40000"/>
                    </a:srgbClr>
                  </a:outerShdw>
                </a:effectLst>
                <a:latin typeface="Times New Roman" pitchFamily="18" charset="0"/>
                <a:ea typeface="+mn-ea"/>
                <a:cs typeface="Times New Roman" pitchFamily="18" charset="0"/>
              </a:rPr>
              <a:t>внеклассного чтения</a:t>
            </a:r>
            <a:r>
              <a:rPr lang="ru-RU" sz="5300" b="1" i="1" dirty="0">
                <a:ln w="9525">
                  <a:solidFill>
                    <a:sysClr val="windowText" lastClr="000000"/>
                  </a:solidFill>
                  <a:prstDash val="solid"/>
                </a:ln>
                <a:solidFill>
                  <a:srgbClr val="C00000"/>
                </a:solidFill>
                <a:effectLst>
                  <a:glow rad="139700">
                    <a:srgbClr val="54A021">
                      <a:satMod val="175000"/>
                      <a:alpha val="40000"/>
                    </a:srgbClr>
                  </a:glow>
                  <a:outerShdw blurRad="12700" dist="38100" dir="2700000" algn="tl" rotWithShape="0">
                    <a:srgbClr val="C42F1A">
                      <a:lumMod val="60000"/>
                      <a:lumOff val="40000"/>
                    </a:srgbClr>
                  </a:outerShdw>
                </a:effectLst>
                <a:latin typeface="Times New Roman" pitchFamily="18" charset="0"/>
                <a:ea typeface="+mn-ea"/>
                <a:cs typeface="Times New Roman" pitchFamily="18" charset="0"/>
              </a:rPr>
              <a:t/>
            </a:r>
            <a:br>
              <a:rPr lang="ru-RU" sz="5300" b="1" i="1" dirty="0">
                <a:ln w="9525">
                  <a:solidFill>
                    <a:sysClr val="windowText" lastClr="000000"/>
                  </a:solidFill>
                  <a:prstDash val="solid"/>
                </a:ln>
                <a:solidFill>
                  <a:srgbClr val="C00000"/>
                </a:solidFill>
                <a:effectLst>
                  <a:glow rad="139700">
                    <a:srgbClr val="54A021">
                      <a:satMod val="175000"/>
                      <a:alpha val="40000"/>
                    </a:srgbClr>
                  </a:glow>
                  <a:outerShdw blurRad="12700" dist="38100" dir="2700000" algn="tl" rotWithShape="0">
                    <a:srgbClr val="C42F1A">
                      <a:lumMod val="60000"/>
                      <a:lumOff val="40000"/>
                    </a:srgbClr>
                  </a:outerShdw>
                </a:effectLst>
                <a:latin typeface="Times New Roman" pitchFamily="18" charset="0"/>
                <a:ea typeface="+mn-ea"/>
                <a:cs typeface="Times New Roman" pitchFamily="18" charset="0"/>
              </a:rPr>
            </a:br>
            <a:endParaRPr lang="ru-RU" i="1" dirty="0">
              <a:latin typeface="Times New Roman" pitchFamily="18" charset="0"/>
              <a:cs typeface="Times New Roman" pitchFamily="18" charset="0"/>
            </a:endParaRPr>
          </a:p>
        </p:txBody>
      </p:sp>
      <p:sp>
        <p:nvSpPr>
          <p:cNvPr id="14" name="Содержимое 13"/>
          <p:cNvSpPr>
            <a:spLocks noGrp="1"/>
          </p:cNvSpPr>
          <p:nvPr>
            <p:ph sz="half" idx="1"/>
          </p:nvPr>
        </p:nvSpPr>
        <p:spPr>
          <a:xfrm>
            <a:off x="286603" y="887104"/>
            <a:ext cx="7246961" cy="4076084"/>
          </a:xfrm>
        </p:spPr>
        <p:txBody>
          <a:bodyPr>
            <a:noAutofit/>
          </a:bodyPr>
          <a:lstStyle/>
          <a:p>
            <a:pPr>
              <a:spcBef>
                <a:spcPts val="600"/>
              </a:spcBef>
            </a:pPr>
            <a:endParaRPr lang="en-US" b="1" i="1" dirty="0" smtClean="0">
              <a:solidFill>
                <a:srgbClr val="002060"/>
              </a:solidFill>
              <a:latin typeface="Times New Roman" pitchFamily="18" charset="0"/>
              <a:cs typeface="Times New Roman" pitchFamily="18" charset="0"/>
            </a:endParaRPr>
          </a:p>
          <a:p>
            <a:pPr>
              <a:spcBef>
                <a:spcPts val="600"/>
              </a:spcBef>
            </a:pPr>
            <a:endParaRPr lang="en-US" b="1" i="1" dirty="0">
              <a:solidFill>
                <a:srgbClr val="002060"/>
              </a:solidFill>
              <a:latin typeface="Times New Roman" pitchFamily="18" charset="0"/>
              <a:cs typeface="Times New Roman" pitchFamily="18" charset="0"/>
            </a:endParaRPr>
          </a:p>
          <a:p>
            <a:pPr>
              <a:spcBef>
                <a:spcPts val="600"/>
              </a:spcBef>
            </a:pPr>
            <a:endParaRPr lang="en-US" b="1" i="1" dirty="0" smtClean="0">
              <a:solidFill>
                <a:srgbClr val="002060"/>
              </a:solidFill>
              <a:latin typeface="Times New Roman" pitchFamily="18" charset="0"/>
              <a:cs typeface="Times New Roman" pitchFamily="18" charset="0"/>
            </a:endParaRPr>
          </a:p>
          <a:p>
            <a:pPr>
              <a:spcBef>
                <a:spcPts val="600"/>
              </a:spcBef>
            </a:pPr>
            <a:endParaRPr lang="en-US" b="1" i="1" dirty="0">
              <a:solidFill>
                <a:srgbClr val="002060"/>
              </a:solidFill>
              <a:latin typeface="Times New Roman" pitchFamily="18" charset="0"/>
              <a:cs typeface="Times New Roman" pitchFamily="18" charset="0"/>
            </a:endParaRPr>
          </a:p>
          <a:p>
            <a:pPr>
              <a:spcBef>
                <a:spcPts val="600"/>
              </a:spcBef>
            </a:pPr>
            <a:r>
              <a:rPr lang="ru-RU" sz="2000" b="1" i="1" dirty="0" smtClean="0">
                <a:solidFill>
                  <a:srgbClr val="002060"/>
                </a:solidFill>
                <a:latin typeface="Times New Roman" pitchFamily="18" charset="0"/>
                <a:cs typeface="Times New Roman" pitchFamily="18" charset="0"/>
              </a:rPr>
              <a:t>«Уголок чтения»</a:t>
            </a:r>
            <a:br>
              <a:rPr lang="ru-RU" sz="2000" b="1" i="1" dirty="0" smtClean="0">
                <a:solidFill>
                  <a:srgbClr val="002060"/>
                </a:solidFill>
                <a:latin typeface="Times New Roman" pitchFamily="18" charset="0"/>
                <a:cs typeface="Times New Roman" pitchFamily="18" charset="0"/>
              </a:rPr>
            </a:br>
            <a:r>
              <a:rPr lang="ru-RU" sz="2000" b="1" i="1" dirty="0">
                <a:solidFill>
                  <a:srgbClr val="002060"/>
                </a:solidFill>
                <a:latin typeface="Times New Roman" pitchFamily="18" charset="0"/>
                <a:cs typeface="Times New Roman" pitchFamily="18" charset="0"/>
              </a:rPr>
              <a:t>Э</a:t>
            </a:r>
            <a:r>
              <a:rPr lang="ru-RU" sz="2000" b="1" i="1" dirty="0" smtClean="0">
                <a:solidFill>
                  <a:srgbClr val="002060"/>
                </a:solidFill>
                <a:latin typeface="Times New Roman" pitchFamily="18" charset="0"/>
                <a:cs typeface="Times New Roman" pitchFamily="18" charset="0"/>
              </a:rPr>
              <a:t>то </a:t>
            </a:r>
            <a:r>
              <a:rPr lang="ru-RU" sz="2000" b="1" i="1" dirty="0">
                <a:solidFill>
                  <a:srgbClr val="002060"/>
                </a:solidFill>
                <a:latin typeface="Times New Roman" pitchFamily="18" charset="0"/>
                <a:cs typeface="Times New Roman" pitchFamily="18" charset="0"/>
              </a:rPr>
              <a:t>специальное место, отведенное в классе под книги. Оно оборудуется: книжными полками (классная библиотечка), стендом для плаката-задания, местом для рисунков и поделок детей, столом для работы с книгой или картотеками, полкой для книжной выставки. Следует помнить, что все материалы в уголке должны располагаться так, чтобы с ними было удобно работать</a:t>
            </a:r>
            <a:r>
              <a:rPr lang="ru-RU" sz="2000" b="1" i="1" dirty="0" smtClean="0">
                <a:solidFill>
                  <a:srgbClr val="002060"/>
                </a:solidFill>
                <a:latin typeface="Times New Roman" pitchFamily="18" charset="0"/>
                <a:cs typeface="Times New Roman" pitchFamily="18" charset="0"/>
              </a:rPr>
              <a:t>.</a:t>
            </a:r>
          </a:p>
        </p:txBody>
      </p:sp>
      <p:pic>
        <p:nvPicPr>
          <p:cNvPr id="20" name="Содержимое 19" descr="606c936ecf071.jpeg"/>
          <p:cNvPicPr>
            <a:picLocks noGrp="1" noChangeAspect="1"/>
          </p:cNvPicPr>
          <p:nvPr>
            <p:ph sz="half" idx="2"/>
          </p:nvPr>
        </p:nvPicPr>
        <p:blipFill>
          <a:blip r:embed="rId3" cstate="print"/>
          <a:stretch>
            <a:fillRect/>
          </a:stretch>
        </p:blipFill>
        <p:spPr>
          <a:xfrm>
            <a:off x="7568046" y="1819394"/>
            <a:ext cx="4173557" cy="4090086"/>
          </a:xfrm>
        </p:spPr>
      </p:pic>
    </p:spTree>
    <p:extLst>
      <p:ext uri="{BB962C8B-B14F-4D97-AF65-F5344CB8AC3E}">
        <p14:creationId xmlns:p14="http://schemas.microsoft.com/office/powerpoint/2010/main" val="2848499811"/>
      </p:ext>
    </p:extLst>
  </p:cSld>
  <p:clrMapOvr>
    <a:masterClrMapping/>
  </p:clrMapOvr>
  <p:transition spd="slow">
    <p:dissolve/>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72868" y="245660"/>
            <a:ext cx="8596668" cy="1105468"/>
          </a:xfrm>
        </p:spPr>
        <p:txBody>
          <a:bodyPr>
            <a:normAutofit/>
          </a:bodyPr>
          <a:lstStyle/>
          <a:p>
            <a:pPr algn="ctr"/>
            <a:r>
              <a:rPr lang="ru-RU" sz="5400" b="1" i="1" dirty="0" smtClean="0">
                <a:ln w="9525">
                  <a:solidFill>
                    <a:sysClr val="windowText" lastClr="000000"/>
                  </a:solidFill>
                  <a:prstDash val="solid"/>
                </a:ln>
                <a:solidFill>
                  <a:srgbClr val="C00000"/>
                </a:solidFill>
                <a:effectLst>
                  <a:glow rad="139700">
                    <a:srgbClr val="54A021">
                      <a:satMod val="175000"/>
                      <a:alpha val="40000"/>
                    </a:srgbClr>
                  </a:glow>
                  <a:outerShdw blurRad="12700" dist="38100" dir="2700000" algn="tl" rotWithShape="0">
                    <a:srgbClr val="C42F1A">
                      <a:lumMod val="60000"/>
                      <a:lumOff val="40000"/>
                    </a:srgbClr>
                  </a:outerShdw>
                </a:effectLst>
                <a:latin typeface="Times New Roman" pitchFamily="18" charset="0"/>
                <a:cs typeface="Times New Roman" pitchFamily="18" charset="0"/>
              </a:rPr>
              <a:t>Уголок чтения</a:t>
            </a:r>
            <a:endParaRPr lang="ru-RU" sz="5400" dirty="0"/>
          </a:p>
        </p:txBody>
      </p:sp>
      <p:sp>
        <p:nvSpPr>
          <p:cNvPr id="3" name="Объект 2"/>
          <p:cNvSpPr>
            <a:spLocks noGrp="1"/>
          </p:cNvSpPr>
          <p:nvPr>
            <p:ph sz="half" idx="1"/>
          </p:nvPr>
        </p:nvSpPr>
        <p:spPr>
          <a:xfrm>
            <a:off x="204716" y="1433016"/>
            <a:ext cx="5240741" cy="5172500"/>
          </a:xfrm>
        </p:spPr>
        <p:txBody>
          <a:bodyPr>
            <a:noAutofit/>
          </a:bodyPr>
          <a:lstStyle/>
          <a:p>
            <a:r>
              <a:rPr lang="ru-RU" b="1" i="1" dirty="0">
                <a:solidFill>
                  <a:srgbClr val="002060"/>
                </a:solidFill>
                <a:latin typeface="Times New Roman" pitchFamily="18" charset="0"/>
                <a:cs typeface="Times New Roman" pitchFamily="18" charset="0"/>
              </a:rPr>
              <a:t>«Уголок чтения» расположен </a:t>
            </a:r>
            <a:r>
              <a:rPr lang="ru-RU" b="1" i="1" dirty="0" smtClean="0">
                <a:solidFill>
                  <a:srgbClr val="002060"/>
                </a:solidFill>
                <a:latin typeface="Times New Roman" pitchFamily="18" charset="0"/>
                <a:cs typeface="Times New Roman" pitchFamily="18" charset="0"/>
              </a:rPr>
              <a:t> </a:t>
            </a:r>
            <a:r>
              <a:rPr lang="ru-RU" b="1" i="1" dirty="0">
                <a:solidFill>
                  <a:srgbClr val="002060"/>
                </a:solidFill>
                <a:latin typeface="Times New Roman" pitchFamily="18" charset="0"/>
                <a:cs typeface="Times New Roman" pitchFamily="18" charset="0"/>
              </a:rPr>
              <a:t>в углу класса </a:t>
            </a:r>
            <a:r>
              <a:rPr lang="ru-RU" b="1" i="1" dirty="0" smtClean="0">
                <a:solidFill>
                  <a:srgbClr val="002060"/>
                </a:solidFill>
                <a:latin typeface="Times New Roman" pitchFamily="18" charset="0"/>
                <a:cs typeface="Times New Roman" pitchFamily="18" charset="0"/>
              </a:rPr>
              <a:t>  </a:t>
            </a:r>
            <a:r>
              <a:rPr lang="ru-RU" b="1" i="1" dirty="0">
                <a:solidFill>
                  <a:srgbClr val="002060"/>
                </a:solidFill>
                <a:latin typeface="Times New Roman" pitchFamily="18" charset="0"/>
                <a:cs typeface="Times New Roman" pitchFamily="18" charset="0"/>
              </a:rPr>
              <a:t>висит табличка - «Уголок </a:t>
            </a:r>
            <a:r>
              <a:rPr lang="ru-RU" b="1" i="1" dirty="0" smtClean="0">
                <a:solidFill>
                  <a:srgbClr val="002060"/>
                </a:solidFill>
                <a:latin typeface="Times New Roman" pitchFamily="18" charset="0"/>
                <a:cs typeface="Times New Roman" pitchFamily="18" charset="0"/>
              </a:rPr>
              <a:t>чтения</a:t>
            </a:r>
            <a:r>
              <a:rPr lang="en-US" b="1" i="1" dirty="0" smtClean="0">
                <a:solidFill>
                  <a:srgbClr val="002060"/>
                </a:solidFill>
                <a:latin typeface="Times New Roman" pitchFamily="18" charset="0"/>
                <a:cs typeface="Times New Roman" pitchFamily="18" charset="0"/>
              </a:rPr>
              <a:t>”</a:t>
            </a:r>
            <a:r>
              <a:rPr lang="en-US" b="1" i="1" dirty="0">
                <a:solidFill>
                  <a:srgbClr val="002060"/>
                </a:solidFill>
                <a:latin typeface="Times New Roman" pitchFamily="18" charset="0"/>
                <a:cs typeface="Times New Roman" pitchFamily="18" charset="0"/>
              </a:rPr>
              <a:t>.</a:t>
            </a:r>
            <a:r>
              <a:rPr lang="ru-RU" b="1" i="1" dirty="0" smtClean="0">
                <a:solidFill>
                  <a:srgbClr val="002060"/>
                </a:solidFill>
                <a:latin typeface="Times New Roman" pitchFamily="18" charset="0"/>
                <a:cs typeface="Times New Roman" pitchFamily="18" charset="0"/>
              </a:rPr>
              <a:t> </a:t>
            </a:r>
            <a:r>
              <a:rPr lang="ru-RU" b="1" i="1" dirty="0">
                <a:solidFill>
                  <a:srgbClr val="002060"/>
                </a:solidFill>
                <a:latin typeface="Times New Roman" pitchFamily="18" charset="0"/>
                <a:cs typeface="Times New Roman" pitchFamily="18" charset="0"/>
              </a:rPr>
              <a:t>На </a:t>
            </a:r>
            <a:r>
              <a:rPr lang="ru-RU" b="1" i="1" dirty="0" smtClean="0">
                <a:solidFill>
                  <a:srgbClr val="002060"/>
                </a:solidFill>
                <a:latin typeface="Times New Roman" pitchFamily="18" charset="0"/>
                <a:cs typeface="Times New Roman" pitchFamily="18" charset="0"/>
              </a:rPr>
              <a:t>полках лежат </a:t>
            </a:r>
            <a:r>
              <a:rPr lang="ru-RU" b="1" i="1" dirty="0">
                <a:solidFill>
                  <a:srgbClr val="002060"/>
                </a:solidFill>
                <a:latin typeface="Times New Roman" pitchFamily="18" charset="0"/>
                <a:cs typeface="Times New Roman" pitchFamily="18" charset="0"/>
              </a:rPr>
              <a:t>книги. Книги </a:t>
            </a:r>
            <a:r>
              <a:rPr lang="ru-RU" b="1" i="1" dirty="0" smtClean="0">
                <a:solidFill>
                  <a:srgbClr val="002060"/>
                </a:solidFill>
                <a:latin typeface="Times New Roman" pitchFamily="18" charset="0"/>
                <a:cs typeface="Times New Roman" pitchFamily="18" charset="0"/>
              </a:rPr>
              <a:t> регулярно меняются </a:t>
            </a:r>
            <a:r>
              <a:rPr lang="en-US" b="1" i="1" dirty="0">
                <a:solidFill>
                  <a:srgbClr val="002060"/>
                </a:solidFill>
                <a:latin typeface="Times New Roman" pitchFamily="18" charset="0"/>
                <a:cs typeface="Times New Roman" pitchFamily="18" charset="0"/>
              </a:rPr>
              <a:t>.</a:t>
            </a:r>
            <a:r>
              <a:rPr lang="ru-RU" b="1" i="1" dirty="0" smtClean="0">
                <a:solidFill>
                  <a:srgbClr val="002060"/>
                </a:solidFill>
                <a:latin typeface="Times New Roman" pitchFamily="18" charset="0"/>
                <a:cs typeface="Times New Roman" pitchFamily="18" charset="0"/>
              </a:rPr>
              <a:t>Дети </a:t>
            </a:r>
            <a:r>
              <a:rPr lang="ru-RU" b="1" i="1" dirty="0">
                <a:solidFill>
                  <a:srgbClr val="002060"/>
                </a:solidFill>
                <a:latin typeface="Times New Roman" pitchFamily="18" charset="0"/>
                <a:cs typeface="Times New Roman" pitchFamily="18" charset="0"/>
              </a:rPr>
              <a:t>рассматривают их, берут </a:t>
            </a:r>
            <a:r>
              <a:rPr lang="ru-RU" b="1" i="1" dirty="0" smtClean="0">
                <a:solidFill>
                  <a:srgbClr val="002060"/>
                </a:solidFill>
                <a:latin typeface="Times New Roman" pitchFamily="18" charset="0"/>
                <a:cs typeface="Times New Roman" pitchFamily="18" charset="0"/>
              </a:rPr>
              <a:t> читать</a:t>
            </a:r>
            <a:r>
              <a:rPr lang="en-US" b="1" i="1" dirty="0" smtClean="0">
                <a:solidFill>
                  <a:srgbClr val="002060"/>
                </a:solidFill>
                <a:latin typeface="Times New Roman" pitchFamily="18" charset="0"/>
                <a:cs typeface="Times New Roman" pitchFamily="18" charset="0"/>
              </a:rPr>
              <a:t> </a:t>
            </a:r>
            <a:r>
              <a:rPr lang="ru-RU" b="1" i="1" dirty="0" smtClean="0">
                <a:solidFill>
                  <a:srgbClr val="002060"/>
                </a:solidFill>
                <a:latin typeface="Times New Roman" pitchFamily="18" charset="0"/>
                <a:cs typeface="Times New Roman" pitchFamily="18" charset="0"/>
              </a:rPr>
              <a:t>на переменах </a:t>
            </a:r>
            <a:r>
              <a:rPr lang="ru-RU" b="1" i="1" dirty="0">
                <a:solidFill>
                  <a:srgbClr val="002060"/>
                </a:solidFill>
                <a:latin typeface="Times New Roman" pitchFamily="18" charset="0"/>
                <a:cs typeface="Times New Roman" pitchFamily="18" charset="0"/>
              </a:rPr>
              <a:t>или на пятиминутках урока чтения.</a:t>
            </a:r>
          </a:p>
          <a:p>
            <a:r>
              <a:rPr lang="ru-RU" b="1" i="1" dirty="0" smtClean="0">
                <a:solidFill>
                  <a:srgbClr val="002060"/>
                </a:solidFill>
                <a:latin typeface="Times New Roman" pitchFamily="18" charset="0"/>
                <a:cs typeface="Times New Roman" pitchFamily="18" charset="0"/>
              </a:rPr>
              <a:t>Также на </a:t>
            </a:r>
            <a:r>
              <a:rPr lang="ru-RU" b="1" i="1" dirty="0">
                <a:solidFill>
                  <a:srgbClr val="002060"/>
                </a:solidFill>
                <a:latin typeface="Times New Roman" pitchFamily="18" charset="0"/>
                <a:cs typeface="Times New Roman" pitchFamily="18" charset="0"/>
              </a:rPr>
              <a:t>книжных полках в нашем уголке лежат и </a:t>
            </a:r>
            <a:r>
              <a:rPr lang="ru-RU" b="1" i="1" dirty="0" smtClean="0">
                <a:solidFill>
                  <a:srgbClr val="002060"/>
                </a:solidFill>
                <a:latin typeface="Times New Roman" pitchFamily="18" charset="0"/>
                <a:cs typeface="Times New Roman" pitchFamily="18" charset="0"/>
              </a:rPr>
              <a:t>поделки и книжки-малышки, </a:t>
            </a:r>
            <a:r>
              <a:rPr lang="ru-RU" b="1" i="1" dirty="0">
                <a:solidFill>
                  <a:srgbClr val="002060"/>
                </a:solidFill>
                <a:latin typeface="Times New Roman" pitchFamily="18" charset="0"/>
                <a:cs typeface="Times New Roman" pitchFamily="18" charset="0"/>
              </a:rPr>
              <a:t>сделанные детьми, посвященные различным детским писателям.</a:t>
            </a:r>
            <a:br>
              <a:rPr lang="ru-RU" b="1" i="1" dirty="0">
                <a:solidFill>
                  <a:srgbClr val="002060"/>
                </a:solidFill>
                <a:latin typeface="Times New Roman" pitchFamily="18" charset="0"/>
                <a:cs typeface="Times New Roman" pitchFamily="18" charset="0"/>
              </a:rPr>
            </a:br>
            <a:r>
              <a:rPr lang="ru-RU" b="1" i="1" dirty="0">
                <a:solidFill>
                  <a:srgbClr val="002060"/>
                </a:solidFill>
                <a:latin typeface="Times New Roman" pitchFamily="18" charset="0"/>
                <a:cs typeface="Times New Roman" pitchFamily="18" charset="0"/>
              </a:rPr>
              <a:t>Я считаю «Уголок чтения» удачной находкой. Думаю, что он помог бы всем учителям начальных классов, особенно начинающим, развить у детей интерес к чтению книг, приобщить их к чтению.</a:t>
            </a:r>
            <a:br>
              <a:rPr lang="ru-RU" b="1" i="1" dirty="0">
                <a:solidFill>
                  <a:srgbClr val="002060"/>
                </a:solidFill>
                <a:latin typeface="Times New Roman" pitchFamily="18" charset="0"/>
                <a:cs typeface="Times New Roman" pitchFamily="18" charset="0"/>
              </a:rPr>
            </a:br>
            <a:r>
              <a:rPr lang="ru-RU" b="1" i="1" dirty="0">
                <a:solidFill>
                  <a:srgbClr val="002060"/>
                </a:solidFill>
                <a:latin typeface="Times New Roman" pitchFamily="18" charset="0"/>
                <a:cs typeface="Times New Roman" pitchFamily="18" charset="0"/>
              </a:rPr>
              <a:t>Сейчас мои дети с удовольствием читают, берут книги в библиотеках и </a:t>
            </a:r>
            <a:r>
              <a:rPr lang="ru-RU" b="1" i="1" dirty="0" smtClean="0">
                <a:solidFill>
                  <a:srgbClr val="002060"/>
                </a:solidFill>
                <a:latin typeface="Times New Roman" pitchFamily="18" charset="0"/>
                <a:cs typeface="Times New Roman" pitchFamily="18" charset="0"/>
              </a:rPr>
              <a:t>увлечены </a:t>
            </a:r>
            <a:r>
              <a:rPr lang="ru-RU" b="1" i="1" dirty="0">
                <a:solidFill>
                  <a:srgbClr val="002060"/>
                </a:solidFill>
                <a:latin typeface="Times New Roman" pitchFamily="18" charset="0"/>
                <a:cs typeface="Times New Roman" pitchFamily="18" charset="0"/>
              </a:rPr>
              <a:t>чтением. </a:t>
            </a:r>
          </a:p>
        </p:txBody>
      </p:sp>
      <p:pic>
        <p:nvPicPr>
          <p:cNvPr id="1026" name="Picture 2" descr="C:\Users\Татьяна\Desktop\IMG-20231218-WA0008.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5333530" y="1327245"/>
            <a:ext cx="2625687" cy="5042846"/>
          </a:xfrm>
          <a:prstGeom prst="rect">
            <a:avLst/>
          </a:prstGeom>
          <a:noFill/>
          <a:extLst>
            <a:ext uri="{909E8E84-426E-40DD-AFC4-6F175D3DCCD1}">
              <a14:hiddenFill xmlns:a14="http://schemas.microsoft.com/office/drawing/2010/main">
                <a:solidFill>
                  <a:srgbClr val="FFFFFF"/>
                </a:solidFill>
              </a14:hiddenFill>
            </a:ext>
          </a:extLst>
        </p:spPr>
      </p:pic>
      <p:pic>
        <p:nvPicPr>
          <p:cNvPr id="1027" name="Picture 3" descr="C:\Users\Татьяна\Desktop\IMG-20231218-WA0012.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8161418" y="873457"/>
            <a:ext cx="2784085" cy="549663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27676074"/>
      </p:ext>
    </p:extLst>
  </p:cSld>
  <p:clrMapOvr>
    <a:masterClrMapping/>
  </p:clrMapOvr>
  <p:transition spd="slow">
    <p:dissolve/>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a:bodyPr>
          <a:lstStyle/>
          <a:p>
            <a:r>
              <a:rPr lang="ru-RU" sz="4800" b="1" i="1" dirty="0" smtClean="0">
                <a:ln w="9525">
                  <a:solidFill>
                    <a:sysClr val="windowText" lastClr="000000"/>
                  </a:solidFill>
                  <a:prstDash val="solid"/>
                </a:ln>
                <a:solidFill>
                  <a:srgbClr val="C00000"/>
                </a:solidFill>
                <a:effectLst>
                  <a:glow rad="139700">
                    <a:srgbClr val="54A021">
                      <a:satMod val="175000"/>
                      <a:alpha val="40000"/>
                    </a:srgbClr>
                  </a:glow>
                  <a:outerShdw blurRad="12700" dist="38100" dir="2700000" algn="tl" rotWithShape="0">
                    <a:srgbClr val="C42F1A">
                      <a:lumMod val="60000"/>
                      <a:lumOff val="40000"/>
                    </a:srgbClr>
                  </a:outerShdw>
                </a:effectLst>
                <a:latin typeface="Times New Roman" pitchFamily="18" charset="0"/>
                <a:cs typeface="Times New Roman" pitchFamily="18" charset="0"/>
              </a:rPr>
              <a:t>Библиотека и мы </a:t>
            </a:r>
            <a:endParaRPr lang="ru-RU" sz="4800" dirty="0"/>
          </a:p>
        </p:txBody>
      </p:sp>
      <p:sp>
        <p:nvSpPr>
          <p:cNvPr id="3" name="Объект 2"/>
          <p:cNvSpPr>
            <a:spLocks noGrp="1"/>
          </p:cNvSpPr>
          <p:nvPr>
            <p:ph sz="half" idx="1"/>
          </p:nvPr>
        </p:nvSpPr>
        <p:spPr>
          <a:xfrm>
            <a:off x="677334" y="2160589"/>
            <a:ext cx="8589495" cy="4403984"/>
          </a:xfrm>
        </p:spPr>
        <p:txBody>
          <a:bodyPr>
            <a:normAutofit/>
          </a:bodyPr>
          <a:lstStyle/>
          <a:p>
            <a:r>
              <a:rPr lang="ru-RU" sz="2000" b="1" i="1" dirty="0">
                <a:solidFill>
                  <a:srgbClr val="002060"/>
                </a:solidFill>
                <a:latin typeface="Times New Roman" pitchFamily="18" charset="0"/>
                <a:cs typeface="Times New Roman" pitchFamily="18" charset="0"/>
              </a:rPr>
              <a:t>Сотрудничество с библиотекой</a:t>
            </a:r>
            <a:r>
              <a:rPr lang="ru-RU" sz="2000" i="1" dirty="0" smtClean="0">
                <a:solidFill>
                  <a:srgbClr val="002060"/>
                </a:solidFill>
                <a:latin typeface="Times New Roman" pitchFamily="18" charset="0"/>
                <a:cs typeface="Times New Roman" pitchFamily="18" charset="0"/>
              </a:rPr>
              <a:t>.</a:t>
            </a:r>
          </a:p>
          <a:p>
            <a:r>
              <a:rPr lang="ru-RU" dirty="0" smtClean="0">
                <a:solidFill>
                  <a:srgbClr val="002060"/>
                </a:solidFill>
                <a:latin typeface="Times New Roman" pitchFamily="18" charset="0"/>
                <a:cs typeface="Times New Roman" pitchFamily="18" charset="0"/>
              </a:rPr>
              <a:t>Внеклассное </a:t>
            </a:r>
            <a:r>
              <a:rPr lang="ru-RU" dirty="0">
                <a:solidFill>
                  <a:srgbClr val="002060"/>
                </a:solidFill>
                <a:latin typeface="Times New Roman" pitchFamily="18" charset="0"/>
                <a:cs typeface="Times New Roman" pitchFamily="18" charset="0"/>
              </a:rPr>
              <a:t>чтение – одно из наиболее творческих занятий в начальной школе. Это возможность использования разнообразного литературного материала, варьирования тем, форм и места проведения занятий внеклассным чтением.</a:t>
            </a:r>
            <a:br>
              <a:rPr lang="ru-RU" dirty="0">
                <a:solidFill>
                  <a:srgbClr val="002060"/>
                </a:solidFill>
                <a:latin typeface="Times New Roman" pitchFamily="18" charset="0"/>
                <a:cs typeface="Times New Roman" pitchFamily="18" charset="0"/>
              </a:rPr>
            </a:br>
            <a:r>
              <a:rPr lang="ru-RU" dirty="0">
                <a:solidFill>
                  <a:srgbClr val="002060"/>
                </a:solidFill>
                <a:latin typeface="Times New Roman" pitchFamily="18" charset="0"/>
                <a:cs typeface="Times New Roman" pitchFamily="18" charset="0"/>
              </a:rPr>
              <a:t>Союз педагога и библиотекаря в этом случае можно рассматривать как объединение усилий, направленных на формирование читательской культуры ребёнка. Учитель обладает информацией об индивидуальных особенностях ребёнка, библиотекарь особым подходом к работе с книгой. Дети в результате регулярного посещения библиотеки овладевают навыками самостоятельной работы с книгой, учатся общаться и мыслить на литературном материале. </a:t>
            </a:r>
            <a:r>
              <a:rPr lang="ru-RU" dirty="0" smtClean="0">
                <a:solidFill>
                  <a:srgbClr val="002060"/>
                </a:solidFill>
                <a:latin typeface="Times New Roman" pitchFamily="18" charset="0"/>
                <a:cs typeface="Times New Roman" pitchFamily="18" charset="0"/>
              </a:rPr>
              <a:t>Мы очень тесно сотрудничаем с поселковой библиотекой </a:t>
            </a:r>
            <a:r>
              <a:rPr lang="en-US" dirty="0" smtClean="0">
                <a:solidFill>
                  <a:srgbClr val="002060"/>
                </a:solidFill>
                <a:latin typeface="Times New Roman" pitchFamily="18" charset="0"/>
                <a:cs typeface="Times New Roman" pitchFamily="18" charset="0"/>
              </a:rPr>
              <a:t>,</a:t>
            </a:r>
            <a:r>
              <a:rPr lang="ru-RU" dirty="0" smtClean="0">
                <a:solidFill>
                  <a:srgbClr val="002060"/>
                </a:solidFill>
                <a:latin typeface="Times New Roman" pitchFamily="18" charset="0"/>
                <a:cs typeface="Times New Roman" pitchFamily="18" charset="0"/>
              </a:rPr>
              <a:t>внеурочная деятельность </a:t>
            </a:r>
            <a:r>
              <a:rPr lang="en-US" dirty="0" smtClean="0">
                <a:latin typeface="Times New Roman" pitchFamily="18" charset="0"/>
                <a:cs typeface="Times New Roman" pitchFamily="18" charset="0"/>
              </a:rPr>
              <a:t>“</a:t>
            </a:r>
            <a:r>
              <a:rPr lang="ru-RU" dirty="0" err="1" smtClean="0">
                <a:solidFill>
                  <a:srgbClr val="002060"/>
                </a:solidFill>
                <a:latin typeface="Times New Roman" pitchFamily="18" charset="0"/>
                <a:cs typeface="Times New Roman" pitchFamily="18" charset="0"/>
              </a:rPr>
              <a:t>Библиоша</a:t>
            </a:r>
            <a:r>
              <a:rPr lang="en-US" dirty="0" smtClean="0">
                <a:solidFill>
                  <a:srgbClr val="002060"/>
                </a:solidFill>
                <a:latin typeface="Times New Roman" pitchFamily="18" charset="0"/>
                <a:cs typeface="Times New Roman" pitchFamily="18" charset="0"/>
              </a:rPr>
              <a:t>” </a:t>
            </a:r>
            <a:r>
              <a:rPr lang="ru-RU" dirty="0" smtClean="0">
                <a:solidFill>
                  <a:srgbClr val="002060"/>
                </a:solidFill>
                <a:latin typeface="Times New Roman" pitchFamily="18" charset="0"/>
                <a:cs typeface="Times New Roman" pitchFamily="18" charset="0"/>
              </a:rPr>
              <a:t> в нашем классе также проводится сотрудниками библиотеки</a:t>
            </a:r>
            <a:r>
              <a:rPr lang="en-US" dirty="0" smtClean="0">
                <a:solidFill>
                  <a:srgbClr val="002060"/>
                </a:solidFill>
              </a:rPr>
              <a:t>.</a:t>
            </a:r>
            <a:endParaRPr lang="ru-RU" dirty="0">
              <a:solidFill>
                <a:srgbClr val="002060"/>
              </a:solidFill>
            </a:endParaRPr>
          </a:p>
        </p:txBody>
      </p:sp>
      <p:sp>
        <p:nvSpPr>
          <p:cNvPr id="4" name="Объект 3"/>
          <p:cNvSpPr>
            <a:spLocks noGrp="1"/>
          </p:cNvSpPr>
          <p:nvPr>
            <p:ph sz="half" idx="2"/>
          </p:nvPr>
        </p:nvSpPr>
        <p:spPr>
          <a:xfrm>
            <a:off x="8720918" y="2160589"/>
            <a:ext cx="553085" cy="3880773"/>
          </a:xfrm>
        </p:spPr>
        <p:txBody>
          <a:bodyPr>
            <a:normAutofit/>
          </a:bodyPr>
          <a:lstStyle/>
          <a:p>
            <a:endParaRPr lang="ru-RU" dirty="0"/>
          </a:p>
          <a:p>
            <a:endParaRPr lang="ru-RU" dirty="0"/>
          </a:p>
          <a:p>
            <a:endParaRPr lang="ru-RU" dirty="0"/>
          </a:p>
        </p:txBody>
      </p:sp>
    </p:spTree>
    <p:extLst>
      <p:ext uri="{BB962C8B-B14F-4D97-AF65-F5344CB8AC3E}">
        <p14:creationId xmlns:p14="http://schemas.microsoft.com/office/powerpoint/2010/main" val="1882570286"/>
      </p:ext>
    </p:extLst>
  </p:cSld>
  <p:clrMapOvr>
    <a:masterClrMapping/>
  </p:clrMapOvr>
  <p:transition spd="slow">
    <p:dissolve/>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C:\Users\Татьяна\Desktop\IMG-20231210-WA0025.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961565" y="3480179"/>
            <a:ext cx="4271749" cy="3193576"/>
          </a:xfrm>
          <a:prstGeom prst="rect">
            <a:avLst/>
          </a:prstGeom>
          <a:noFill/>
          <a:extLst>
            <a:ext uri="{909E8E84-426E-40DD-AFC4-6F175D3DCCD1}">
              <a14:hiddenFill xmlns:a14="http://schemas.microsoft.com/office/drawing/2010/main">
                <a:solidFill>
                  <a:srgbClr val="FFFFFF"/>
                </a:solidFill>
              </a14:hiddenFill>
            </a:ext>
          </a:extLst>
        </p:spPr>
      </p:pic>
      <p:pic>
        <p:nvPicPr>
          <p:cNvPr id="1027" name="Picture 3" descr="C:\Users\Татьяна\Desktop\IMG-20231210-WA0024.jp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518614" y="528302"/>
            <a:ext cx="4039737" cy="2652580"/>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C:\Users\Татьяна\Desktop\IMG-20231210-WA0023.jpg"/>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5317419" y="528303"/>
            <a:ext cx="4392221" cy="265257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78307587"/>
      </p:ext>
    </p:extLst>
  </p:cSld>
  <p:clrMapOvr>
    <a:masterClrMapping/>
  </p:clrMapOvr>
  <p:transition spd="slow">
    <p:dissolve/>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0085696" y="122830"/>
            <a:ext cx="2106304" cy="2456597"/>
          </a:xfrm>
        </p:spPr>
        <p:txBody>
          <a:bodyPr>
            <a:normAutofit fontScale="90000"/>
          </a:bodyPr>
          <a:lstStyle/>
          <a:p>
            <a:r>
              <a:rPr lang="ru-RU" sz="4000" b="1" i="1" dirty="0" smtClean="0">
                <a:ln w="9525">
                  <a:solidFill>
                    <a:sysClr val="windowText" lastClr="000000"/>
                  </a:solidFill>
                  <a:prstDash val="solid"/>
                </a:ln>
                <a:solidFill>
                  <a:srgbClr val="C00000"/>
                </a:solidFill>
                <a:effectLst>
                  <a:glow rad="139700">
                    <a:srgbClr val="54A021">
                      <a:satMod val="175000"/>
                      <a:alpha val="40000"/>
                    </a:srgbClr>
                  </a:glow>
                  <a:outerShdw blurRad="12700" dist="38100" dir="2700000" algn="tl" rotWithShape="0">
                    <a:srgbClr val="C42F1A">
                      <a:lumMod val="60000"/>
                      <a:lumOff val="40000"/>
                    </a:srgbClr>
                  </a:outerShdw>
                </a:effectLst>
                <a:latin typeface="Times New Roman" pitchFamily="18" charset="0"/>
                <a:cs typeface="Times New Roman" pitchFamily="18" charset="0"/>
              </a:rPr>
              <a:t>Инсценировка произведений </a:t>
            </a:r>
            <a:endParaRPr lang="ru-RU" sz="4000" dirty="0"/>
          </a:p>
        </p:txBody>
      </p:sp>
      <p:pic>
        <p:nvPicPr>
          <p:cNvPr id="1027" name="Picture 3" descr="C:\Users\Татьяна\Desktop\Новая папка\20240321_160839.jpg"/>
          <p:cNvPicPr>
            <a:picLocks noGrp="1" noChangeAspect="1" noChangeArrowheads="1"/>
          </p:cNvPicPr>
          <p:nvPr>
            <p:ph sz="half" idx="1"/>
          </p:nvPr>
        </p:nvPicPr>
        <p:blipFill>
          <a:blip r:embed="rId2" cstate="print">
            <a:extLst>
              <a:ext uri="{28A0092B-C50C-407E-A947-70E740481C1C}">
                <a14:useLocalDpi xmlns:a14="http://schemas.microsoft.com/office/drawing/2010/main" val="0"/>
              </a:ext>
            </a:extLst>
          </a:blip>
          <a:srcRect/>
          <a:stretch>
            <a:fillRect/>
          </a:stretch>
        </p:blipFill>
        <p:spPr bwMode="auto">
          <a:xfrm>
            <a:off x="122832" y="163773"/>
            <a:ext cx="3166280" cy="6318914"/>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C:\Users\Татьяна\Desktop\Новая папка\20240321_160936.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392892" y="354841"/>
            <a:ext cx="3086100" cy="6223378"/>
          </a:xfrm>
          <a:prstGeom prst="rect">
            <a:avLst/>
          </a:prstGeom>
          <a:noFill/>
          <a:extLst>
            <a:ext uri="{909E8E84-426E-40DD-AFC4-6F175D3DCCD1}">
              <a14:hiddenFill xmlns:a14="http://schemas.microsoft.com/office/drawing/2010/main">
                <a:solidFill>
                  <a:srgbClr val="FFFFFF"/>
                </a:solidFill>
              </a14:hiddenFill>
            </a:ext>
          </a:extLst>
        </p:spPr>
      </p:pic>
      <p:pic>
        <p:nvPicPr>
          <p:cNvPr id="1029" name="Picture 5" descr="C:\Users\Татьяна\Desktop\Новая папка\20240321_161052.jp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6626274" y="532264"/>
            <a:ext cx="3086100" cy="608689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40686912"/>
      </p:ext>
    </p:extLst>
  </p:cSld>
  <p:clrMapOvr>
    <a:masterClrMapping/>
  </p:clrMapOvr>
  <p:transition spd="slow">
    <p:dissolve/>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300251" y="218363"/>
            <a:ext cx="9348716" cy="6114197"/>
          </a:xfrm>
        </p:spPr>
        <p:txBody>
          <a:bodyPr>
            <a:normAutofit fontScale="25000" lnSpcReduction="20000"/>
          </a:bodyPr>
          <a:lstStyle/>
          <a:p>
            <a:pPr algn="just">
              <a:buNone/>
            </a:pPr>
            <a:r>
              <a:rPr lang="ru-RU" sz="7200" b="1" i="1" dirty="0" smtClean="0">
                <a:solidFill>
                  <a:srgbClr val="002060"/>
                </a:solidFill>
                <a:latin typeface="Times New Roman" pitchFamily="18" charset="0"/>
                <a:cs typeface="Times New Roman" pitchFamily="18" charset="0"/>
              </a:rPr>
              <a:t>Нестандартные формы проведения урока внеклассного чтения </a:t>
            </a:r>
          </a:p>
          <a:p>
            <a:pPr algn="just"/>
            <a:r>
              <a:rPr lang="ru-RU" sz="6400" dirty="0" smtClean="0">
                <a:solidFill>
                  <a:srgbClr val="002060"/>
                </a:solidFill>
                <a:latin typeface="Times New Roman" pitchFamily="18" charset="0"/>
                <a:cs typeface="Times New Roman" pitchFamily="18" charset="0"/>
              </a:rPr>
              <a:t>Урок –сказка</a:t>
            </a:r>
          </a:p>
          <a:p>
            <a:pPr algn="just">
              <a:buNone/>
            </a:pPr>
            <a:r>
              <a:rPr lang="ru-RU" sz="6400" dirty="0" smtClean="0">
                <a:solidFill>
                  <a:srgbClr val="002060"/>
                </a:solidFill>
                <a:latin typeface="Times New Roman" pitchFamily="18" charset="0"/>
                <a:cs typeface="Times New Roman" pitchFamily="18" charset="0"/>
              </a:rPr>
              <a:t>Такой урок может быть проведен по сюжету одной сказочной истории или нескольких. Это могут быть народные сказки, сказки одного автора или разных авторов на одну тему. Урок-сказка может оказаться сказочным именно по форме проведения, а не по рассматриваемым литературным произведениям, когда на нем используются сказочные вещи, ребятам помогают выполнить задания сказочные герои, произносятся сказочные заклинания. Такой урок может включать в себя инсценировку, театрализацию.</a:t>
            </a:r>
          </a:p>
          <a:p>
            <a:pPr algn="just"/>
            <a:r>
              <a:rPr lang="ru-RU" sz="6400" dirty="0" smtClean="0">
                <a:solidFill>
                  <a:srgbClr val="002060"/>
                </a:solidFill>
                <a:latin typeface="Times New Roman" pitchFamily="18" charset="0"/>
                <a:cs typeface="Times New Roman" pitchFamily="18" charset="0"/>
              </a:rPr>
              <a:t>Урок-театр (спектакль, драматизация)</a:t>
            </a:r>
          </a:p>
          <a:p>
            <a:pPr algn="just">
              <a:buNone/>
            </a:pPr>
            <a:r>
              <a:rPr lang="ru-RU" sz="6400" dirty="0" smtClean="0">
                <a:solidFill>
                  <a:srgbClr val="002060"/>
                </a:solidFill>
                <a:latin typeface="Times New Roman" pitchFamily="18" charset="0"/>
                <a:cs typeface="Times New Roman" pitchFamily="18" charset="0"/>
              </a:rPr>
              <a:t>Для того чтобы получился театр, необходимы актеры и зрители, театральные афиши, декорации и костюмы. Сценарий театральной постановки либо создается по одному произведению, либо представляет собой коллаж из отрывков разных произведений. На уроке-спектакле можно чередовать драматизацию различных видов: чтение произведения по ролям только с опорой на интонацию; чтение по ролям с предварительным описанием портретов, одежды, поз, жестов, интонации, мимики героев; постановка «живых» картин к произведению; составление спектакля с устным описанием декораций, костюмов, поз, мимики персонажей; развернутое драматическое представление с декорациями и костюмами.</a:t>
            </a:r>
          </a:p>
          <a:p>
            <a:pPr algn="just"/>
            <a:r>
              <a:rPr lang="ru-RU" sz="6400" dirty="0" smtClean="0">
                <a:solidFill>
                  <a:srgbClr val="002060"/>
                </a:solidFill>
                <a:latin typeface="Times New Roman" pitchFamily="18" charset="0"/>
                <a:cs typeface="Times New Roman" pitchFamily="18" charset="0"/>
              </a:rPr>
              <a:t>Урок – путешествие</a:t>
            </a:r>
          </a:p>
          <a:p>
            <a:pPr algn="just">
              <a:buNone/>
            </a:pPr>
            <a:r>
              <a:rPr lang="ru-RU" sz="6400" dirty="0" smtClean="0">
                <a:solidFill>
                  <a:srgbClr val="002060"/>
                </a:solidFill>
                <a:latin typeface="Times New Roman" pitchFamily="18" charset="0"/>
                <a:cs typeface="Times New Roman" pitchFamily="18" charset="0"/>
              </a:rPr>
              <a:t>Путешествие – яркая, эмоциональная игровая форма, которая увлекает ребенка в начале урока и не дает отвлечься до его окончания. Путешествовать можно по страницам одной книги; страницам книг одного автора; страницам биографии писателя или поэта; по эпохе, в которой жили авторы литературных произведений; по странам, в которых жили герои книг или писатели и т.д.От других уроков путешествие отличается наличием карты, на которой отмечаются все станции, остановки, пункты, где предстоит побывать участникам в соответствии с выбранным маршрутом. Определяется транспорт для путешествия – самолет, автобус, велосипед, машина, космический корабль, машина, машина времени, ковер-самолет и т.д. Путешествие может включать в себя танцы, музыку, театрализацию, элементы ролевой игры. Такой урок требует большой предварительной подготовки, логической законченности, увязки каждого этапа с идеей урока.</a:t>
            </a:r>
          </a:p>
          <a:p>
            <a:endParaRPr lang="ru-RU" dirty="0"/>
          </a:p>
        </p:txBody>
      </p:sp>
    </p:spTree>
  </p:cSld>
  <p:clrMapOvr>
    <a:masterClrMapping/>
  </p:clrMapOvr>
  <p:transition spd="slow">
    <p:dissolve/>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sz="half" idx="1"/>
          </p:nvPr>
        </p:nvSpPr>
        <p:spPr>
          <a:xfrm>
            <a:off x="5186149" y="218364"/>
            <a:ext cx="6594636" cy="6305266"/>
          </a:xfrm>
        </p:spPr>
        <p:txBody>
          <a:bodyPr>
            <a:normAutofit fontScale="55000" lnSpcReduction="20000"/>
          </a:bodyPr>
          <a:lstStyle/>
          <a:p>
            <a:pPr algn="just"/>
            <a:r>
              <a:rPr lang="ru-RU" sz="2900" dirty="0" smtClean="0">
                <a:solidFill>
                  <a:srgbClr val="002060"/>
                </a:solidFill>
                <a:latin typeface="Times New Roman" pitchFamily="18" charset="0"/>
                <a:cs typeface="Times New Roman" pitchFamily="18" charset="0"/>
              </a:rPr>
              <a:t>Урок – кроссворд</a:t>
            </a:r>
          </a:p>
          <a:p>
            <a:pPr algn="just">
              <a:buNone/>
            </a:pPr>
            <a:r>
              <a:rPr lang="ru-RU" sz="2900" dirty="0" smtClean="0">
                <a:solidFill>
                  <a:srgbClr val="002060"/>
                </a:solidFill>
                <a:latin typeface="Times New Roman" pitchFamily="18" charset="0"/>
                <a:cs typeface="Times New Roman" pitchFamily="18" charset="0"/>
              </a:rPr>
              <a:t>Основой урока-кроссворда является разгадывание кроссворда по одному или нескольким литературным произведениям. Работа может сочетаться с литературно-ролевой игрой, когда сами персонажи будут задавать вопросы кроссворда; путешествием, в котором на каждой остановке учащиеся будут находить следующий вопрос кроссворда; драматизацией фрагментов произведений, названия которых зашифрованы в кроссворде и т.д.</a:t>
            </a:r>
          </a:p>
          <a:p>
            <a:pPr algn="just"/>
            <a:r>
              <a:rPr lang="ru-RU" sz="2900" dirty="0" smtClean="0">
                <a:solidFill>
                  <a:srgbClr val="002060"/>
                </a:solidFill>
                <a:latin typeface="Times New Roman" pitchFamily="18" charset="0"/>
                <a:cs typeface="Times New Roman" pitchFamily="18" charset="0"/>
              </a:rPr>
              <a:t>Урок – загадка</a:t>
            </a:r>
          </a:p>
          <a:p>
            <a:pPr algn="just">
              <a:buNone/>
            </a:pPr>
            <a:r>
              <a:rPr lang="ru-RU" sz="2900" dirty="0" smtClean="0">
                <a:solidFill>
                  <a:srgbClr val="002060"/>
                </a:solidFill>
                <a:latin typeface="Times New Roman" pitchFamily="18" charset="0"/>
                <a:cs typeface="Times New Roman" pitchFamily="18" charset="0"/>
              </a:rPr>
              <a:t>При проведении урока данной формы выполнение каждого задания сопровождается отгадыванием или составлением загадки. В начале занятия также может прозвучать загадка, ответ на которую ребята будут искать в течение урока. Разгадывание викторин может стать началом группового задания по различным направлениям: знакомство с творчеством писателя, анализ произведения, оценка поведения отдельного персонажа, сравнительный анализ героев различных произведений и т.д.</a:t>
            </a:r>
          </a:p>
          <a:p>
            <a:pPr algn="just"/>
            <a:r>
              <a:rPr lang="ru-RU" sz="2900" dirty="0" smtClean="0">
                <a:solidFill>
                  <a:srgbClr val="002060"/>
                </a:solidFill>
                <a:latin typeface="Times New Roman" pitchFamily="18" charset="0"/>
                <a:cs typeface="Times New Roman" pitchFamily="18" charset="0"/>
              </a:rPr>
              <a:t>Урок – портрет</a:t>
            </a:r>
          </a:p>
          <a:p>
            <a:pPr algn="just">
              <a:buNone/>
            </a:pPr>
            <a:r>
              <a:rPr lang="ru-RU" sz="2900" dirty="0" smtClean="0">
                <a:solidFill>
                  <a:srgbClr val="002060"/>
                </a:solidFill>
                <a:latin typeface="Times New Roman" pitchFamily="18" charset="0"/>
                <a:cs typeface="Times New Roman" pitchFamily="18" charset="0"/>
              </a:rPr>
              <a:t>Итогом проведения урока данной формы должно стать создание «портрета». Это может быть сочетание художественного изображения, словесной характеристики, музыкального образа литературного героя, писателя или поэта, отдельного литературного жанра, произведения. «Портрет» создается путем выполнения индивидуальных и групповых заданий поискового, творческого характера на уроке, а также проверки подготовленных на предварительном этапе домашних заданий учащихся.</a:t>
            </a:r>
          </a:p>
        </p:txBody>
      </p:sp>
      <p:pic>
        <p:nvPicPr>
          <p:cNvPr id="6" name="Содержимое 5" descr="3-2-750x480.jpg"/>
          <p:cNvPicPr>
            <a:picLocks noGrp="1" noChangeAspect="1"/>
          </p:cNvPicPr>
          <p:nvPr>
            <p:ph sz="half" idx="2"/>
          </p:nvPr>
        </p:nvPicPr>
        <p:blipFill>
          <a:blip r:embed="rId2" cstate="print"/>
          <a:stretch>
            <a:fillRect/>
          </a:stretch>
        </p:blipFill>
        <p:spPr>
          <a:xfrm>
            <a:off x="356291" y="169038"/>
            <a:ext cx="4619219" cy="2956300"/>
          </a:xfrm>
        </p:spPr>
      </p:pic>
      <p:sp>
        <p:nvSpPr>
          <p:cNvPr id="7" name="Заголовок 3"/>
          <p:cNvSpPr>
            <a:spLocks noGrp="1"/>
          </p:cNvSpPr>
          <p:nvPr>
            <p:ph type="title"/>
          </p:nvPr>
        </p:nvSpPr>
        <p:spPr>
          <a:xfrm>
            <a:off x="300251" y="3248167"/>
            <a:ext cx="4763068" cy="3384645"/>
          </a:xfrm>
        </p:spPr>
        <p:txBody>
          <a:bodyPr>
            <a:normAutofit fontScale="90000"/>
          </a:bodyPr>
          <a:lstStyle/>
          <a:p>
            <a:pPr algn="just">
              <a:buClr>
                <a:schemeClr val="accent1"/>
              </a:buClr>
              <a:buFont typeface="Wingdings" pitchFamily="2" charset="2"/>
              <a:buChar char="Ø"/>
            </a:pPr>
            <a:r>
              <a:rPr lang="ru-RU" sz="1800" dirty="0" smtClean="0">
                <a:solidFill>
                  <a:srgbClr val="002060"/>
                </a:solidFill>
                <a:latin typeface="Times New Roman" pitchFamily="18" charset="0"/>
                <a:cs typeface="Times New Roman" pitchFamily="18" charset="0"/>
              </a:rPr>
              <a:t>   Урок-конкурс</a:t>
            </a:r>
            <a:br>
              <a:rPr lang="ru-RU" sz="1800" dirty="0" smtClean="0">
                <a:solidFill>
                  <a:srgbClr val="002060"/>
                </a:solidFill>
                <a:latin typeface="Times New Roman" pitchFamily="18" charset="0"/>
                <a:cs typeface="Times New Roman" pitchFamily="18" charset="0"/>
              </a:rPr>
            </a:br>
            <a:r>
              <a:rPr lang="ru-RU" sz="1800" dirty="0" smtClean="0">
                <a:solidFill>
                  <a:srgbClr val="002060"/>
                </a:solidFill>
                <a:latin typeface="Times New Roman" pitchFamily="18" charset="0"/>
                <a:cs typeface="Times New Roman" pitchFamily="18" charset="0"/>
              </a:rPr>
              <a:t>Класс делится на команды, разрабатывается система оценивания конкурсных заданий. Выбирается жюри, в состав которого могут быть приглашены родители или старшие школьники. Соревнование может проходить в форме одной из спортивных игр – футбола, волейбола, когда класс делится на команды, а каждый правильный ответ отмечается очередным голом в ворота соперника. Для проведения такого «матча» необходимо подготовить соответствующие декорации, элементы экипировки «спортсменов». Урок-конкурс может быть проведен как конкурс инсценировок, устных сочинений, презентаций на тему урока.</a:t>
            </a:r>
            <a:r>
              <a:rPr lang="ru-RU" dirty="0" smtClean="0">
                <a:solidFill>
                  <a:srgbClr val="002060"/>
                </a:solidFill>
                <a:latin typeface="Times New Roman" pitchFamily="18" charset="0"/>
                <a:cs typeface="Times New Roman" pitchFamily="18" charset="0"/>
              </a:rPr>
              <a:t/>
            </a:r>
            <a:br>
              <a:rPr lang="ru-RU" dirty="0" smtClean="0">
                <a:solidFill>
                  <a:srgbClr val="002060"/>
                </a:solidFill>
                <a:latin typeface="Times New Roman" pitchFamily="18" charset="0"/>
                <a:cs typeface="Times New Roman" pitchFamily="18" charset="0"/>
              </a:rPr>
            </a:br>
            <a:endParaRPr lang="ru-RU" dirty="0"/>
          </a:p>
        </p:txBody>
      </p:sp>
    </p:spTree>
  </p:cSld>
  <p:clrMapOvr>
    <a:masterClrMapping/>
  </p:clrMapOvr>
  <p:transition spd="slow">
    <p:dissolve/>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sz="half" idx="1"/>
          </p:nvPr>
        </p:nvSpPr>
        <p:spPr>
          <a:xfrm>
            <a:off x="327546" y="313899"/>
            <a:ext cx="5281684" cy="5727462"/>
          </a:xfrm>
        </p:spPr>
        <p:txBody>
          <a:bodyPr>
            <a:normAutofit fontScale="92500" lnSpcReduction="20000"/>
          </a:bodyPr>
          <a:lstStyle/>
          <a:p>
            <a:r>
              <a:rPr lang="ru-RU" dirty="0" err="1" smtClean="0">
                <a:solidFill>
                  <a:srgbClr val="002060"/>
                </a:solidFill>
                <a:latin typeface="Times New Roman" pitchFamily="18" charset="0"/>
                <a:cs typeface="Times New Roman" pitchFamily="18" charset="0"/>
              </a:rPr>
              <a:t>Урок-квн</a:t>
            </a:r>
            <a:r>
              <a:rPr lang="ru-RU" dirty="0" smtClean="0">
                <a:solidFill>
                  <a:srgbClr val="002060"/>
                </a:solidFill>
                <a:latin typeface="Times New Roman" pitchFamily="18" charset="0"/>
                <a:cs typeface="Times New Roman" pitchFamily="18" charset="0"/>
              </a:rPr>
              <a:t> (игра «Что? Где? Когда?»</a:t>
            </a:r>
          </a:p>
          <a:p>
            <a:pPr algn="just">
              <a:buNone/>
            </a:pPr>
            <a:r>
              <a:rPr lang="ru-RU" dirty="0" smtClean="0">
                <a:solidFill>
                  <a:srgbClr val="002060"/>
                </a:solidFill>
                <a:latin typeface="Times New Roman" pitchFamily="18" charset="0"/>
                <a:cs typeface="Times New Roman" pitchFamily="18" charset="0"/>
              </a:rPr>
              <a:t>Данные формы урока проводятся в соответствии со структурой своих телевизионных аналогов. Если это урок-КВН, то в нем будут участвовать команды, жюри. Ребята заранее изготавливают эмблемы, продумывают названия команд, девизы, приветствия, готовят конкурс «Домашнее задание». Непосредственно на уроке проводятся разминка, конкурс капитанов, конкурс болельщиков и т.д.</a:t>
            </a:r>
          </a:p>
          <a:p>
            <a:pPr algn="just"/>
            <a:r>
              <a:rPr lang="ru-RU" dirty="0" smtClean="0">
                <a:solidFill>
                  <a:srgbClr val="002060"/>
                </a:solidFill>
                <a:latin typeface="Times New Roman" pitchFamily="18" charset="0"/>
                <a:cs typeface="Times New Roman" pitchFamily="18" charset="0"/>
              </a:rPr>
              <a:t>Урок-встреча (пресс-конференция, интервью)</a:t>
            </a:r>
          </a:p>
          <a:p>
            <a:pPr algn="just">
              <a:buNone/>
            </a:pPr>
            <a:r>
              <a:rPr lang="ru-RU" dirty="0" smtClean="0">
                <a:solidFill>
                  <a:srgbClr val="002060"/>
                </a:solidFill>
                <a:latin typeface="Times New Roman" pitchFamily="18" charset="0"/>
                <a:cs typeface="Times New Roman" pitchFamily="18" charset="0"/>
              </a:rPr>
              <a:t>Побеседовать с любимым писателем или литературным героем ребята могут с помощью импровизированного телемоста, организованного с использованием компьютерных технологий. Авторы и персонажи литературных произведений в исполнении учащихся старших классов или родителей могут и сами прийти в гости к младшим школьникам на пресс-конференцию или интервью, к которым ребята, как настоящие журналисты, готовятся заранее: собирают информацию о жизни и деятельности писателя или поэта, перечитывают произведения, продумывают вопросы. Результатом такого урока может стать выпуск газет, книжек-малышек с мини-сочинениями учащихся</a:t>
            </a:r>
          </a:p>
          <a:p>
            <a:endParaRPr lang="ru-RU" dirty="0"/>
          </a:p>
        </p:txBody>
      </p:sp>
      <p:sp>
        <p:nvSpPr>
          <p:cNvPr id="1026" name="AutoShape 2" descr="https://shkolabuduschego.ru/wp-content/uploads/2016/06/shkolniki-vypolnyayut-zadaniya-na-doske.jpg"/>
          <p:cNvSpPr>
            <a:spLocks noChangeAspect="1" noChangeArrowheads="1"/>
          </p:cNvSpPr>
          <p:nvPr/>
        </p:nvSpPr>
        <p:spPr bwMode="auto">
          <a:xfrm>
            <a:off x="63500" y="-136525"/>
            <a:ext cx="304800" cy="304800"/>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1028" name="AutoShape 4" descr="https://shkolabuduschego.ru/wp-content/uploads/2016/06/shkolniki-vypolnyayut-zadaniya-na-doske.jpg"/>
          <p:cNvSpPr>
            <a:spLocks noChangeAspect="1" noChangeArrowheads="1"/>
          </p:cNvSpPr>
          <p:nvPr/>
        </p:nvSpPr>
        <p:spPr bwMode="auto">
          <a:xfrm>
            <a:off x="63500" y="-136525"/>
            <a:ext cx="304800" cy="304800"/>
          </a:xfrm>
          <a:prstGeom prst="rect">
            <a:avLst/>
          </a:prstGeom>
          <a:noFill/>
        </p:spPr>
        <p:txBody>
          <a:bodyPr vert="horz" wrap="square" lIns="91440" tIns="45720" rIns="91440" bIns="45720" numCol="1" anchor="t" anchorCtr="0" compatLnSpc="1">
            <a:prstTxWarp prst="textNoShape">
              <a:avLst/>
            </a:prstTxWarp>
          </a:bodyPr>
          <a:lstStyle/>
          <a:p>
            <a:endParaRPr lang="ru-RU"/>
          </a:p>
        </p:txBody>
      </p:sp>
      <p:pic>
        <p:nvPicPr>
          <p:cNvPr id="9" name="Содержимое 8" descr="novogod_kvn-05.jpg"/>
          <p:cNvPicPr>
            <a:picLocks noGrp="1" noChangeAspect="1"/>
          </p:cNvPicPr>
          <p:nvPr>
            <p:ph sz="half" idx="2"/>
          </p:nvPr>
        </p:nvPicPr>
        <p:blipFill>
          <a:blip r:embed="rId2" cstate="print"/>
          <a:stretch>
            <a:fillRect/>
          </a:stretch>
        </p:blipFill>
        <p:spPr>
          <a:xfrm>
            <a:off x="5690025" y="1438544"/>
            <a:ext cx="5053137" cy="3365468"/>
          </a:xfrm>
        </p:spPr>
      </p:pic>
    </p:spTree>
  </p:cSld>
  <p:clrMapOvr>
    <a:masterClrMapping/>
  </p:clrMapOvr>
  <p:transition spd="slow">
    <p:dissolve/>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4107977" y="0"/>
            <a:ext cx="2606722" cy="1754326"/>
          </a:xfrm>
          <a:prstGeom prst="rect">
            <a:avLst/>
          </a:prstGeom>
        </p:spPr>
        <p:txBody>
          <a:bodyPr wrap="square">
            <a:spAutoFit/>
          </a:bodyPr>
          <a:lstStyle/>
          <a:p>
            <a:r>
              <a:rPr lang="ru-RU" sz="5400" b="1" dirty="0" smtClean="0">
                <a:ln w="9525">
                  <a:solidFill>
                    <a:sysClr val="windowText" lastClr="000000"/>
                  </a:solidFill>
                  <a:prstDash val="solid"/>
                </a:ln>
                <a:solidFill>
                  <a:srgbClr val="C00000"/>
                </a:solidFill>
                <a:effectLst>
                  <a:glow rad="139700">
                    <a:schemeClr val="accent2">
                      <a:satMod val="175000"/>
                      <a:alpha val="40000"/>
                    </a:schemeClr>
                  </a:glow>
                  <a:outerShdw blurRad="12700" dist="38100" dir="2700000" algn="tl" rotWithShape="0">
                    <a:schemeClr val="accent5">
                      <a:lumMod val="60000"/>
                      <a:lumOff val="40000"/>
                    </a:schemeClr>
                  </a:outerShdw>
                </a:effectLst>
              </a:rPr>
              <a:t>Вывод</a:t>
            </a:r>
            <a:endParaRPr lang="ru-RU" sz="5400" b="1" dirty="0">
              <a:ln w="9525">
                <a:solidFill>
                  <a:sysClr val="windowText" lastClr="000000"/>
                </a:solidFill>
                <a:prstDash val="solid"/>
              </a:ln>
              <a:solidFill>
                <a:srgbClr val="C00000"/>
              </a:solidFill>
              <a:effectLst>
                <a:glow rad="139700">
                  <a:schemeClr val="accent2">
                    <a:satMod val="175000"/>
                    <a:alpha val="40000"/>
                  </a:schemeClr>
                </a:glow>
                <a:outerShdw blurRad="12700" dist="38100" dir="2700000" algn="tl" rotWithShape="0">
                  <a:schemeClr val="accent5">
                    <a:lumMod val="60000"/>
                    <a:lumOff val="40000"/>
                  </a:schemeClr>
                </a:outerShdw>
              </a:effectLst>
            </a:endParaRPr>
          </a:p>
          <a:p>
            <a:pPr algn="ctr"/>
            <a:endParaRPr lang="ru-RU" sz="5400" b="1" i="1" dirty="0">
              <a:ln>
                <a:solidFill>
                  <a:sysClr val="windowText" lastClr="000000"/>
                </a:solidFill>
              </a:ln>
              <a:solidFill>
                <a:srgbClr val="C00000"/>
              </a:solidFill>
              <a:effectLst>
                <a:glow rad="228600">
                  <a:schemeClr val="accent2">
                    <a:satMod val="175000"/>
                    <a:alpha val="40000"/>
                  </a:schemeClr>
                </a:glow>
              </a:effectLst>
            </a:endParaRPr>
          </a:p>
        </p:txBody>
      </p:sp>
      <p:sp>
        <p:nvSpPr>
          <p:cNvPr id="4" name="Управляющая кнопка: домой 3">
            <a:hlinkClick r:id="rId2" action="ppaction://hlinksldjump" highlightClick="1"/>
          </p:cNvPr>
          <p:cNvSpPr/>
          <p:nvPr/>
        </p:nvSpPr>
        <p:spPr>
          <a:xfrm>
            <a:off x="159026" y="6228522"/>
            <a:ext cx="927652" cy="629478"/>
          </a:xfrm>
          <a:prstGeom prst="actionButtonHom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6" name="Прямоугольник 5"/>
          <p:cNvSpPr/>
          <p:nvPr/>
        </p:nvSpPr>
        <p:spPr>
          <a:xfrm>
            <a:off x="900751" y="1119116"/>
            <a:ext cx="8038533" cy="3416320"/>
          </a:xfrm>
          <a:prstGeom prst="rect">
            <a:avLst/>
          </a:prstGeom>
        </p:spPr>
        <p:txBody>
          <a:bodyPr wrap="square">
            <a:spAutoFit/>
          </a:bodyPr>
          <a:lstStyle/>
          <a:p>
            <a:r>
              <a:rPr lang="ru-RU" dirty="0" smtClean="0"/>
              <a:t> </a:t>
            </a:r>
            <a:r>
              <a:rPr lang="ru-RU" sz="2400" b="1" i="1" dirty="0">
                <a:solidFill>
                  <a:srgbClr val="002060"/>
                </a:solidFill>
              </a:rPr>
              <a:t>У</a:t>
            </a:r>
            <a:r>
              <a:rPr lang="ru-RU" sz="2400" b="1" i="1" dirty="0" smtClean="0">
                <a:solidFill>
                  <a:srgbClr val="002060"/>
                </a:solidFill>
              </a:rPr>
              <a:t>роки </a:t>
            </a:r>
            <a:r>
              <a:rPr lang="ru-RU" sz="2400" b="1" i="1" dirty="0">
                <a:solidFill>
                  <a:srgbClr val="002060"/>
                </a:solidFill>
              </a:rPr>
              <a:t>внеклассного чтения </a:t>
            </a:r>
            <a:r>
              <a:rPr lang="ru-RU" sz="2400" b="1" i="1" dirty="0" smtClean="0">
                <a:solidFill>
                  <a:srgbClr val="002060"/>
                </a:solidFill>
              </a:rPr>
              <a:t>порождают </a:t>
            </a:r>
            <a:r>
              <a:rPr lang="ru-RU" sz="2400" b="1" i="1" dirty="0">
                <a:solidFill>
                  <a:srgbClr val="002060"/>
                </a:solidFill>
              </a:rPr>
              <a:t>у детей интерес к последующему литературному образованию, научат их мыслить, </a:t>
            </a:r>
            <a:r>
              <a:rPr lang="ru-RU" sz="2400" b="1" i="1" dirty="0" err="1" smtClean="0">
                <a:solidFill>
                  <a:srgbClr val="002060"/>
                </a:solidFill>
              </a:rPr>
              <a:t>рассуждать,анализировать</a:t>
            </a:r>
            <a:r>
              <a:rPr lang="en-US" sz="2400" b="1" i="1" dirty="0" smtClean="0">
                <a:solidFill>
                  <a:srgbClr val="002060"/>
                </a:solidFill>
              </a:rPr>
              <a:t>,</a:t>
            </a:r>
            <a:r>
              <a:rPr lang="ru-RU" sz="2400" b="1" i="1" dirty="0" smtClean="0">
                <a:solidFill>
                  <a:srgbClr val="002060"/>
                </a:solidFill>
              </a:rPr>
              <a:t> </a:t>
            </a:r>
            <a:r>
              <a:rPr lang="ru-RU" sz="2400" b="1" i="1" dirty="0">
                <a:solidFill>
                  <a:srgbClr val="002060"/>
                </a:solidFill>
              </a:rPr>
              <a:t>высказывать свое мнение. Ибо «Цель обучения ребенка состоит в там, чтобы сделать его способным развиваться дальше без помощи учителя» (Э. </a:t>
            </a:r>
            <a:r>
              <a:rPr lang="ru-RU" sz="2400" b="1" i="1" dirty="0" err="1">
                <a:solidFill>
                  <a:srgbClr val="002060"/>
                </a:solidFill>
              </a:rPr>
              <a:t>Хаббард</a:t>
            </a:r>
            <a:r>
              <a:rPr lang="ru-RU" sz="2400" b="1" i="1" dirty="0">
                <a:solidFill>
                  <a:srgbClr val="002060"/>
                </a:solidFill>
              </a:rPr>
              <a:t>).         </a:t>
            </a:r>
          </a:p>
          <a:p>
            <a:r>
              <a:rPr lang="ru-RU" sz="2400" b="1" i="1" dirty="0">
                <a:solidFill>
                  <a:srgbClr val="002060"/>
                </a:solidFill>
              </a:rPr>
              <a:t/>
            </a:r>
            <a:br>
              <a:rPr lang="ru-RU" sz="2400" b="1" i="1" dirty="0">
                <a:solidFill>
                  <a:srgbClr val="002060"/>
                </a:solidFill>
              </a:rPr>
            </a:br>
            <a:endParaRPr lang="ru-RU" sz="2400" b="1" i="1" dirty="0">
              <a:solidFill>
                <a:srgbClr val="002060"/>
              </a:solidFill>
            </a:endParaRPr>
          </a:p>
        </p:txBody>
      </p:sp>
    </p:spTree>
    <p:extLst>
      <p:ext uri="{BB962C8B-B14F-4D97-AF65-F5344CB8AC3E}">
        <p14:creationId xmlns:p14="http://schemas.microsoft.com/office/powerpoint/2010/main" val="3891913126"/>
      </p:ext>
    </p:extLst>
  </p:cSld>
  <p:clrMapOvr>
    <a:masterClrMapping/>
  </p:clrMapOvr>
  <p:transition spd="slow">
    <p:dissolve/>
  </p:transition>
  <p:timing>
    <p:tnLst>
      <p:par>
        <p:cTn id="1" dur="indefinite" restart="never" nodeType="tmRoot"/>
      </p:par>
    </p:tnLst>
  </p:timing>
</p:sld>
</file>

<file path=ppt/theme/theme1.xml><?xml version="1.0" encoding="utf-8"?>
<a:theme xmlns:a="http://schemas.openxmlformats.org/drawingml/2006/main" name="Грань">
  <a:themeElements>
    <a:clrScheme name="Грань">
      <a:dk1>
        <a:sysClr val="windowText" lastClr="000000"/>
      </a:dk1>
      <a:lt1>
        <a:sysClr val="window" lastClr="FFFFFF"/>
      </a:lt1>
      <a:dk2>
        <a:srgbClr val="2C3C43"/>
      </a:dk2>
      <a:lt2>
        <a:srgbClr val="EBEBEB"/>
      </a:lt2>
      <a:accent1>
        <a:srgbClr val="90C226"/>
      </a:accent1>
      <a:accent2>
        <a:srgbClr val="54A021"/>
      </a:accent2>
      <a:accent3>
        <a:srgbClr val="E6B91E"/>
      </a:accent3>
      <a:accent4>
        <a:srgbClr val="E76618"/>
      </a:accent4>
      <a:accent5>
        <a:srgbClr val="C42F1A"/>
      </a:accent5>
      <a:accent6>
        <a:srgbClr val="918655"/>
      </a:accent6>
      <a:hlink>
        <a:srgbClr val="99CA3C"/>
      </a:hlink>
      <a:folHlink>
        <a:srgbClr val="B9D181"/>
      </a:folHlink>
    </a:clrScheme>
    <a:fontScheme name="Грань">
      <a:majorFont>
        <a:latin typeface="Trebuchet MS"/>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Грань">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 xmlns:thm15="http://schemas.microsoft.com/office/thememl/2012/main" name="Facet" id="{C0C680CD-088A-49FC-A102-D699147F32B2}" vid="{CFBC31BA-B70F-4F30-BCAA-4F3011E16C4D}"/>
    </a:ext>
  </a:extLst>
</a:theme>
</file>

<file path=ppt/theme/theme2.xml><?xml version="1.0" encoding="utf-8"?>
<a:theme xmlns:a="http://schemas.openxmlformats.org/drawingml/2006/main" name="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Wisp</Template>
  <TotalTime>6823259</TotalTime>
  <Words>1303</Words>
  <Application>Microsoft Office PowerPoint</Application>
  <PresentationFormat>Произвольный</PresentationFormat>
  <Paragraphs>90</Paragraphs>
  <Slides>16</Slides>
  <Notes>2</Notes>
  <HiddenSlides>0</HiddenSlides>
  <MMClips>0</MMClips>
  <ScaleCrop>false</ScaleCrop>
  <HeadingPairs>
    <vt:vector size="4" baseType="variant">
      <vt:variant>
        <vt:lpstr>Тема</vt:lpstr>
      </vt:variant>
      <vt:variant>
        <vt:i4>1</vt:i4>
      </vt:variant>
      <vt:variant>
        <vt:lpstr>Заголовки слайдов</vt:lpstr>
      </vt:variant>
      <vt:variant>
        <vt:i4>16</vt:i4>
      </vt:variant>
    </vt:vector>
  </HeadingPairs>
  <TitlesOfParts>
    <vt:vector size="17" baseType="lpstr">
      <vt:lpstr>Грань</vt:lpstr>
      <vt:lpstr>Презентация PowerPoint</vt:lpstr>
      <vt:lpstr>Презентация PowerPoint</vt:lpstr>
      <vt:lpstr>Презентация PowerPoint</vt:lpstr>
      <vt:lpstr>Презентация PowerPoint</vt:lpstr>
      <vt:lpstr>Основные читательские  умения                          и  навыки при  работе с книгами   </vt:lpstr>
      <vt:lpstr>Презентация PowerPoint</vt:lpstr>
      <vt:lpstr>Ученики овладевают умениями и навыками читательской самостоятельности по мере накопления индивидуального читательского опыта, включающего освоение предназначенного им круга книг, формирование интереса к книгам, умение в них ориентироваться, желание и привычку к ним обращаться. Процесс формирования основ читательской самостоятельности многоступенчатый, его этапы выглядят следующим образом:  </vt:lpstr>
      <vt:lpstr>Формы организации                         внеклассного чтения </vt:lpstr>
      <vt:lpstr>Уголок чтения</vt:lpstr>
      <vt:lpstr>Библиотека и мы </vt:lpstr>
      <vt:lpstr>Презентация PowerPoint</vt:lpstr>
      <vt:lpstr>Инсценировка произведений </vt:lpstr>
      <vt:lpstr>Презентация PowerPoint</vt:lpstr>
      <vt:lpstr>   Урок-конкурс Класс делится на команды, разрабатывается система оценивания конкурсных заданий. Выбирается жюри, в состав которого могут быть приглашены родители или старшие школьники. Соревнование может проходить в форме одной из спортивных игр – футбола, волейбола, когда класс делится на команды, а каждый правильный ответ отмечается очередным голом в ворота соперника. Для проведения такого «матча» необходимо подготовить соответствующие декорации, элементы экипировки «спортсменов». Урок-конкурс может быть проведен как конкурс инсценировок, устных сочинений, презентаций на тему урока. </vt:lpstr>
      <vt:lpstr>Презентация PowerPoint</vt:lpstr>
      <vt:lpstr>Презентация PowerPoint</vt:lpstr>
    </vt:vector>
  </TitlesOfParts>
  <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Презентация PowerPoint</dc:title>
  <dc:creator>21 сош</dc:creator>
  <cp:lastModifiedBy>Татьяна</cp:lastModifiedBy>
  <cp:revision>89</cp:revision>
  <dcterms:created xsi:type="dcterms:W3CDTF">2020-10-28T03:35:54Z</dcterms:created>
  <dcterms:modified xsi:type="dcterms:W3CDTF">2024-03-25T12:53:00Z</dcterms:modified>
</cp:coreProperties>
</file>