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2" userDrawn="1">
          <p15:clr>
            <a:srgbClr val="A4A3A4"/>
          </p15:clr>
        </p15:guide>
        <p15:guide id="2" pos="38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22"/>
        <p:guide pos="387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71449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1047750" y="2002790"/>
            <a:ext cx="10589260" cy="18662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ru-RU" sz="4000" b="1" i="1" dirty="0" smtClean="0">
                <a:solidFill>
                  <a:srgbClr val="7030A0"/>
                </a:solidFill>
                <a:sym typeface="+mn-ea"/>
              </a:rPr>
              <a:t>Логопедический проект </a:t>
            </a:r>
            <a:endParaRPr lang="ru-RU" sz="4000" b="1" i="1" dirty="0" smtClean="0">
              <a:solidFill>
                <a:srgbClr val="7030A0"/>
              </a:solidFill>
            </a:endParaRPr>
          </a:p>
          <a:p>
            <a:pPr algn="ctr"/>
            <a:r>
              <a:rPr lang="ru-RU" sz="4000" b="1" i="1" dirty="0" smtClean="0">
                <a:solidFill>
                  <a:srgbClr val="7030A0"/>
                </a:solidFill>
                <a:sym typeface="+mn-ea"/>
              </a:rPr>
              <a:t>"Волшебный мир звуков" </a:t>
            </a:r>
            <a:endParaRPr lang="ru-RU" sz="4000" b="1" i="1" dirty="0" smtClean="0">
              <a:solidFill>
                <a:srgbClr val="7030A0"/>
              </a:solidFill>
            </a:endParaRPr>
          </a:p>
          <a:p>
            <a:pPr algn="ctr"/>
            <a:endParaRPr lang="ru-RU" altLang="en-US" sz="4000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889125" y="679450"/>
            <a:ext cx="9342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/>
              <a:t>ГКОУ «Плоскошская специальная школа - интернат»</a:t>
            </a:r>
            <a:endParaRPr lang="ru-RU" altLang="en-US" sz="2800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691005" y="4108450"/>
            <a:ext cx="890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/>
              <a:t>Учитель-логопед: Трофимова Лариса Александровна</a:t>
            </a:r>
            <a:endParaRPr lang="ru-RU" altLang="en-US" sz="2800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364355" y="5798820"/>
            <a:ext cx="20307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/>
              <a:t>2026г</a:t>
            </a:r>
            <a:endParaRPr lang="ru-RU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35" y="635"/>
            <a:ext cx="12191365" cy="6857365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1214120" y="72390"/>
            <a:ext cx="9886315" cy="662495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lnSpc>
                <a:spcPct val="150000"/>
              </a:lnSpc>
              <a:spcBef>
                <a:spcPct val="0"/>
              </a:spcBef>
            </a:pPr>
            <a:r>
              <a:rPr lang="zh-CN" sz="2200" b="1">
                <a:solidFill>
                  <a:srgbClr val="0070C0"/>
                </a:solidFill>
                <a:ea typeface="Times New Roman" panose="02020603050405020304"/>
              </a:rPr>
              <a:t>Методический паспорт проекта.</a:t>
            </a:r>
            <a:endParaRPr lang="zh-CN" sz="22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lnSpc>
                <a:spcPct val="150000"/>
              </a:lnSpc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Тема:</a:t>
            </a:r>
            <a:r>
              <a:rPr lang="zh-CN" sz="2200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 </a:t>
            </a:r>
            <a:r>
              <a:rPr lang="zh-CN" sz="2200">
                <a:ea typeface="Times New Roman" panose="02020603050405020304"/>
              </a:rPr>
              <a:t>логопедический проект «Волшебный мир звуков».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</a:rPr>
              <a:t>(Поиск различных приемов и методов закрепления и автоматизации поставленных на занятии звуков родного русского языка у детей, имеющих речевые нарушения, и взаимодействие со всеми участниками коррекционного процесса.)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Адресация проекта:</a:t>
            </a:r>
            <a:r>
              <a:rPr lang="zh-CN" sz="2200">
                <a:ea typeface="Times New Roman" panose="02020603050405020304"/>
              </a:rPr>
              <a:t> проект предназначен для использования учителям – логопедам, специалистам, работающим с детьми с нарушениями речи и родителям.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Руководитель проекта:</a:t>
            </a:r>
            <a:r>
              <a:rPr lang="zh-CN" sz="2200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 </a:t>
            </a:r>
            <a:r>
              <a:rPr lang="ru-RU" altLang="zh-CN" sz="2200">
                <a:ea typeface="Times New Roman" panose="02020603050405020304"/>
              </a:rPr>
              <a:t>Трофимова Лариса</a:t>
            </a:r>
            <a:r>
              <a:rPr lang="zh-CN" sz="2200">
                <a:ea typeface="Times New Roman" panose="02020603050405020304"/>
              </a:rPr>
              <a:t> Александровна, учитель-логопед.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Место реализации</a:t>
            </a:r>
            <a:r>
              <a:rPr lang="zh-CN" sz="2200" b="1">
                <a:ea typeface="Times New Roman" panose="02020603050405020304"/>
              </a:rPr>
              <a:t>: </a:t>
            </a:r>
            <a:r>
              <a:rPr lang="ru-RU" altLang="zh-CN" sz="2200">
                <a:ea typeface="Times New Roman" panose="02020603050405020304"/>
              </a:rPr>
              <a:t>ГКОУ «Плоскошская  специальная школа-интернат»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Участники проекта:</a:t>
            </a:r>
            <a:r>
              <a:rPr lang="zh-CN" sz="2200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 </a:t>
            </a:r>
            <a:r>
              <a:rPr lang="zh-CN" sz="2200">
                <a:ea typeface="Times New Roman" panose="02020603050405020304"/>
              </a:rPr>
              <a:t> дети, посещающие коррекционно-логопедические занятия 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en-US" altLang="en-US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Особенности</a:t>
            </a:r>
            <a:r>
              <a:rPr lang="en-US" altLang="ru-RU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 </a:t>
            </a:r>
            <a:r>
              <a:rPr lang="en-US" altLang="en-US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типа</a:t>
            </a:r>
            <a:r>
              <a:rPr lang="en-US" altLang="ru-RU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 </a:t>
            </a:r>
            <a:r>
              <a:rPr lang="en-US" altLang="en-US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проекта</a:t>
            </a:r>
            <a:r>
              <a:rPr lang="en-US" altLang="ru-RU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:</a:t>
            </a:r>
            <a:endParaRPr lang="en-US" altLang="ru-RU" sz="2200" b="1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en-US" altLang="en-US" sz="2200">
                <a:ea typeface="Times New Roman" panose="02020603050405020304"/>
              </a:rPr>
              <a:t>По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характеру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создаваемого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продукта</a:t>
            </a:r>
            <a:r>
              <a:rPr lang="en-US" altLang="ru-RU" sz="2200">
                <a:ea typeface="Times New Roman" panose="02020603050405020304"/>
              </a:rPr>
              <a:t> - </a:t>
            </a:r>
            <a:r>
              <a:rPr lang="en-US" altLang="en-US" sz="2200">
                <a:ea typeface="Times New Roman" panose="02020603050405020304"/>
              </a:rPr>
              <a:t>творческий</a:t>
            </a:r>
            <a:r>
              <a:rPr lang="en-US" altLang="ru-RU" sz="2200">
                <a:ea typeface="Times New Roman" panose="02020603050405020304"/>
              </a:rPr>
              <a:t>;</a:t>
            </a:r>
            <a:endParaRPr lang="en-US" altLang="ru-RU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en-US" altLang="en-US" sz="2200">
                <a:ea typeface="Times New Roman" panose="02020603050405020304"/>
              </a:rPr>
              <a:t>По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продолжительности</a:t>
            </a:r>
            <a:r>
              <a:rPr lang="en-US" altLang="ru-RU" sz="2200">
                <a:ea typeface="Times New Roman" panose="02020603050405020304"/>
              </a:rPr>
              <a:t> – </a:t>
            </a:r>
            <a:r>
              <a:rPr lang="en-US" altLang="en-US" sz="2200">
                <a:ea typeface="Times New Roman" panose="02020603050405020304"/>
              </a:rPr>
              <a:t>краткосрочный</a:t>
            </a:r>
            <a:r>
              <a:rPr lang="en-US" altLang="ru-RU" sz="2200">
                <a:ea typeface="Times New Roman" panose="02020603050405020304"/>
              </a:rPr>
              <a:t> (</a:t>
            </a:r>
            <a:r>
              <a:rPr lang="ru-RU" altLang="en-US" sz="2200">
                <a:ea typeface="Times New Roman" panose="02020603050405020304"/>
              </a:rPr>
              <a:t>октябрь - ноябрь</a:t>
            </a:r>
            <a:r>
              <a:rPr lang="en-US" altLang="ru-RU" sz="2200">
                <a:ea typeface="Times New Roman" panose="02020603050405020304"/>
              </a:rPr>
              <a:t>);</a:t>
            </a:r>
            <a:endParaRPr lang="en-US" altLang="ru-RU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en-US" altLang="en-US" sz="2200">
                <a:ea typeface="Times New Roman" panose="02020603050405020304"/>
              </a:rPr>
              <a:t>По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степени</a:t>
            </a:r>
            <a:r>
              <a:rPr lang="en-US" altLang="ru-RU" sz="2200">
                <a:ea typeface="Times New Roman" panose="02020603050405020304"/>
              </a:rPr>
              <a:t> </a:t>
            </a:r>
            <a:r>
              <a:rPr lang="en-US" altLang="en-US" sz="2200">
                <a:ea typeface="Times New Roman" panose="02020603050405020304"/>
              </a:rPr>
              <a:t>реализации</a:t>
            </a:r>
            <a:r>
              <a:rPr lang="en-US" altLang="ru-RU" sz="2200">
                <a:ea typeface="Times New Roman" panose="02020603050405020304"/>
              </a:rPr>
              <a:t> - </a:t>
            </a:r>
            <a:r>
              <a:rPr lang="en-US" altLang="en-US" sz="2200">
                <a:ea typeface="Times New Roman" panose="02020603050405020304"/>
              </a:rPr>
              <a:t>индивидуальный</a:t>
            </a:r>
            <a:r>
              <a:rPr lang="en-US" altLang="ru-RU" sz="2200">
                <a:ea typeface="Times New Roman" panose="02020603050405020304"/>
              </a:rPr>
              <a:t>.</a:t>
            </a:r>
            <a:endParaRPr lang="en-US" altLang="ru-RU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ru-RU" altLang="en-US" sz="16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 </a:t>
            </a:r>
            <a:endParaRPr lang="en-US" altLang="ru-RU" sz="16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en-US" altLang="ru-RU" sz="16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en-US" altLang="ru-RU" sz="16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635"/>
            <a:ext cx="12191365" cy="685736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1401445" y="450215"/>
            <a:ext cx="9831705" cy="599059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zh-CN" sz="24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Цель</a:t>
            </a:r>
            <a:r>
              <a:rPr lang="zh-CN" sz="2400">
                <a:ea typeface="Times New Roman" panose="02020603050405020304"/>
              </a:rPr>
              <a:t> проектной деятельности – показать многовариативность организационных форм закрепления поставленного звука родного русского языка на логопедических занятиях и в домашних условиях, что значительно повысит успеваемость учащегося, улучшит детско-родителькие отношения и будет служить одной из составляющих формирования российской идентичности.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sz="2400" b="1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Задачи проекта:</a:t>
            </a:r>
            <a:endParaRPr lang="zh-CN" sz="2400" b="1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Повышение у детей интереса к родному русскому языку на логопедических занятиях.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Развитие фонематического восприятия, закрепление навыка правильного звукопроизношения.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Повышение коммуникативных, творческих способностей детей.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Укрепление сотрудничества учителя-логопеда и семьи учащегося.</a:t>
            </a:r>
            <a:endParaRPr lang="zh-CN" altLang="en-US" sz="24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635" y="-635"/>
            <a:ext cx="12054840" cy="674497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260475" y="344805"/>
            <a:ext cx="9444355" cy="616521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Предполагаемый продукт проектной деятельности:</a:t>
            </a:r>
            <a:endParaRPr lang="zh-CN" sz="2200" b="1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</a:rPr>
              <a:t>Сформированное, устойчивое изолированное произнесение автоматизированного звука родной речи;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</a:rPr>
              <a:t>Повышение компетентности родителей в вопросах закрепления поставленных звуков на занятиях с учителем-логопедом в домашних условиях; оказание им поддержку и помощь в коррекционном процессе;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</a:rPr>
              <a:t>Создание буклета, наглядно-дидактического пособия «Волшебный мир звуков», которым могут воспользоваться другие дети с нарушениями звукопроизношения.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sz="2200" b="1">
              <a:ea typeface="Times New Roman" panose="02020603050405020304"/>
              <a:sym typeface="+mn-ea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sz="2200" b="1">
              <a:ea typeface="Times New Roman" panose="02020603050405020304"/>
              <a:sym typeface="+mn-ea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  <a:sym typeface="+mn-ea"/>
              </a:rPr>
              <a:t>Ресурсы проекта:</a:t>
            </a:r>
            <a:r>
              <a:rPr lang="zh-CN" sz="2200">
                <a:ea typeface="Times New Roman" panose="02020603050405020304"/>
                <a:sym typeface="+mn-ea"/>
              </a:rPr>
              <a:t> учебно-методическое обеспечение: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  <a:sym typeface="+mn-ea"/>
              </a:rPr>
              <a:t>Жукова О.С. Лучшая книга по развитию речи для детей 4-7 лет.- М.: Издательство АСТ, 2018.- 64с.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  <a:sym typeface="+mn-ea"/>
              </a:rPr>
              <a:t>Мальцева М.А., Костыгина В.Н. Мой логопедический альбом.- Ярославль: Академия развития: Академия Холдинг, 2020.- 48с.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200">
                <a:ea typeface="Times New Roman" panose="02020603050405020304"/>
                <a:sym typeface="+mn-ea"/>
              </a:rPr>
              <a:t>Новиковская О.А. Альбом по развитию речи для дошкольников в рассказах и картинках. – М.: АСТ; СПб.: Сова, 2019.- 88с.</a:t>
            </a:r>
            <a:endParaRPr lang="zh-CN" sz="22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altLang="en-US" sz="22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03530" y="60325"/>
            <a:ext cx="11675745" cy="666496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553210" y="339725"/>
            <a:ext cx="9189085" cy="589280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zh-CN" sz="1900" b="1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Пояснительная записка.</a:t>
            </a:r>
            <a:endParaRPr lang="zh-CN" sz="1900" b="1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1900">
                <a:ea typeface="Times New Roman" panose="02020603050405020304"/>
              </a:rPr>
              <a:t>Нарушение звукопроизношения - достаточно распространенный дефект, присутствующий в разной степени у большинства детей школьного возраста. Причины возникновения этих нарушений весьма разнообразны. Все нарушения, если их вовремя не исправить в детском возрасте, вызывают трудности общения с окружающими, а в дальнейшем влекут за собой определенные изменения личности (замкнутость, скованность, не желание говорить, высказываться..) и ведут к проблемам в учебе, мешая им в полной мере раскрывать свои природные способности, и умственные возможности.</a:t>
            </a:r>
            <a:endParaRPr lang="zh-CN" sz="19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1900">
                <a:ea typeface="Times New Roman" panose="02020603050405020304"/>
              </a:rPr>
              <a:t>Многолетняя практика работы с детьми, имеющими нарушения звукопроизношения, показывает, что при целенаправленной, систематической работе можно избежать патологических изменений. Поэтому </a:t>
            </a:r>
            <a:r>
              <a:rPr lang="zh-CN" sz="1900" b="1">
                <a:ea typeface="Times New Roman" panose="02020603050405020304"/>
              </a:rPr>
              <a:t>поиск приемов и методов</a:t>
            </a:r>
            <a:r>
              <a:rPr lang="zh-CN" sz="1900">
                <a:ea typeface="Times New Roman" panose="02020603050405020304"/>
              </a:rPr>
              <a:t> в логопедической практике коррекции речи не утратил своей </a:t>
            </a:r>
            <a:r>
              <a:rPr lang="zh-CN" sz="1900" b="1">
                <a:ea typeface="Times New Roman" panose="02020603050405020304"/>
              </a:rPr>
              <a:t>актуальности</a:t>
            </a:r>
            <a:r>
              <a:rPr lang="zh-CN" sz="1900">
                <a:ea typeface="Times New Roman" panose="02020603050405020304"/>
              </a:rPr>
              <a:t>. Данная совместная работа логопеда-ребенка-родителя направлена на выработку и автоматизацию звука родного русского языка, позволяет улучшить результативность коррекционной работы, разнообразить логопедическое воздействие на занятиях, а так же при работе детей и родителей в дома.</a:t>
            </a:r>
            <a:endParaRPr lang="zh-CN" sz="19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1900">
                <a:ea typeface="Times New Roman" panose="02020603050405020304"/>
              </a:rPr>
              <a:t>Проведя опрос среди родителей с целью выявления компетентности их в вопросах закрепления и автоматизации поставленных на занятии учителем-логопедом звуков, можно с уверенностью сказать, что большинство родителей заинтересовано в привлечении новых приемов и методов при выполнении домашнего задания.</a:t>
            </a:r>
            <a:endParaRPr lang="zh-CN" altLang="en-US" sz="19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619885" y="152400"/>
            <a:ext cx="9123045" cy="1353185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 defTabSz="444500">
              <a:spcBef>
                <a:spcPct val="0"/>
              </a:spcBef>
            </a:pPr>
            <a:r>
              <a:rPr lang="zh-CN" sz="2000">
                <a:solidFill>
                  <a:schemeClr val="accent1">
                    <a:lumMod val="75000"/>
                  </a:schemeClr>
                </a:solidFill>
                <a:ea typeface="Times New Roman" panose="02020603050405020304"/>
              </a:rPr>
              <a:t>Результаты опроса</a:t>
            </a:r>
            <a:endParaRPr lang="zh-CN" sz="2000">
              <a:solidFill>
                <a:schemeClr val="accent1">
                  <a:lumMod val="75000"/>
                </a:schemeClr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1600">
                <a:ea typeface="Times New Roman" panose="02020603050405020304"/>
              </a:rPr>
              <a:t> </a:t>
            </a:r>
            <a:endParaRPr lang="zh-CN" sz="1600">
              <a:ea typeface="Times New Roman" panose="02020603050405020304"/>
            </a:endParaRPr>
          </a:p>
          <a:p>
            <a:pPr defTabSz="444500">
              <a:lnSpc>
                <a:spcPct val="115000"/>
              </a:lnSpc>
            </a:pPr>
            <a:r>
              <a:rPr lang="zh-CN" sz="2000" b="1">
                <a:ea typeface="Calibri" panose="020F0502020204030204"/>
              </a:rPr>
              <a:t>1. Информация о закреплении и автоматизации поставленных на занятии учителем-логопедом звуков Вами была</a:t>
            </a:r>
            <a:endParaRPr lang="zh-CN" altLang="en-US" sz="2000" b="1">
              <a:ea typeface="Calibri" panose="020F0502020204030204"/>
            </a:endParaRPr>
          </a:p>
        </p:txBody>
      </p:sp>
      <p:pic>
        <p:nvPicPr>
          <p:cNvPr id="8" name="Изображение 7" descr="Снимо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640" y="1842135"/>
            <a:ext cx="10016490" cy="47790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534795" y="701675"/>
            <a:ext cx="9629140" cy="112331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ru-RU" altLang="zh-CN" sz="2000" b="1">
                <a:ea typeface="Times New Roman" panose="02020603050405020304"/>
              </a:rPr>
              <a:t>2. </a:t>
            </a:r>
            <a:r>
              <a:rPr lang="zh-CN" sz="2000" b="1">
                <a:ea typeface="Times New Roman" panose="02020603050405020304"/>
              </a:rPr>
              <a:t>При закреплении и автоматизации звуков дома Вы применяете знания, полученные из бесед, консультаций, логопедических стендов и памяток?</a:t>
            </a:r>
            <a:endParaRPr lang="zh-CN" altLang="en-US" sz="2000" b="1">
              <a:ea typeface="Times New Roman" panose="02020603050405020304"/>
            </a:endParaRPr>
          </a:p>
        </p:txBody>
      </p:sp>
      <p:pic>
        <p:nvPicPr>
          <p:cNvPr id="7" name="Изображение 6" descr="Снимо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795" y="2327910"/>
            <a:ext cx="9159240" cy="32785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543685" y="541655"/>
            <a:ext cx="8754745" cy="113157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ru-RU" altLang="zh-CN" sz="2000" b="1">
                <a:ea typeface="Times New Roman" panose="02020603050405020304"/>
              </a:rPr>
              <a:t>3. </a:t>
            </a:r>
            <a:r>
              <a:rPr lang="zh-CN" sz="2000" b="1">
                <a:ea typeface="Times New Roman" panose="02020603050405020304"/>
              </a:rPr>
              <a:t>Выполнение домашнего задания по закреплению и автоматизации поставленного на занятии звука это…</a:t>
            </a:r>
            <a:endParaRPr lang="zh-CN" altLang="en-US" sz="2000" b="1">
              <a:ea typeface="Times New Roman" panose="02020603050405020304"/>
            </a:endParaRPr>
          </a:p>
        </p:txBody>
      </p:sp>
      <p:pic>
        <p:nvPicPr>
          <p:cNvPr id="5" name="Изображение 4" descr="Снимо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2400300"/>
            <a:ext cx="9163050" cy="30010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762125" y="59055"/>
            <a:ext cx="8857615" cy="625919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endParaRPr lang="zh-CN" sz="1600">
              <a:ea typeface="Times New Roman" panose="02020603050405020304"/>
            </a:endParaRPr>
          </a:p>
          <a:p>
            <a:pPr marL="0" indent="0" algn="ctr" defTabSz="444500">
              <a:spcBef>
                <a:spcPct val="0"/>
              </a:spcBef>
            </a:pPr>
            <a:r>
              <a:rPr lang="ru-RU" altLang="zh-CN" sz="1600" b="1">
                <a:solidFill>
                  <a:srgbClr val="0070C0"/>
                </a:solidFill>
                <a:ea typeface="Times New Roman" panose="02020603050405020304"/>
              </a:rPr>
              <a:t>Вывод </a:t>
            </a:r>
            <a:endParaRPr lang="zh-CN" sz="16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sz="16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ru-RU" altLang="zh-CN" sz="2000">
                <a:ea typeface="Times New Roman" panose="02020603050405020304"/>
              </a:rPr>
              <a:t>    </a:t>
            </a:r>
            <a:r>
              <a:rPr lang="zh-CN" sz="2000">
                <a:ea typeface="Times New Roman" panose="02020603050405020304"/>
              </a:rPr>
              <a:t>Таким образом, из данного опроса можно сделать </a:t>
            </a:r>
            <a:r>
              <a:rPr lang="zh-CN" sz="2000" b="1">
                <a:ea typeface="Times New Roman" panose="02020603050405020304"/>
              </a:rPr>
              <a:t>вывод</a:t>
            </a:r>
            <a:r>
              <a:rPr lang="zh-CN" sz="2000">
                <a:ea typeface="Times New Roman" panose="02020603050405020304"/>
              </a:rPr>
              <a:t>, что информация об этапах коррекционной работы заинтересованным родителям была интересна, полезна и активно применялась в работе с детьми дома. Закрепление поставленного на занятии учителем-логопедом звука родного русского языка в домашних условиях является одним из важных условий автоматизации звука в речи. Работу по становлению и запоминанию звука необходимо проводить на начальных этапах формирования правильного звукопроизношения, наряду с развитием фонематического слуха и артикуляционной моторики. Правильное автоматизированное положение органов артикуляции - основа для нормального звукопроизношения и речи в целом. Целенаправленная и систематическая работа в этом направлении дает положительный эффект и позволяет улучшить результативность коррекционной работы, разнообразить логопедическое воздействие на занятиях, а так же при работе детей и родителей в домашних условиях. Семья играет главную роль в жизни ребенка. Опыт работы показывает, что только информированные и заинтересованные родители могут стать активными субъектами коррекционного процесса, помощниками учителя-логопеда в полноценном формировании грамотной родной русской речи ребенка.</a:t>
            </a:r>
            <a:endParaRPr lang="zh-CN" altLang="en-US" sz="20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874520" y="325755"/>
            <a:ext cx="8726170" cy="636143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ctr" defTabSz="444500">
              <a:spcBef>
                <a:spcPct val="0"/>
              </a:spcBef>
            </a:pPr>
            <a:r>
              <a:rPr lang="zh-CN" sz="2000" b="1">
                <a:solidFill>
                  <a:srgbClr val="0070C0"/>
                </a:solidFill>
                <a:ea typeface="Times New Roman" panose="02020603050405020304"/>
              </a:rPr>
              <a:t>Этапы реализации проекта:</a:t>
            </a:r>
            <a:endParaRPr lang="zh-CN" sz="20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 b="1">
                <a:solidFill>
                  <a:srgbClr val="0070C0"/>
                </a:solidFill>
                <a:ea typeface="Times New Roman" panose="02020603050405020304"/>
              </a:rPr>
              <a:t>1 этап. Подготовительный</a:t>
            </a:r>
            <a:endParaRPr lang="zh-CN" sz="20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- Определение целей и задач проектной деятельности. 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 - Информирование детей и родителей о проведении проекта.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 - Распределение функциональных обязанностей между участниками проекта.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 - Составление плана деятельности. 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 b="1">
                <a:solidFill>
                  <a:srgbClr val="0070C0"/>
                </a:solidFill>
                <a:ea typeface="Times New Roman" panose="02020603050405020304"/>
              </a:rPr>
              <a:t>2 этап. Основной</a:t>
            </a:r>
            <a:endParaRPr lang="zh-CN" sz="20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- Проведение индивидуальных и групповых занятий по обучению проведения артикуляционных упражнений и основных речевых укладов органов артикуляции родного русского языка с использованием наглядно-дидактических пособий. 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- Проведение логопедических игр по обучению овладением правильных укладов органами речи.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- Изготовление детьми на занятиях и в домашних условиях дидактических пособий по автоматизации поставленного звука из различных материалов.</a:t>
            </a:r>
            <a:endParaRPr lang="zh-CN" sz="20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000">
                <a:ea typeface="Times New Roman" panose="02020603050405020304"/>
              </a:rPr>
              <a:t>- Консультация для родителей по закреплению и автоматизации поставленных на занятии учителем-логопедом звуков родного русского языка.</a:t>
            </a:r>
            <a:endParaRPr lang="zh-CN" sz="2000">
              <a:ea typeface="Times New Roman" panose="02020603050405020304"/>
            </a:endParaRPr>
          </a:p>
          <a:p>
            <a:pPr defTabSz="444500">
              <a:lnSpc>
                <a:spcPct val="115000"/>
              </a:lnSpc>
            </a:pPr>
            <a:r>
              <a:rPr lang="zh-CN" sz="2000">
                <a:ea typeface="Calibri" panose="020F0502020204030204"/>
              </a:rPr>
              <a:t>- Оформление логопедических стендов с целью информирования родителей по темам: "Звук родился!", "Родители-главные помощники в работе учителя-логопеда".</a:t>
            </a:r>
            <a:endParaRPr lang="zh-CN" sz="2000">
              <a:ea typeface="Calibri" panose="020F0502020204030204"/>
            </a:endParaRPr>
          </a:p>
          <a:p>
            <a:pPr defTabSz="444500">
              <a:lnSpc>
                <a:spcPct val="115000"/>
              </a:lnSpc>
            </a:pPr>
            <a:endParaRPr lang="zh-CN" sz="1600">
              <a:ea typeface="Calibri" panose="020F0502020204030204"/>
            </a:endParaRPr>
          </a:p>
          <a:p>
            <a:pPr defTabSz="444500">
              <a:lnSpc>
                <a:spcPct val="115000"/>
              </a:lnSpc>
            </a:pPr>
            <a:endParaRPr lang="zh-CN" altLang="en-US" sz="1600">
              <a:ea typeface="Calibri" panose="020F05020202040302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488440" y="424815"/>
            <a:ext cx="9367520" cy="390017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just" defTabSz="444500">
              <a:spcBef>
                <a:spcPct val="0"/>
              </a:spcBef>
            </a:pPr>
            <a:r>
              <a:rPr lang="zh-CN" sz="2400" b="1">
                <a:solidFill>
                  <a:srgbClr val="0070C0"/>
                </a:solidFill>
                <a:ea typeface="Times New Roman" panose="02020603050405020304"/>
              </a:rPr>
              <a:t>3 этап. Заключительный</a:t>
            </a:r>
            <a:endParaRPr lang="zh-CN" sz="24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- Организация выставки наглядно-дидактических пособий, сделанных детьми совместно с родителями;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- Демонстрация красивой и правильной русской речи (чтение стихов, подготовленных дома пересказов и рассказов, участие в конкурсе чтецов в школе);</a:t>
            </a:r>
            <a:endParaRPr lang="zh-CN" sz="2400"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zh-CN" sz="2400">
                <a:ea typeface="Times New Roman" panose="02020603050405020304"/>
              </a:rPr>
              <a:t>- Создание альбома по закреплению изолированного звука родного русского языка.</a:t>
            </a:r>
            <a:endParaRPr lang="zh-CN" altLang="en-US" sz="2400"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16840"/>
            <a:ext cx="12096115" cy="650430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469390" y="572770"/>
            <a:ext cx="9168765" cy="5697220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ctr" defTabSz="444500">
              <a:spcBef>
                <a:spcPct val="0"/>
              </a:spcBef>
            </a:pPr>
            <a:r>
              <a:rPr lang="zh-CN" sz="2200" b="1">
                <a:solidFill>
                  <a:srgbClr val="0070C0"/>
                </a:solidFill>
                <a:ea typeface="Times New Roman" panose="02020603050405020304"/>
              </a:rPr>
              <a:t>Вывод</a:t>
            </a:r>
            <a:endParaRPr lang="zh-CN" sz="22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ctr" defTabSz="444500">
              <a:spcBef>
                <a:spcPct val="0"/>
              </a:spcBef>
            </a:pPr>
            <a:endParaRPr lang="zh-CN" sz="2200" b="1">
              <a:solidFill>
                <a:srgbClr val="0070C0"/>
              </a:solidFill>
              <a:ea typeface="Times New Roman" panose="02020603050405020304"/>
            </a:endParaRPr>
          </a:p>
          <a:p>
            <a:pPr marL="0" indent="0" algn="just" defTabSz="444500">
              <a:spcBef>
                <a:spcPct val="0"/>
              </a:spcBef>
            </a:pPr>
            <a:r>
              <a:rPr lang="ru-RU" altLang="zh-CN" sz="2200">
                <a:ea typeface="Times New Roman" panose="02020603050405020304"/>
              </a:rPr>
              <a:t>     </a:t>
            </a:r>
            <a:r>
              <a:rPr lang="zh-CN" sz="2200">
                <a:ea typeface="Times New Roman" panose="02020603050405020304"/>
              </a:rPr>
              <a:t>Использование проектной деятельности в системе коррекционно-логопедических занятий вполне возможно и даже необходимо для более прочного, полноценного освоения детьми норм и правил родного русского языка. Такой вид деятельности помогает связать обучение с жизнью, формирует навыки сотрудничества и патриотизма, развивает познавательную активность, самостоятельность, творчество, умение планировать. Такие качества способствуют успешному обучению детей, раскрывают их личностные особенности. Родители отмечают повышение эффективности коррекционно-логопедического воздействия при использовании авторских, самостоятельных методов автоматизации звуков родного русского языка, что значительно повышает продуктивность логопедического воздействия, способствует гармонизации детско-родительских отношений и несет в себе патриотическое воспитание и формирование российской идентичности.</a:t>
            </a:r>
            <a:endParaRPr lang="zh-CN" sz="2200">
              <a:ea typeface="Times New Roman" panose="02020603050405020304"/>
            </a:endParaRPr>
          </a:p>
          <a:p>
            <a:pPr marL="0" indent="0" defTabSz="44450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zh-CN" sz="2200">
                <a:latin typeface="Times New Roman" panose="02020603050405020304"/>
                <a:ea typeface="Times New Roman" panose="02020603050405020304"/>
              </a:rPr>
              <a:t> </a:t>
            </a:r>
            <a:endParaRPr lang="zh-CN" altLang="en-US" sz="2200"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7694</Words>
  <Application>WPS Presentation</Application>
  <PresentationFormat>宽屏</PresentationFormat>
  <Paragraphs>88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Times New Roman</vt:lpstr>
      <vt:lpstr>Segoe UI Semibold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5</cp:revision>
  <dcterms:created xsi:type="dcterms:W3CDTF">2025-07-23T00:59:00Z</dcterms:created>
  <dcterms:modified xsi:type="dcterms:W3CDTF">2026-02-19T11:17:07Z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E9570D2E314C4FE9B5D2497FAA2293AB_13</vt:lpwstr>
  </property>
</Properties>
</file>