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72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242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977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283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692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297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556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612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262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72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4155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07963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81459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1821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2217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91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709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820" r:id="rId12"/>
    <p:sldLayoutId id="2147483821" r:id="rId13"/>
    <p:sldLayoutId id="2147483822" r:id="rId14"/>
    <p:sldLayoutId id="2147483823" r:id="rId15"/>
    <p:sldLayoutId id="21474838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БИоэнергопластика\pink-ppt-background-haci-saecsa-co-regarding-powerpoint-background-pin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15616" y="233758"/>
            <a:ext cx="741682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по теме</a:t>
            </a:r>
          </a:p>
          <a:p>
            <a:pPr algn="ctr"/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«Применение </a:t>
            </a:r>
            <a:r>
              <a:rPr lang="ru-RU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биоэнергопластики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 коррекционной работе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– логопеда»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User\Desktop\БИоэнергопластика\296938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451597"/>
            <a:ext cx="389817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БИоэнергопластика\art.gimnastik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05489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80112" y="5589240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– логопед МБДОУ№5 «Родничок» г.Ворсма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Сорокина Юлия Александровна</a:t>
            </a:r>
          </a:p>
        </p:txBody>
      </p:sp>
    </p:spTree>
    <p:extLst>
      <p:ext uri="{BB962C8B-B14F-4D97-AF65-F5344CB8AC3E}">
        <p14:creationId xmlns:p14="http://schemas.microsoft.com/office/powerpoint/2010/main" val="1558139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оэнергопластика\flower-bouquet-powerpoint-templates-beauty-fashion-flowers-with-regard-to-powerpoint-background-designs-red-and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5656" y="260648"/>
            <a:ext cx="75608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соединение движений артикуляционного аппарата и движений кистей рук.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состоит из двух 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биоэнергия и пластика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Биоэнергия – это та энергия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находится внутри человека.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Пластика – плавные, раскрепощённые движения тела, рук.</a:t>
            </a:r>
          </a:p>
          <a:p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артикуляционного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праксиса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помощью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биоэнергопластики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-укреплять мышцы артикуляционного аппарата;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-развивать силу, подвижность и точность движений органов, участвующих в речевом процесс ;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-развивать координацию движений, мелкую моторику пальцев рук; 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-развивать память, произвольное внимание, межполушарную взаимосвязь.</a:t>
            </a:r>
          </a:p>
          <a:p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17499" y="3645024"/>
            <a:ext cx="63367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использованием метода </a:t>
            </a:r>
            <a:r>
              <a:rPr lang="ru-RU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биоэнергопластики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выполнении артикуляционной гимнастики проводится в </a:t>
            </a:r>
            <a:r>
              <a:rPr lang="ru-RU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несколько этапов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подготовительном этапе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обследование строения и подвижности органов артикуляционного аппарата детей: губ, челюсти, языка.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следующем этапе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знакомятся с органами артикуляционного аппарата и выполняют упражнения для губ, языка и челюсти традиционными артикуляционными упражнениями.</a:t>
            </a:r>
          </a:p>
          <a:p>
            <a:pPr algn="ctr"/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7067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оэнергопластика\flower-bouquet-powerpoint-templates-beauty-fashion-flowers-with-regard-to-powerpoint-background-designs-red-and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43808" y="2924944"/>
            <a:ext cx="626469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заключительном этапе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артикуляционную гимнастику 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дети выполняют с синхронными движениями рук, используя различные артикуляционные сказки, стихотворения без зрительной опоры.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постоянно следит за ритмичным выполнением упражнений. При выполнении артикуляционной гимнастики 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соблюдается синхронность и точность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 органов артикуляционного аппарата и кистей рук.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Рука находиться на уровне солнечного сплетения параллельно полу.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двумя руками дает четкий образец движения.    Упражнения выполняются детьми в достаточно быстром темпе, с положительными эмоциями.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5656" y="116632"/>
            <a:ext cx="73448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основном этапе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выполняют артикуляционную гимнастику 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зеркалом. Ребенок повторяет за педагогом упражнение, используя свою ведущую руку. Педагог следит за тем, чтобы кисть ребенка не напрягалась, движения были плавными и раскрепощенными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дети выполняют артикуляционную гимнастику 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зеркалом, используя другую руку.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дети выполняют артикуляционную гимнастику 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зеркалом, сопровождая движениями обеих рук.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2354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оэнергопластика\flower-bouquet-powerpoint-templates-beauty-fashion-flowers-with-regard-to-powerpoint-background-designs-red-and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188640"/>
            <a:ext cx="76328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Артикуляционные упражнения с использованием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Статические упражнения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упражнений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воспитание точности, четкости, плавности и устойчивости артикуляторных движений, развитие координации движений кистей рук, мелкой моторики пальцев рук, активизация интеллектуальной деятельности ребенка, развитие памяти, произвольного внимания, зрительного и слухового восприятия, межполушарной взаимосвязи, формирование умения действовать по словесным инструкциям.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55776" y="2564904"/>
            <a:ext cx="61206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Лягушка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Превратили нас в лягушек –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Дотянулись мы до ушек.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Дотянулись, улыбнулись,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затем домой вернулись</a:t>
            </a:r>
            <a:r>
              <a:rPr lang="ru-RU" dirty="0"/>
              <a:t>.</a:t>
            </a:r>
          </a:p>
          <a:p>
            <a:endParaRPr lang="ru-RU" b="1" i="1" u="sng" dirty="0"/>
          </a:p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Хоботок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Вытянул слоненок хобот,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Поиграть нам предложил.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Губы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«хоботком»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сложили,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 слоненком подружились.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304" y="2938462"/>
            <a:ext cx="3262312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918" y="4653136"/>
            <a:ext cx="3472234" cy="925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172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оэнергопластика\flower-bouquet-powerpoint-templates-beauty-fashion-flowers-with-regard-to-powerpoint-background-designs-red-and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" y="-2013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71799" y="2996952"/>
            <a:ext cx="60828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Чашечка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Эту чашечку, дружок,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Сделал ловкий язычок.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Нужно нам как можно дольше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Подержать вот этот ковшик.</a:t>
            </a:r>
          </a:p>
          <a:p>
            <a:endParaRPr lang="ru-RU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Грибок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Вверх подняли язычок,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 похож он на грибок.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подержим так немножко,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затем потянем ножку.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0648"/>
            <a:ext cx="3033235" cy="1087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5656" y="66251"/>
            <a:ext cx="35283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Лопатка.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 — потянем вниз,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лопатку превращаем,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 был умелым наш язык,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Зарядку выполняем.</a:t>
            </a:r>
          </a:p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Парус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 парус раздувает,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Нашу лодку подгоняет.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три, четыре, пять,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Будем парус мы держать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593" y="1513767"/>
            <a:ext cx="2872159" cy="1334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804" y="3284984"/>
            <a:ext cx="3149684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 descr="C:\Users\User\Desktop\БИоэнергопластика\510889_1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918" y="4975383"/>
            <a:ext cx="3533973" cy="106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690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оэнергопластика\flower-bouquet-powerpoint-templates-beauty-fashion-flowers-with-regard-to-powerpoint-background-designs-red-and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2" y="-273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11760" y="1772816"/>
            <a:ext cx="65527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Динамические упражнения</a:t>
            </a:r>
            <a:endParaRPr lang="ru-RU" dirty="0"/>
          </a:p>
          <a:p>
            <a:r>
              <a:rPr lang="ru-RU" u="sng" dirty="0"/>
              <a:t>Цель упражнений</a:t>
            </a:r>
            <a:r>
              <a:rPr lang="ru-RU" dirty="0"/>
              <a:t>: формирование умения плавного переключения с одного артикуляторного движения на другое, воспитание точности, целенаправленности, плавности движений артикуляционных органов, развитие координации движений кистей и пальцев рук, развитие памяти, произвольного внимания, зрительного и слухового восприятия, межполушарной взаимосвязи, формирование умения действовать по словесным инструкциям.</a:t>
            </a:r>
          </a:p>
          <a:p>
            <a:endParaRPr lang="ru-RU" b="1" i="1" u="sng" dirty="0"/>
          </a:p>
          <a:p>
            <a:r>
              <a:rPr lang="ru-RU" b="1" i="1" u="sng" dirty="0"/>
              <a:t>  Чистим зубы</a:t>
            </a:r>
            <a:endParaRPr lang="ru-RU" dirty="0"/>
          </a:p>
          <a:p>
            <a:r>
              <a:rPr lang="ru-RU" dirty="0"/>
              <a:t>          Мы, конечно, очень любим</a:t>
            </a:r>
          </a:p>
          <a:p>
            <a:r>
              <a:rPr lang="ru-RU" dirty="0"/>
              <a:t>            Аккуратно чистить зубы.</a:t>
            </a:r>
          </a:p>
          <a:p>
            <a:r>
              <a:rPr lang="ru-RU" dirty="0"/>
              <a:t>           Раз, два, три, четыре, пять —</a:t>
            </a:r>
          </a:p>
          <a:p>
            <a:r>
              <a:rPr lang="ru-RU" dirty="0"/>
              <a:t>            Будем ротик полоскать.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18864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u="sng" dirty="0"/>
              <a:t>Кошка сердится</a:t>
            </a:r>
            <a:endParaRPr lang="ru-RU" dirty="0"/>
          </a:p>
          <a:p>
            <a:r>
              <a:rPr lang="ru-RU" dirty="0"/>
              <a:t>Есть у нас в квартире кошка,</a:t>
            </a:r>
          </a:p>
          <a:p>
            <a:r>
              <a:rPr lang="ru-RU" dirty="0"/>
              <a:t>Любит пошипеть немножко.</a:t>
            </a:r>
          </a:p>
          <a:p>
            <a:r>
              <a:rPr lang="ru-RU" dirty="0"/>
              <a:t>Спинку выгнула дугой,</a:t>
            </a:r>
          </a:p>
          <a:p>
            <a:r>
              <a:rPr lang="ru-RU" dirty="0"/>
              <a:t>Сердится на нас с тобой.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1430"/>
            <a:ext cx="4160565" cy="1211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C:\Users\User\Desktop\БИоэнергопластика\510889_1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149" y="4380512"/>
            <a:ext cx="819803" cy="2089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User\Desktop\БИоэнергопластика\510889_1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7" y="4306071"/>
            <a:ext cx="1640285" cy="223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889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оэнергопластика\flower-bouquet-powerpoint-templates-beauty-fashion-flowers-with-regard-to-powerpoint-background-designs-red-and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2" y="-273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25051" y="18864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u="sng" dirty="0"/>
              <a:t>Качели</a:t>
            </a:r>
            <a:endParaRPr lang="ru-RU" dirty="0"/>
          </a:p>
          <a:p>
            <a:r>
              <a:rPr lang="ru-RU" dirty="0"/>
              <a:t>На качелях мы качались,</a:t>
            </a:r>
          </a:p>
          <a:p>
            <a:r>
              <a:rPr lang="ru-RU" dirty="0"/>
              <a:t>Высоко вверх поднимались,</a:t>
            </a:r>
          </a:p>
          <a:p>
            <a:r>
              <a:rPr lang="ru-RU" dirty="0"/>
              <a:t>Вверх—вниз, вверх —вниз,</a:t>
            </a:r>
          </a:p>
          <a:p>
            <a:r>
              <a:rPr lang="ru-RU" dirty="0"/>
              <a:t>Очень крепко ты держись.</a:t>
            </a:r>
          </a:p>
          <a:p>
            <a:r>
              <a:rPr lang="ru-RU" b="1" i="1" u="sng" dirty="0"/>
              <a:t>Часики</a:t>
            </a:r>
            <a:endParaRPr lang="ru-RU" dirty="0"/>
          </a:p>
          <a:p>
            <a:r>
              <a:rPr lang="ru-RU" dirty="0"/>
              <a:t>Словно стрелочки часов,</a:t>
            </a:r>
          </a:p>
          <a:p>
            <a:r>
              <a:rPr lang="ru-RU" dirty="0"/>
              <a:t>Двигаем мы язычком.</a:t>
            </a:r>
          </a:p>
          <a:p>
            <a:r>
              <a:rPr lang="ru-RU" dirty="0"/>
              <a:t>Наши часики спешат,</a:t>
            </a:r>
          </a:p>
          <a:p>
            <a:r>
              <a:rPr lang="ru-RU" dirty="0"/>
              <a:t>Язычку помочь хотят.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399432" y="3212976"/>
            <a:ext cx="56166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/>
              <a:t>Расческа</a:t>
            </a:r>
            <a:endParaRPr lang="ru-RU" dirty="0"/>
          </a:p>
          <a:p>
            <a:r>
              <a:rPr lang="ru-RU" dirty="0"/>
              <a:t>Наши зубки — гребешок,</a:t>
            </a:r>
          </a:p>
          <a:p>
            <a:r>
              <a:rPr lang="ru-RU" dirty="0"/>
              <a:t>Причесали язычок.</a:t>
            </a:r>
          </a:p>
          <a:p>
            <a:r>
              <a:rPr lang="ru-RU" dirty="0"/>
              <a:t>Мы причешем много раз,</a:t>
            </a:r>
          </a:p>
          <a:p>
            <a:r>
              <a:rPr lang="ru-RU" dirty="0"/>
              <a:t>Чтоб он гладким был у нас.</a:t>
            </a:r>
          </a:p>
          <a:p>
            <a:r>
              <a:rPr lang="ru-RU" b="1" i="1" u="sng" dirty="0"/>
              <a:t> Лошадка</a:t>
            </a:r>
            <a:endParaRPr lang="ru-RU" dirty="0"/>
          </a:p>
          <a:p>
            <a:r>
              <a:rPr lang="ru-RU" dirty="0"/>
              <a:t>       К нам лошадка прискакала,</a:t>
            </a:r>
          </a:p>
          <a:p>
            <a:r>
              <a:rPr lang="ru-RU" dirty="0"/>
              <a:t>        Стук копыт мы услыхали,</a:t>
            </a:r>
          </a:p>
          <a:p>
            <a:r>
              <a:rPr lang="ru-RU" dirty="0"/>
              <a:t>       Вверх поднимем язычок</a:t>
            </a:r>
          </a:p>
          <a:p>
            <a:r>
              <a:rPr lang="ru-RU" dirty="0"/>
              <a:t>       И поскачем на лужок.</a:t>
            </a:r>
          </a:p>
          <a:p>
            <a:r>
              <a:rPr lang="ru-RU" dirty="0"/>
              <a:t>            </a:t>
            </a:r>
          </a:p>
        </p:txBody>
      </p:sp>
      <p:pic>
        <p:nvPicPr>
          <p:cNvPr id="6146" name="Picture 2" descr="C:\Users\User\Desktop\БИоэнергопластика\510889_2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067" y="399876"/>
            <a:ext cx="1200150" cy="123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БИоэнергопластика\510889_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520" y="228426"/>
            <a:ext cx="981075" cy="140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ser\Desktop\БИоэнергопластика\510889_2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413" y="1820436"/>
            <a:ext cx="2821607" cy="174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User\Desktop\БИоэнергопластика\b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527281"/>
            <a:ext cx="3460997" cy="109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User\Desktop\БИоэнергопластика\hello_html_m7c7095fc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216" y="4769851"/>
            <a:ext cx="2664296" cy="1582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230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оэнергопластика\flower-bouquet-powerpoint-templates-beauty-fashion-flowers-with-regard-to-powerpoint-background-designs-red-and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2" y="-27384"/>
            <a:ext cx="9144000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602" y="404664"/>
            <a:ext cx="4165946" cy="1360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188640"/>
            <a:ext cx="28074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Блинчики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испечь блины решили,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теста замесили.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было веселей,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Пригласили всех друзей.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84176" y="213285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Маляр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Наведем порядок в доме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поможем маме.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Кисточки возьмем мы в руки,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покрасим сами.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91908" y="395632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Индюк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Рассердился наш индюк,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пустил играть на луг.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прогнал всех со двора,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Разбегайся, детвора!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25144"/>
            <a:ext cx="2094261" cy="141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C:\Users\User\Desktop\БИоэнергопластика\hello_html_6788b62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813" y="2204864"/>
            <a:ext cx="4184225" cy="16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75656" y="4901268"/>
            <a:ext cx="75949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09215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оэнергопластика\flower-bouquet-powerpoint-templates-beauty-fashion-flowers-with-regard-to-powerpoint-background-designs-red-and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2" y="-273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188640"/>
            <a:ext cx="73448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Систематическая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применением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-способствует привлечению интереса детей к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логопедическим занятиям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-Позволяет достичь положительных результатов в развитии артикуляционной и пальчиковой моторики;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-Облегчает постановку, введение звуков в речь;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-Способствует более быстрому преодолению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речевых нарушений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815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оэнергопластика\flower-bouquet-powerpoint-templates-beauty-fashion-flowers-with-regard-to-powerpoint-background-designs-red-and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2" y="-273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404664"/>
            <a:ext cx="69847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Бушлякова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 Г. Артикуляционная гимнастика с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— М.: Детство-Пресс, 2011.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Свиридова Н. И. Использование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биоэнергопластики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коррекции звукопроизношения у детей дошкольного возраста // Педагогика: традиции и инновации: материалы VII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науч.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(г. Челябинск, январь 2016 г.). — Челябинск: Два комсомольца, 2016. — С. 92-94.</a:t>
            </a:r>
          </a:p>
        </p:txBody>
      </p:sp>
    </p:spTree>
    <p:extLst>
      <p:ext uri="{BB962C8B-B14F-4D97-AF65-F5344CB8AC3E}">
        <p14:creationId xmlns:p14="http://schemas.microsoft.com/office/powerpoint/2010/main" val="221406692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902</Words>
  <Application>Microsoft Office PowerPoint</Application>
  <PresentationFormat>Экран (4:3)</PresentationFormat>
  <Paragraphs>113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16</cp:revision>
  <dcterms:created xsi:type="dcterms:W3CDTF">2019-03-31T18:12:36Z</dcterms:created>
  <dcterms:modified xsi:type="dcterms:W3CDTF">2024-11-05T08:02:21Z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434833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