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0"/>
  </p:notesMasterIdLst>
  <p:sldIdLst>
    <p:sldId id="256" r:id="rId2"/>
    <p:sldId id="258" r:id="rId3"/>
    <p:sldId id="276" r:id="rId4"/>
    <p:sldId id="277" r:id="rId5"/>
    <p:sldId id="259" r:id="rId6"/>
    <p:sldId id="262" r:id="rId7"/>
    <p:sldId id="278" r:id="rId8"/>
    <p:sldId id="265" r:id="rId9"/>
    <p:sldId id="266" r:id="rId10"/>
    <p:sldId id="273" r:id="rId11"/>
    <p:sldId id="267" r:id="rId12"/>
    <p:sldId id="274" r:id="rId13"/>
    <p:sldId id="275" r:id="rId14"/>
    <p:sldId id="268" r:id="rId15"/>
    <p:sldId id="269" r:id="rId16"/>
    <p:sldId id="271" r:id="rId17"/>
    <p:sldId id="270" r:id="rId18"/>
    <p:sldId id="272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xmlns="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4" d="100"/>
          <a:sy n="64" d="100"/>
        </p:scale>
        <p:origin x="-67" y="-3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1-21T22:40:51.603" idx="1">
    <p:pos x="10" y="10"/>
    <p:text/>
    <p:extLst>
      <p:ext uri="{C676402C-5697-4E1C-873F-D02D1690AC5C}">
        <p15:threadingInfo xmlns:p15="http://schemas.microsoft.com/office/powerpoint/2012/main" xmlns="" timeZoneBias="-24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BC7A1-2903-46DF-A290-92E182D766B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4D9FA-55C5-4FB4-8729-C860F148D58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418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74D9FA-55C5-4FB4-8729-C860F148D58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641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707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7762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643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497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900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28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0901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47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27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113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08163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4512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617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1752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1817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3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77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3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075769-2543-447C-A8EC-08BB44BEDA60}" type="datetimeFigureOut">
              <a:rPr lang="ru-RU" smtClean="0"/>
              <a:t>03.12.2025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D4E0C5-14C3-4F6B-AB35-3A05600EAC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62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uslife.ru/articles/stress-i-ego-vliyanie-na-cheloveka.html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605" y="2116607"/>
            <a:ext cx="6815669" cy="15155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 депрессии нет лица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839" y="828675"/>
            <a:ext cx="3364882" cy="3364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26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6494" y="1203099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Депрессия — это медицинский термин, означающий психическое заболевание, обусловленное дефицитом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нейромедиаторов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(серотонин, дофамин, норадреналин) в головном мозге и проявляющееся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триадой симптомов :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снижением настроения, снижением моторной и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идеаторной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деятельности, а также </a:t>
            </a:r>
            <a:r>
              <a:rPr lang="ru-RU" sz="2800" b="1" i="1" dirty="0" err="1">
                <a:latin typeface="Times New Roman" pitchFamily="18" charset="0"/>
                <a:cs typeface="Times New Roman" pitchFamily="18" charset="0"/>
              </a:rPr>
              <a:t>ангедонией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(невозможностью испытывать удовольствия).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16" y="3655849"/>
            <a:ext cx="3025084" cy="30299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909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81400" y="-114401"/>
            <a:ext cx="8610600" cy="1293028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Признаки И ВИДЫ депрессии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28852" y="1045030"/>
            <a:ext cx="8170223" cy="5581401"/>
          </a:xfrm>
        </p:spPr>
        <p:txBody>
          <a:bodyPr>
            <a:noAutofit/>
          </a:bodyPr>
          <a:lstStyle/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ЭКЗОГЕННАЯ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 таком случае расстройство будет спровоцировано каким-либо внешним раздражителем (например, потеря работы или смерть родственника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ЭНДОГЕННАЯ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депрессия вызывается внутренними проблемами, часто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необъяснимыми</a:t>
            </a:r>
          </a:p>
          <a:p>
            <a:pPr marL="0" indent="0" algn="ctr" fontAlgn="base">
              <a:buNone/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</a:t>
            </a:r>
            <a:endPara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интереса к любимым занятиям, халатное отношение к простым обязанностям, лень ходить на работу, желание больше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отдыхать;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усталости,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легкое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недомогание, утренняя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тошнота;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повышенная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обидчивость, чувство, что у окружающих о человеке негативное мнение, что к нему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придираются;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плохое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настроение, повышение нервозности, напряженное состояние, чувство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беспокойства;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изменение 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обычного распорядка, сложности с засыпанием, беспричинная головная </a:t>
            </a: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боль;</a:t>
            </a:r>
          </a:p>
          <a:p>
            <a:pPr fontAlgn="base">
              <a:buBlip>
                <a:blip r:embed="rId2"/>
              </a:buBlip>
            </a:pPr>
            <a:r>
              <a:rPr lang="ru-RU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</a:t>
            </a:r>
            <a:r>
              <a:rPr lang="ru-RU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направленное на уход от проблем, усиление страхов, злоупотребление алкогольными напитками.</a:t>
            </a:r>
          </a:p>
          <a:p>
            <a:endParaRPr lang="ru-RU" sz="1600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46" y="2108859"/>
            <a:ext cx="3323112" cy="332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395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8546" y="0"/>
            <a:ext cx="8610600" cy="1293028"/>
          </a:xfrm>
        </p:spPr>
        <p:txBody>
          <a:bodyPr>
            <a:normAutofit/>
          </a:bodyPr>
          <a:lstStyle/>
          <a:p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Причины  депрессия</a:t>
            </a:r>
            <a:endParaRPr lang="ru-RU" sz="4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215" y="1161406"/>
            <a:ext cx="11545785" cy="4024125"/>
          </a:xfrm>
        </p:spPr>
        <p:txBody>
          <a:bodyPr>
            <a:noAutofit/>
          </a:bodyPr>
          <a:lstStyle/>
          <a:p>
            <a:pPr fontAlgn="base"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БИОЛОГИЧЕСКИЕ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организме человека может нарушаться баланс гормонов. Кроме того, депрессия часто сопровождает многие тяжелые заболевания. К биологическим факторам можно отнести и нарушения нейрохимических процессов, например, выработку нормального уровня серотонина, норадреналина. Все это нарушает работу организма, оказывает влияние не только на внутреннее состояние, но и на эмоциональный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фон.</a:t>
            </a:r>
          </a:p>
          <a:p>
            <a:pPr fontAlgn="base"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СОЦИАЛЬНЫЕ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Плохие условия жизни, проблемы на работе, в личной сфере также могут спровоцировать появление депрессии. Низкий уровень заработка становится причиной постоянного стресса, неудовлетворенностью жизнью, снижению самооценки. Вследствие чего наблюдается постоянное угнетенное настроение, жалобы, которые в итоге могут привести к развитию хронической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депрессии.</a:t>
            </a:r>
          </a:p>
          <a:p>
            <a:pPr fontAlgn="base"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СИЛЬНЫЙ СТРЕСС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Попадание в тяжелую жизненную ситуацию зачастую оказывает сильное </a:t>
            </a:r>
            <a:r>
              <a:rPr lang="ru-RU" sz="2000" dirty="0">
                <a:latin typeface="Times New Roman" pitchFamily="18" charset="0"/>
                <a:cs typeface="Times New Roman" pitchFamily="18" charset="0"/>
                <a:hlinkClick r:id="rId3"/>
              </a:rPr>
              <a:t>влияние на личность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Потеря близкого человека – одна из причин развития этого заболевания. Личность не может смириться с тем, что родного человека нет рядом, и постепенно уходит в свои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переживания.</a:t>
            </a:r>
          </a:p>
          <a:p>
            <a:pPr fontAlgn="base"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ЛИЧНОСТНЫЕ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Люди, обладающие определенными чертами характера, более предрасположены к развитию депрессии. Это может быть неуверенность в себе, слабый тип нервной системы (меланхолический),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психоастенический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синдром, доверчивость, сильная эмоциональная зависимость от другого человека.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336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38847" y="1046287"/>
            <a:ext cx="8478738" cy="5508892"/>
          </a:xfrm>
        </p:spPr>
        <p:txBody>
          <a:bodyPr>
            <a:noAutofit/>
          </a:bodyPr>
          <a:lstStyle/>
          <a:p>
            <a:pPr>
              <a:buBlip>
                <a:blip r:embed="rId2"/>
              </a:buBlip>
            </a:pP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Болезнью она называется потому, что приводит к </a:t>
            </a:r>
            <a:r>
              <a:rPr lang="ru-RU" sz="1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дезадаптации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человека. А при отсутствии лечения — к суициду. Поэтому депрессию необходимо лечить. При этой болезни человек не способен рационально мыслить — все кажется серым, убогим, не имеющим смысла. Никакие уговоры здесь не помогут. Именно из-за такого легкомысленного подхода к серьезному заболеванию в нашей стране такой высокий уровень суицидов, ведь «зачем ее лечить?», «это же состояние души, а не болезнь», «печаль развивает душу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всех странах мира показывают: депрессия, подобно сердечно-сосудистым заболеваниям, становится наиболее распространенным недугом нашего времени. Это распространенное расстройство, которым страдают миллионы людей. По данным разных исследователей, им страдает до 20% населения развитых 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стран.</a:t>
            </a:r>
          </a:p>
          <a:p>
            <a:pPr>
              <a:buBlip>
                <a:blip r:embed="rId2"/>
              </a:buBlip>
            </a:pP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Депрессия </a:t>
            </a:r>
            <a:r>
              <a:rPr lang="ru-RU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серьезное заболевание, которое резко снижает трудоспособность и приносит страдание как самому больному, так и его близким. К сожалению, люди очень мало осведомлены о типичных проявлениях и последствиях депрессии, поэтому многим больным оказывается помощь, когда состояние принимает затяжной и тяжелый характер, а иногда - и вовсе не оказывается. Практически во всех развитых странах службы здравоохранения озабочены сложившейся ситуацией и прикладывают усилия по пропаганде сведений о депрессии и способах ее лечения</a:t>
            </a:r>
            <a:r>
              <a:rPr lang="ru-RU" sz="1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5" name="DefaultOcx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1600" cy="3048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HTMLOption1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371600" cy="3048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085113" y="338400"/>
            <a:ext cx="7932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ДЕПРЕССИЯ-ЭТО БОЛЕЗНЬ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9" y="1674421"/>
            <a:ext cx="3192874" cy="3277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233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5028" y="194357"/>
            <a:ext cx="11364686" cy="1293028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Почему мы игнорируем депрессию</a:t>
            </a:r>
            <a:br>
              <a:rPr lang="ru-RU" b="1" i="1" dirty="0">
                <a:latin typeface="Times New Roman" pitchFamily="18" charset="0"/>
                <a:cs typeface="Times New Roman" pitchFamily="18" charset="0"/>
              </a:rPr>
            </a:b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379" y="1401288"/>
            <a:ext cx="8344186" cy="5308270"/>
          </a:xfrm>
        </p:spPr>
        <p:txBody>
          <a:bodyPr>
            <a:normAutofit fontScale="32500" lnSpcReduction="20000"/>
          </a:bodyPr>
          <a:lstStyle/>
          <a:p>
            <a:pPr>
              <a:buBlip>
                <a:blip r:embed="rId2"/>
              </a:buBlip>
            </a:pPr>
            <a:r>
              <a:rPr lang="ru-RU" sz="5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Во-первых, отношение к депрессии в российском обществе скорее пренебрежительное. Не каждый решится пожаловаться даже близкому человеку из опасения быть непонятым. Не каждый хочет слышать бессмысленный совет «займись делом», особенно если уже несколько месяцев у него не получается заняться никаким делом, как бы он ни старался. Корни такого отношения частично уходят в понимание человека, как орудия производства. Во времена индустриальной революции появилось отношение к человеку, как к машине, сейчас к человеку всё больше относятся как к компьютеру с набором полезных и вредных программ, но суть не изменилась – человек считается хорошим, когда он продуктивен в производстве, будь то завод или офис корпорации. Поэтому и депрессию начинают замечать только тогда, когда она наносит урон трудовой деятельности – например, человек не может выйти на работу. Но ведь это уже очень серьёзная стадия, которой предшествовал длительный период перепадов настроения, тоски, апатии, поисков смысла и т.д., которые просто игнорировались и самим пострадавшим, и </a:t>
            </a:r>
            <a:r>
              <a:rPr lang="ru-RU" sz="5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окружающими.</a:t>
            </a:r>
          </a:p>
          <a:p>
            <a:pPr marL="0" indent="0">
              <a:buNone/>
            </a:pPr>
            <a:endParaRPr lang="ru-RU" sz="5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Blip>
                <a:blip r:embed="rId2"/>
              </a:buBlip>
            </a:pPr>
            <a:r>
              <a:rPr lang="ru-RU" sz="5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Во-вторых</a:t>
            </a:r>
            <a:r>
              <a:rPr lang="ru-RU" sz="5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во многих странах, и Россия не исключение, до сих пор присутствует отношение к психиатрическим заболеваниям как к чему-то постыдному. К примеру, больной диабетом может говорить о своем заболевании открыто, но страдающий биполярным расстройством предпочтет о нем умолчать, опасаясь дискриминации. Пойти к психиатру для многих людей просто немыслимо, к сожалению.</a:t>
            </a:r>
          </a:p>
          <a:p>
            <a:endParaRPr lang="ru-RU" b="1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8565" y="1935677"/>
            <a:ext cx="3413971" cy="3413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48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130" y="550617"/>
            <a:ext cx="11648704" cy="1293028"/>
          </a:xfrm>
        </p:spPr>
        <p:txBody>
          <a:bodyPr>
            <a:noAutofit/>
          </a:bodyPr>
          <a:lstStyle/>
          <a:p>
            <a:pPr algn="ctr" fontAlgn="base"/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Статистические данные о суицидах на почве депрессии</a:t>
            </a:r>
            <a:b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878" y="1496292"/>
            <a:ext cx="11815948" cy="4722394"/>
          </a:xfrm>
        </p:spPr>
        <p:txBody>
          <a:bodyPr>
            <a:noAutofit/>
          </a:bodyPr>
          <a:lstStyle/>
          <a:p>
            <a:pPr fontAlgn="base">
              <a:buBlip>
                <a:blip r:embed="rId2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Считается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, что в мире ежегодно происходит около 4 000 000 смертей по причине суицида. Незавершенные самоубийства составляют примерно 19 000 000 случаев. Причем мужчины решаются покончить с собой в 4 раза чаще по сравнению с женщинами. Прекрасной половине человечества свойственно больше выражать свои страхи, негативные эмоции, в связи с чем, должное внимание и забота непременно ограждают их от радикальных решений. В число стран 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с высоким уровнем самоубийств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 (больше 20 человек на 10тыс. населения)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входят:</a:t>
            </a:r>
          </a:p>
          <a:p>
            <a:pPr fontAlgn="base">
              <a:lnSpc>
                <a:spcPct val="50000"/>
              </a:lnSpc>
              <a:buBlip>
                <a:blip r:embed="rId2"/>
              </a:buBlip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Россия;</a:t>
            </a:r>
          </a:p>
          <a:p>
            <a:pPr fontAlgn="base">
              <a:lnSpc>
                <a:spcPct val="50000"/>
              </a:lnSpc>
              <a:buBlip>
                <a:blip r:embed="rId2"/>
              </a:buBlip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Китай;</a:t>
            </a:r>
          </a:p>
          <a:p>
            <a:pPr fontAlgn="base">
              <a:lnSpc>
                <a:spcPct val="50000"/>
              </a:lnSpc>
              <a:buBlip>
                <a:blip r:embed="rId2"/>
              </a:buBlip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Литва;</a:t>
            </a:r>
          </a:p>
          <a:p>
            <a:pPr fontAlgn="base">
              <a:lnSpc>
                <a:spcPct val="50000"/>
              </a:lnSpc>
              <a:buBlip>
                <a:blip r:embed="rId2"/>
              </a:buBlip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Латвия;</a:t>
            </a:r>
          </a:p>
          <a:p>
            <a:pPr fontAlgn="base">
              <a:lnSpc>
                <a:spcPct val="50000"/>
              </a:lnSpc>
              <a:buBlip>
                <a:blip r:embed="rId2"/>
              </a:buBlip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Шри-Ланка.</a:t>
            </a:r>
          </a:p>
          <a:p>
            <a:pPr fontAlgn="base">
              <a:buBlip>
                <a:blip r:embed="rId2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Ежегодно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 США на смерть от самоубийства приходится 1% от общей смертности. Это позволяет отнести страну к среднему показателю смертности от суицида (от 10 до 20 человек на 10 тыс. населения) вместе с Канадой, Францией, Эстонией, Кубой, Польшей,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Молдовой.</a:t>
            </a:r>
          </a:p>
          <a:p>
            <a:pPr fontAlgn="base">
              <a:buBlip>
                <a:blip r:embed="rId2"/>
              </a:buBlip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Меньше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всего показатель смертности от суицида в Израиле, Грузии, Англии, Армении, Азербайджане, Германии, Италии, Австралии. 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 fontAlgn="base">
              <a:buNone/>
            </a:pPr>
            <a:r>
              <a:rPr lang="ru-RU" sz="18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                   СУИЦИДЫ ЧАЩЕ ВСЕГО СОВЕРШАЮТСЯ ВЕСНОЙ, В ПРЕДУТРЕННИЕ ЧАСЫ И ПО ПОНЕДЕЛЬНИКАМ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67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008" y="277485"/>
            <a:ext cx="11649694" cy="1293028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Причины самоубийства среди подростков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429" y="2223934"/>
            <a:ext cx="3917062" cy="2787453"/>
          </a:xfrm>
        </p:spPr>
      </p:pic>
      <p:sp>
        <p:nvSpPr>
          <p:cNvPr id="5" name="TextBox 4"/>
          <p:cNvSpPr txBox="1"/>
          <p:nvPr/>
        </p:nvSpPr>
        <p:spPr>
          <a:xfrm>
            <a:off x="296883" y="1729025"/>
            <a:ext cx="743395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первом месте-проблемы в личной жизни;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втором-проблемы в семье, с родителями;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третьем-проблемы со сверстниками, с учёбой, в школе;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четвёртом-какие-то неудачи в жизни, проблемы с деньгами;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пятом-чувство одиночества;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шестом-нежелание жить и бороться со своими проблемами;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седьмом-употребление наркотиков и алкоголя;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восьмом-невозможность обрести своё место в жизни;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девятом-минутная слабость;</a:t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На десятом-смерть близкого родственника</a:t>
            </a:r>
            <a:r>
              <a:rPr lang="ru-RU" sz="2200" b="1" i="1" dirty="0" smtClean="0"/>
              <a:t>.</a:t>
            </a:r>
            <a:endParaRPr lang="ru-RU" sz="2200" b="1" i="1" dirty="0"/>
          </a:p>
        </p:txBody>
      </p:sp>
    </p:spTree>
    <p:extLst>
      <p:ext uri="{BB962C8B-B14F-4D97-AF65-F5344CB8AC3E}">
        <p14:creationId xmlns:p14="http://schemas.microsoft.com/office/powerpoint/2010/main" val="149273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589" y="1448789"/>
            <a:ext cx="6503592" cy="55339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Как часто вы слышите, что «Депрессия-не болезнь, это всё от скуки»; «Депрессией страдают лишь те, у кого нет цели в жизни»; «Только человек, не имеющий увлечения, или любимого дела может страдать депрессией»?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хочу развеять этот миф. Большое количество знаменитых личностей страдают депрессией, которая длится не один год. У них, казалось бы, есть все: семья, внимание, любовь поклонников, дело всей жизни. Кажется, что они находятся в «своей тарелке» и занимаются действительно тем, чем хотят. Но в чем же тогда причина?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914" y="503546"/>
            <a:ext cx="5615085" cy="4650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968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402234"/>
            <a:ext cx="11910951" cy="1293028"/>
          </a:xfrm>
        </p:spPr>
        <p:txBody>
          <a:bodyPr>
            <a:normAutofit/>
          </a:bodyPr>
          <a:lstStyle/>
          <a:p>
            <a:pPr algn="ctr"/>
            <a:r>
              <a:rPr lang="ru-RU" sz="3600" b="1" i="1" dirty="0" smtClean="0">
                <a:latin typeface="Times New Roman" pitchFamily="18" charset="0"/>
                <a:cs typeface="Times New Roman" pitchFamily="18" charset="0"/>
              </a:rPr>
              <a:t>Известные личности , страдавшие депрессией</a:t>
            </a:r>
            <a:endParaRPr lang="ru-RU" sz="36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95002" y="1633660"/>
            <a:ext cx="11625943" cy="413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Мэрилин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Монро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- ее нашли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мертвой ночью 5 августа 1962 года и обнаружили, что она скончалась от острого отравления барбитуратами – закономерный итог ее затяжной депрессии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Уинстон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Черчилль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- свое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состояние он называл «черным псом, только и ждущим, чтобы показать свой оскал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pPr marL="0" indent="0"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Написавшая знаменитого «Гарри Поттера»,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Джоан Роулинг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сама признавалась в СМИ, что страдала от клинической депрессии и написание книг о приключениях мальчика-волшебника было для нее «творческой терапией». Депрессия вдохновила ее на создание сказочных существ – </a:t>
            </a:r>
            <a:r>
              <a:rPr lang="ru-RU" b="1" i="1" dirty="0" err="1">
                <a:latin typeface="Times New Roman" pitchFamily="18" charset="0"/>
                <a:cs typeface="Times New Roman" pitchFamily="18" charset="0"/>
              </a:rPr>
              <a:t>дементоров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, которые вытягивают из человека радость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Джим Керри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полагает, что корень его состояния в трудном детстве: мать тяжело болела, отец был безработным. После первых же визитов к психотерапевту Джим сказал: «Проблемы надо решать, а не запивать таблетками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».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58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33108" y="239876"/>
            <a:ext cx="965577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Эмоциональные проявления ДЕПРЕСИИ: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08759" y="1570381"/>
            <a:ext cx="828897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Тоска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, страдание, угнетенное, подавленное настроение,</a:t>
            </a:r>
            <a:b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отчаяние;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Тревога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, чувство внутреннего напряжения, ожидание </a:t>
            </a: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беды;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Повышенная раздражительность;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Чувство 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вины, частые </a:t>
            </a: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самообвинения;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Недовольство 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собой, снижение уверенности в себе, снижение</a:t>
            </a:r>
            <a:b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самооценки;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Снижение 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или утрата способности переживать удовольствие от</a:t>
            </a:r>
            <a:b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ранее приятных </a:t>
            </a: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занятий;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Снижение 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интереса к окружающей </a:t>
            </a: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действительности;</a:t>
            </a:r>
          </a:p>
          <a:p>
            <a:pPr marL="285750" indent="-285750">
              <a:buBlip>
                <a:blip r:embed="rId3"/>
              </a:buBlip>
            </a:pPr>
            <a:r>
              <a:rPr lang="ru-RU" sz="22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Депрессия </a:t>
            </a: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часто сочетается с беспокойством о здоровье и судьбе</a:t>
            </a:r>
            <a:b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  <a:t>близких и собственной несостоятельности.</a:t>
            </a:r>
            <a:br>
              <a:rPr lang="ru-RU" sz="2200" b="1" i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2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114" y="2629725"/>
            <a:ext cx="3197462" cy="3051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33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007" y="1512113"/>
            <a:ext cx="7184571" cy="4723646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Нарушение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сна (бессонница, ночные и ранние</a:t>
            </a:r>
          </a:p>
          <a:p>
            <a:pPr marL="0" indent="0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пробуждения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Изменение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аппетита (его утрата или усиление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Нарушение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моторики кишечника (запоры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Снижение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сексуального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влечения;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Снижение энергетического тонуса;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Повышенная утомляемость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при обычных нагрузках, чувство слабости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 упадка сил;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Боли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 разнообразные неприятные ощущения в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теле (например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 в области сердца, желудка, шеи, спины и т. д.)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9481" y="188673"/>
            <a:ext cx="83325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Физиологические проявления ДЕПРЕССИИ: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712" y="1844839"/>
            <a:ext cx="3742313" cy="3879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562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4739" y="2025379"/>
            <a:ext cx="6723083" cy="4832621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Пассивность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 трудности целенаправленной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деятельности;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Избегание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контактов (склонность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к уединению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утрата интереса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к другим людям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Отказ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развлечений;</a:t>
            </a:r>
          </a:p>
          <a:p>
            <a:pPr>
              <a:buBlip>
                <a:blip r:embed="rId2"/>
              </a:buBlip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Алкоголизация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и злоупотребление </a:t>
            </a:r>
            <a:r>
              <a:rPr lang="ru-RU" sz="2400" b="1" i="1" dirty="0" err="1" smtClean="0">
                <a:latin typeface="Times New Roman" pitchFamily="18" charset="0"/>
                <a:cs typeface="Times New Roman" pitchFamily="18" charset="0"/>
              </a:rPr>
              <a:t>психоактивными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веществами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, дающими временное облегчение.</a:t>
            </a:r>
          </a:p>
          <a:p>
            <a:pPr marL="0" indent="0">
              <a:buNone/>
            </a:pP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79355" y="194692"/>
            <a:ext cx="64471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Поведенческие проявления: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81" y="2311935"/>
            <a:ext cx="4361997" cy="4361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878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1884" y="1401288"/>
            <a:ext cx="692727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Трудности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сосредоточения, концентрации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внимания;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Трудности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принятия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решений;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Преобладание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мрачных, негативных мыслей о себе,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о своей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жизни, о мире в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целом;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Мрачное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, пессимистическое видение будущего с</a:t>
            </a:r>
          </a:p>
          <a:p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отсутствием перспективы, мысли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о бессмысленности жизни;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Мысли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о самоубийстве (в тяжелых случаях</a:t>
            </a:r>
          </a:p>
          <a:p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депрессии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Наличие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мыслей о собственной ненужности,</a:t>
            </a:r>
          </a:p>
          <a:p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незначимости, </a:t>
            </a: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беспомощности;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000" b="1" i="1" dirty="0" smtClean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Замедленность </a:t>
            </a:r>
            <a:r>
              <a:rPr lang="ru-RU" sz="2000" b="1" i="1" dirty="0">
                <a:solidFill>
                  <a:srgbClr val="464646"/>
                </a:solidFill>
                <a:latin typeface="Times New Roman" pitchFamily="18" charset="0"/>
                <a:cs typeface="Times New Roman" pitchFamily="18" charset="0"/>
              </a:rPr>
              <a:t>мышления.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057588" y="191969"/>
            <a:ext cx="665701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Мыслительные проявления: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0209" y="1235034"/>
            <a:ext cx="3904610" cy="51003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3755" y="5508654"/>
            <a:ext cx="72201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!!! Для выявления депрессии требуется, чтобы</a:t>
            </a:r>
          </a:p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часть перечисленных</a:t>
            </a:r>
          </a:p>
          <a:p>
            <a:pPr algn="ctr"/>
            <a:r>
              <a:rPr lang="ru-RU" b="1" u="sng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симптомов сохранялась не менее двух недель!!!</a:t>
            </a:r>
          </a:p>
        </p:txBody>
      </p:sp>
    </p:spTree>
    <p:extLst>
      <p:ext uri="{BB962C8B-B14F-4D97-AF65-F5344CB8AC3E}">
        <p14:creationId xmlns:p14="http://schemas.microsoft.com/office/powerpoint/2010/main" val="17523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97168" y="933358"/>
            <a:ext cx="106733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222222"/>
                </a:solidFill>
                <a:latin typeface="Arial" panose="020B0604020202020204" pitchFamily="34" charset="0"/>
              </a:rPr>
              <a:t>    </a:t>
            </a:r>
            <a:r>
              <a:rPr lang="ru-RU" sz="3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Симптоматическая картина заболевания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5248" y="26951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b="0" i="0" dirty="0">
              <a:solidFill>
                <a:srgbClr val="000000"/>
              </a:solidFill>
              <a:effectLst/>
              <a:latin typeface="Verdana" panose="020B060403050404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1254" y="1790010"/>
            <a:ext cx="84671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Blip>
                <a:blip r:embed="rId2"/>
              </a:buBlip>
            </a:pP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Признаки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депрессии во многом зависят от характера</a:t>
            </a:r>
          </a:p>
          <a:p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заболевания и помогают специалистам поставить </a:t>
            </a: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точный диагноз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состоянии большой депрессии у пациента отмечается</a:t>
            </a:r>
          </a:p>
          <a:p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уставший и грустный вид, отсутствие </a:t>
            </a: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зрительного контакта, </a:t>
            </a:r>
            <a:r>
              <a:rPr lang="ru-RU" sz="2200" b="1" i="1" dirty="0" err="1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безэмоциональность</a:t>
            </a: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подавленность и сдержанная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речь. </a:t>
            </a: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Возможны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нарушения </a:t>
            </a: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режима питания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и личной гигиены.</a:t>
            </a:r>
          </a:p>
          <a:p>
            <a:pPr marL="342900" indent="-342900">
              <a:buBlip>
                <a:blip r:embed="rId2"/>
              </a:buBlip>
            </a:pPr>
            <a:r>
              <a:rPr lang="ru-RU" sz="2200" b="1" i="1" dirty="0" smtClean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в числе характерных симптомов депрессии:</a:t>
            </a:r>
          </a:p>
          <a:p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снижение интереса к любимым занятиям, бессонница,</a:t>
            </a:r>
          </a:p>
          <a:p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потеря или резкий набор веса, нерешительность,</a:t>
            </a:r>
          </a:p>
          <a:p>
            <a:r>
              <a:rPr lang="ru-RU" sz="2200" b="1" i="1" dirty="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неспособность сконцентрироваться, навязчивые мысли о смерти или самоубийстве, заторможенность.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465" y="1982616"/>
            <a:ext cx="3171275" cy="317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984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0636" y="1330035"/>
            <a:ext cx="7125194" cy="5332021"/>
          </a:xfrm>
        </p:spPr>
        <p:txBody>
          <a:bodyPr>
            <a:noAutofit/>
          </a:bodyPr>
          <a:lstStyle/>
          <a:p>
            <a:pPr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хроническом депрессивном расстройстве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признаки заболевания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наблюдаются в течение 2 лет и более.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У пациента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отмечается беспокойство, явные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расстройства личности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, повышенная критичность к себе и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окружающим, замкнутость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низкая самооценка. Кроме того, на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хроническое состояние указывают повышенная утомляемость, неспособность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к концентрации внимания,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ощущение безнадежности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, бессонница или чрезмерная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сонливость, слабость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и плохое настроение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Blip>
                <a:blip r:embed="rId2"/>
              </a:buBlip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При депрессивных расстройствах с невыясненной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этиологией у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пациентов обоих полов отмечаются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тревожные переживания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, характерные маниакальные синдромы (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чувство собственного превосходства, разговорчивость или приподнятое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настроение), снижение эмоциональной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реакции на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приятные события, состояния бреда или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галлюцинаций, психомоторная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заторможенность.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8363" y="1361910"/>
            <a:ext cx="2847707" cy="458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680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1409" y="890649"/>
            <a:ext cx="5866646" cy="52726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!!!НЕ ДЕПРЕССИЯ!!!</a:t>
            </a:r>
          </a:p>
          <a:p>
            <a:pPr>
              <a:buBlip>
                <a:blip r:embed="rId2"/>
              </a:buBlip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ухудшение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настроения проявляется вспышками и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носит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постоянного, затяжного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характер;</a:t>
            </a:r>
          </a:p>
          <a:p>
            <a:pPr>
              <a:buBlip>
                <a:blip r:embed="rId2"/>
              </a:buBlip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мере изменения событий настроение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человека</a:t>
            </a:r>
          </a:p>
          <a:p>
            <a:pPr>
              <a:buBlip>
                <a:blip r:embed="rId2"/>
              </a:buBlip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улучшается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а психическое состояние приходит в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норму;</a:t>
            </a:r>
          </a:p>
          <a:p>
            <a:pPr>
              <a:buBlip>
                <a:blip r:embed="rId2"/>
              </a:buBlip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упадок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настроения может чередоваться с весельем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стабильным самочувствием;</a:t>
            </a:r>
          </a:p>
          <a:p>
            <a:pPr>
              <a:buBlip>
                <a:blip r:embed="rId2"/>
              </a:buBlip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пациента отсутствуют суицидальные мысли, </a:t>
            </a: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чувство ненависти </a:t>
            </a:r>
            <a:r>
              <a:rPr lang="ru-RU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 себе и ощущение собственной никчемности.</a:t>
            </a:r>
          </a:p>
          <a:p>
            <a:endParaRPr lang="ru-RU" b="1" i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86" y="1935987"/>
            <a:ext cx="4157951" cy="4033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232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84519" y="255757"/>
            <a:ext cx="67768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ЖИЗНЬ — ЭТО УДИВИТЕЛЬНОЕ ПУТЕШЕСТВИЕ, ПОЛНОЕ ВЗЛЕТОВ И ПАДЕНИЙ, РАДОСТЕЙ И ИСПЫТАНИЙ. </a:t>
            </a:r>
            <a:endParaRPr lang="ru-RU" sz="2000" b="1" i="1" u="sng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5791" y="1413164"/>
            <a:ext cx="10416396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Цените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мелочи: часто самые простые вещи, как доброта, дружба и улыбка, делают нашу жизнь ярче. Научитесь благодарить за них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Учитесь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 ошибках: не бойтесь ошибаться — это часть развития. Каждое падение делает вас сильнее и мудрее.</a:t>
            </a: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Следуйте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своим мечтам: у каждого из вас есть уникальные таланты. Стремитесь их развивать и следуйте за своими мечтами, несмотря на трудности.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Будьте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добрыми: поддержка и понимание могут изменить чью-то жизнь к лучшему. Не забывайте, что ваши действия и слова могут иметь огромное значение для других.</a:t>
            </a: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Наполняйте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жизнь радостью: находите время для веселых моментов и смеха! Это помогает не только вам, но и окружающим.</a:t>
            </a: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Пусть каждый новый день будет шансом создать что-то прекрасное и безусловно ценное!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Берегите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себя и своих близких! Вы — удивительны! 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13" y="1553406"/>
            <a:ext cx="296978" cy="296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83" y="2336632"/>
            <a:ext cx="342323" cy="342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67" y="3195174"/>
            <a:ext cx="294224" cy="294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97" y="3860875"/>
            <a:ext cx="429493" cy="429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97" y="4757248"/>
            <a:ext cx="349396" cy="349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89" y="5498252"/>
            <a:ext cx="385908" cy="385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510" y="6022310"/>
            <a:ext cx="477384" cy="477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582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C4220D"/>
      </a:accent1>
      <a:accent2>
        <a:srgbClr val="EB7712"/>
      </a:accent2>
      <a:accent3>
        <a:srgbClr val="ECBD31"/>
      </a:accent3>
      <a:accent4>
        <a:srgbClr val="92CE4A"/>
      </a:accent4>
      <a:accent5>
        <a:srgbClr val="50CFB4"/>
      </a:accent5>
      <a:accent6>
        <a:srgbClr val="0D8EC5"/>
      </a:accent6>
      <a:hlink>
        <a:srgbClr val="EA5A0C"/>
      </a:hlink>
      <a:folHlink>
        <a:srgbClr val="F09D3A"/>
      </a:folHlink>
    </a:clrScheme>
    <a:fontScheme name="След самолета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Vapor Trail" id="{4FDF2955-7D9C-493C-B9F9-C205151B46CD}" vid="{FE1EB5C7-81A8-4CBA-AE6E-B3BF73DC3895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След самолета</Template>
  <TotalTime>1492</TotalTime>
  <Words>1561</Words>
  <Application>Microsoft Office PowerPoint</Application>
  <PresentationFormat>Произвольный</PresentationFormat>
  <Paragraphs>112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След самолета</vt:lpstr>
      <vt:lpstr> У депрессии нет лица</vt:lpstr>
      <vt:lpstr>Презентация PowerPoint</vt:lpstr>
      <vt:lpstr>Признаки И ВИДЫ депрессии</vt:lpstr>
      <vt:lpstr>Причины  депрессия</vt:lpstr>
      <vt:lpstr>Презентация PowerPoint</vt:lpstr>
      <vt:lpstr>Почему мы игнорируем депрессию </vt:lpstr>
      <vt:lpstr>Статистические данные о суицидах на почве депрессии </vt:lpstr>
      <vt:lpstr>Причины самоубийства среди подростков</vt:lpstr>
      <vt:lpstr>Презентация PowerPoint</vt:lpstr>
      <vt:lpstr>Известные личности , страдавшие депрессией</vt:lpstr>
      <vt:lpstr>Презентация PowerPoint</vt:lpstr>
      <vt:lpstr>Презентация PowerPoint</vt:lpstr>
      <vt:lpstr>Презентация PowerPoint</vt:lpstr>
      <vt:lpstr>Презентация PowerPoint</vt:lpstr>
      <vt:lpstr>    Симптоматическая картина заболевания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на тему: «У депрессии нет лица».</dc:title>
  <dc:creator>User</dc:creator>
  <cp:lastModifiedBy>Психолог</cp:lastModifiedBy>
  <cp:revision>68</cp:revision>
  <dcterms:created xsi:type="dcterms:W3CDTF">2018-12-24T16:15:25Z</dcterms:created>
  <dcterms:modified xsi:type="dcterms:W3CDTF">2025-12-03T10:14:10Z</dcterms:modified>
</cp:coreProperties>
</file>