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66" r:id="rId2"/>
    <p:sldId id="257" r:id="rId3"/>
    <p:sldId id="279" r:id="rId4"/>
    <p:sldId id="261" r:id="rId5"/>
    <p:sldId id="262" r:id="rId6"/>
    <p:sldId id="269" r:id="rId7"/>
    <p:sldId id="282" r:id="rId8"/>
    <p:sldId id="277" r:id="rId9"/>
    <p:sldId id="259" r:id="rId10"/>
    <p:sldId id="278" r:id="rId11"/>
    <p:sldId id="283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>
        <p:scale>
          <a:sx n="66" d="100"/>
          <a:sy n="66" d="100"/>
        </p:scale>
        <p:origin x="-2934" y="-10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9C0DE9-2A51-4921-8FC1-FD4FDBAED6A0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AB3995-E2FA-4982-884C-895E3A1ED7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611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604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EF5A8A4-8D45-4C61-B6E4-79567D648F1F}" type="slidenum">
              <a:rPr lang="ru-RU" altLang="ru-RU"/>
              <a:pPr/>
              <a:t>1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3EFB14B-26DC-47AB-B759-4960E6C52B18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5F937EC-A517-45BA-89E6-967E49AC2D3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ds05.infourok.ru/uploads/ex/0a0d/0014073c-23a603e7/img5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vilsk.ru/" TargetMode="External"/><Relationship Id="rId7" Type="http://schemas.openxmlformats.org/officeDocument/2006/relationships/image" Target="../media/image8.jpeg"/><Relationship Id="rId2" Type="http://schemas.openxmlformats.org/officeDocument/2006/relationships/hyperlink" Target="http://www.kanash.r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s05.infourok.ru/uploads/ex/0a0d/0014073c-23a603e7/img4.jpg" TargetMode="External"/><Relationship Id="rId5" Type="http://schemas.openxmlformats.org/officeDocument/2006/relationships/hyperlink" Target="http://www.kozlovka.ru/" TargetMode="External"/><Relationship Id="rId4" Type="http://schemas.openxmlformats.org/officeDocument/2006/relationships/hyperlink" Target="http://www.shumerlya.ru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ds05.infourok.ru/uploads/ex/0a0d/0014073c-23a603e7/img6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fs01.cap.ru/www20/yadrin/news/2020/10/28/8394d694-ed4b-4625-8a96-7cb98eae9b86/ewo1is2xqaixju1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5" descr="фон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3997" y="19908"/>
            <a:ext cx="8964612" cy="677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Прямоугольник 7"/>
          <p:cNvSpPr>
            <a:spLocks noChangeArrowheads="1"/>
          </p:cNvSpPr>
          <p:nvPr/>
        </p:nvSpPr>
        <p:spPr bwMode="auto">
          <a:xfrm>
            <a:off x="3929063" y="5500688"/>
            <a:ext cx="457200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ct val="90000"/>
              </a:lnSpc>
            </a:pPr>
            <a:endParaRPr lang="ru-RU" altLang="ru-RU" sz="2400" b="1"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1196752"/>
            <a:ext cx="633670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ГЕРОИЧЕСКИЕ СТРАНИЦЫ СУРСКОГО И КАЗАНСКОГО ОБОРОНИТЕЛЬНЫХ РУБЕЖЕЙ.</a:t>
            </a:r>
            <a:br>
              <a:rPr lang="ru-RU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МОЯ БАБУШКА </a:t>
            </a:r>
            <a:endParaRPr lang="ru-RU" sz="20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0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КУПЦОВА КЛАВДИЯ СПИРИДОНОВНА</a:t>
            </a:r>
            <a:endParaRPr lang="ru-RU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46303" y="4293096"/>
            <a:ext cx="3526096" cy="787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spcBef>
                <a:spcPct val="20000"/>
              </a:spcBef>
            </a:pPr>
            <a:endParaRPr lang="ru-RU" sz="1000" dirty="0" smtClean="0">
              <a:solidFill>
                <a:prstClr val="black">
                  <a:tint val="75000"/>
                </a:prstClr>
              </a:solidFill>
            </a:endParaRPr>
          </a:p>
          <a:p>
            <a:pPr lvl="0" algn="r">
              <a:spcBef>
                <a:spcPct val="20000"/>
              </a:spcBef>
            </a:pPr>
            <a:r>
              <a:rPr lang="ru-RU" sz="1600" dirty="0" smtClean="0">
                <a:solidFill>
                  <a:schemeClr val="accent2"/>
                </a:solidFill>
              </a:rPr>
              <a:t>Учитель начальных классов</a:t>
            </a:r>
            <a:r>
              <a:rPr lang="ru-RU" sz="1600" dirty="0" smtClean="0">
                <a:solidFill>
                  <a:schemeClr val="accent2"/>
                </a:solidFill>
              </a:rPr>
              <a:t> </a:t>
            </a:r>
            <a:r>
              <a:rPr lang="ru-RU" sz="1600" dirty="0" smtClean="0">
                <a:solidFill>
                  <a:schemeClr val="accent2"/>
                </a:solidFill>
              </a:rPr>
              <a:t>Иванова М.Г.</a:t>
            </a:r>
            <a:endParaRPr lang="ru-RU" sz="16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32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4507" y="1484784"/>
            <a:ext cx="8003232" cy="4680520"/>
          </a:xfrm>
        </p:spPr>
        <p:txBody>
          <a:bodyPr>
            <a:normAutofit/>
          </a:bodyPr>
          <a:lstStyle/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Погибшие живут среди живых,</a:t>
            </a:r>
            <a:endParaRPr lang="ru-RU" sz="1400" b="1" dirty="0" smtClean="0">
              <a:solidFill>
                <a:schemeClr val="bg2"/>
              </a:solidFill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Ушедшие ушли, чтобы вернуться.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Во всех сердцах, во всех домах людских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Неслышные шаги их раздаются.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Забыть их – значит их предать!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Стать равнодушным хуже, чем убийцей.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И не чугун, не бронза, не гранит,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latin typeface="Verdana"/>
                <a:ea typeface="Times New Roman"/>
                <a:cs typeface="Aharoni" pitchFamily="2" charset="-79"/>
              </a:rPr>
              <a:t>к</a:t>
            </a: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оторые не раз бывали лживы,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А память поколений их хранит.</a:t>
            </a:r>
            <a:endParaRPr lang="ru-RU" sz="1400" b="1" dirty="0" smtClean="0">
              <a:solidFill>
                <a:schemeClr val="bg2"/>
              </a:solidFill>
              <a:effectLst/>
              <a:latin typeface="Times New Roman"/>
              <a:ea typeface="Times New Roman"/>
              <a:cs typeface="Aharoni" pitchFamily="2" charset="-79"/>
            </a:endParaRPr>
          </a:p>
          <a:p>
            <a:pPr marL="95250" marR="95250" indent="0" algn="r">
              <a:spcBef>
                <a:spcPts val="750"/>
              </a:spcBef>
              <a:spcAft>
                <a:spcPts val="750"/>
              </a:spcAft>
              <a:buNone/>
            </a:pPr>
            <a:r>
              <a:rPr lang="ru-RU" sz="1400" b="1" dirty="0" smtClean="0">
                <a:solidFill>
                  <a:schemeClr val="bg2"/>
                </a:solidFill>
                <a:effectLst/>
                <a:latin typeface="Verdana"/>
                <a:ea typeface="Times New Roman"/>
                <a:cs typeface="Aharoni" pitchFamily="2" charset="-79"/>
              </a:rPr>
              <a:t>Вот почему посмертно они живы</a:t>
            </a:r>
            <a:endParaRPr lang="ru-RU" sz="1400" b="1" dirty="0">
              <a:solidFill>
                <a:schemeClr val="bg2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/>
              <a:t>В  2021 году исполнится 80 лет с начала строительства </a:t>
            </a:r>
            <a:br>
              <a:rPr lang="ru-RU" sz="2800" b="1" i="1" dirty="0" smtClean="0"/>
            </a:br>
            <a:r>
              <a:rPr lang="ru-RU" sz="2800" dirty="0" smtClean="0"/>
              <a:t>Сурского и Казанского оборонительных рубежей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sz="2000" dirty="0"/>
          </a:p>
        </p:txBody>
      </p:sp>
      <p:pic>
        <p:nvPicPr>
          <p:cNvPr id="4" name="Содержимое 6" descr="1victory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" t="-1665" r="28916" b="6560"/>
          <a:stretch/>
        </p:blipFill>
        <p:spPr>
          <a:xfrm>
            <a:off x="539552" y="2046843"/>
            <a:ext cx="3558088" cy="31956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95244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23928" y="332656"/>
            <a:ext cx="4104457" cy="895161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  <a:effectLst/>
              </a:rPr>
              <a:t>Война </a:t>
            </a:r>
            <a:r>
              <a:rPr lang="ru-RU" sz="2400" b="1" i="1" dirty="0" smtClean="0">
                <a:solidFill>
                  <a:srgbClr val="C00000"/>
                </a:solidFill>
                <a:effectLst/>
              </a:rPr>
              <a:t>постучалась</a:t>
            </a:r>
            <a:br>
              <a:rPr lang="ru-RU" sz="2400" b="1" i="1" dirty="0" smtClean="0">
                <a:solidFill>
                  <a:srgbClr val="C00000"/>
                </a:solidFill>
                <a:effectLst/>
              </a:rPr>
            </a:br>
            <a:r>
              <a:rPr lang="ru-RU" sz="2400" b="1" i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2400" b="1" i="1" dirty="0">
                <a:solidFill>
                  <a:srgbClr val="C00000"/>
                </a:solidFill>
                <a:effectLst/>
              </a:rPr>
              <a:t>в каждый дом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5455469">
            <a:off x="784467" y="-162452"/>
            <a:ext cx="1657596" cy="2475792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 rot="14951888">
            <a:off x="472420" y="2848333"/>
            <a:ext cx="1887455" cy="238311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20317634">
            <a:off x="495348" y="5198797"/>
            <a:ext cx="22831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Моя прабабушка </a:t>
            </a:r>
            <a:r>
              <a:rPr lang="ru-RU" sz="1200" spc="-100" dirty="0" err="1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Купцова</a:t>
            </a:r>
            <a: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К.С</a:t>
            </a:r>
            <a:r>
              <a:rPr lang="ru-RU" sz="12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.</a:t>
            </a:r>
          </a:p>
          <a:p>
            <a:pPr lvl="0">
              <a:spcBef>
                <a:spcPct val="0"/>
              </a:spcBef>
            </a:pPr>
            <a: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</a:t>
            </a:r>
            <a:r>
              <a:rPr lang="ru-RU" sz="12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            </a:t>
            </a:r>
            <a: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(</a:t>
            </a:r>
            <a:r>
              <a:rPr lang="ru-RU" sz="12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</a:rPr>
              <a:t>04.11.1918-25.02.1985)</a:t>
            </a:r>
            <a:endParaRPr lang="ru-RU" sz="1200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99043" y="1443841"/>
            <a:ext cx="584942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/>
            <a:r>
              <a:rPr lang="ru-RU" sz="1600" b="1" i="1" dirty="0" smtClean="0">
                <a:effectLst/>
              </a:rPr>
              <a:t>Война постучалась в каждый дом, принесла беду: матери потеряли своих сыновей, жены - мужей, дети остались без отцов. Война принесла страх, кровь, слезы.  Мой </a:t>
            </a:r>
            <a:r>
              <a:rPr lang="ru-RU" sz="1600" b="1" i="1" dirty="0" smtClean="0">
                <a:effectLst/>
              </a:rPr>
              <a:t>дед </a:t>
            </a:r>
            <a:r>
              <a:rPr lang="ru-RU" sz="1600" b="1" i="1" dirty="0" smtClean="0"/>
              <a:t>Купцов </a:t>
            </a:r>
            <a:r>
              <a:rPr lang="ru-RU" sz="1600" b="1" i="1" dirty="0" err="1" smtClean="0"/>
              <a:t>Евлампий</a:t>
            </a:r>
            <a:r>
              <a:rPr lang="ru-RU" sz="1600" b="1" i="1" dirty="0" smtClean="0"/>
              <a:t> Александрович воевал против врага и вернулся домой живым и здоровым. </a:t>
            </a:r>
            <a:r>
              <a:rPr lang="ru-RU" sz="1600" b="1" i="1" dirty="0"/>
              <a:t>Б</a:t>
            </a:r>
            <a:r>
              <a:rPr lang="ru-RU" sz="1600" b="1" i="1" dirty="0" smtClean="0"/>
              <a:t>абушка </a:t>
            </a:r>
            <a:r>
              <a:rPr lang="ru-RU" sz="1600" b="1" i="1" dirty="0" err="1" smtClean="0"/>
              <a:t>Купцова</a:t>
            </a:r>
            <a:r>
              <a:rPr lang="ru-RU" sz="1600" b="1" i="1" dirty="0" smtClean="0"/>
              <a:t> Клавдия Спиридоновна работала в тылу.</a:t>
            </a:r>
            <a:endParaRPr lang="ru-RU" sz="1600" dirty="0" smtClean="0">
              <a:effectLst/>
            </a:endParaRPr>
          </a:p>
          <a:p>
            <a:r>
              <a:rPr lang="ru-RU" sz="1600" b="1" i="1" dirty="0" smtClean="0"/>
              <a:t>     Чем дальше от нас война,  тем больше осознаем мы величие подвига нашего народа. И тем больше - цену победы. Дата 9 Мая наполняет сердца гордостью за подвиг нашего народа. Выигравшего битву с фашизмом  и печалью: миллионы сыновей и дочерей Отечества навсегда остались лежать в своей и чужой земле. От всех нас зависит, сохранится ли память о погибших. Память священна. Во многие школы приходят воины - ветераны и рассказывают о тех событиях, участниками и свидетелями которых им довелось быть. В памяти ветеранов война всплывает самыми страшными, тяжелыми воспоминаниями. 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 rot="20794563">
            <a:off x="640688" y="2052519"/>
            <a:ext cx="22009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Мой прадед Купцов Е.А. </a:t>
            </a:r>
            <a:b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</a:br>
            <a:r>
              <a:rPr lang="ru-RU" sz="1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                (</a:t>
            </a:r>
            <a:r>
              <a:rPr lang="ru-RU" sz="12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chemeClr val="bg1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ea typeface="+mj-ea"/>
                <a:cs typeface="+mj-cs"/>
              </a:rPr>
              <a:t>17.10.1910-01.08.1973)    </a:t>
            </a:r>
            <a:endParaRPr lang="ru-RU" sz="1200" spc="-100" dirty="0">
              <a:ln w="3200">
                <a:solidFill>
                  <a:srgbClr val="444D26">
                    <a:shade val="75000"/>
                    <a:alpha val="25000"/>
                  </a:srgbClr>
                </a:solidFill>
                <a:prstDash val="solid"/>
                <a:round/>
              </a:ln>
              <a:solidFill>
                <a:schemeClr val="bg1"/>
              </a:solidFill>
              <a:effectLst>
                <a:innerShdw blurRad="50800" dist="25400" dir="13500000">
                  <a:prstClr val="black">
                    <a:alpha val="70000"/>
                  </a:prstClr>
                </a:innerShdw>
              </a:effectLst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57465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занская линия обороны. . Казанская линия обороны начиналась от Звениговског">
            <a:hlinkClick r:id="rId2" tooltip="&quot;Казанская линия обороны. . Казанская линия обороны начиналась от Звениговског...&quot;"/>
          </p:cNvPr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3" t="822" r="40858" b="1"/>
          <a:stretch/>
        </p:blipFill>
        <p:spPr bwMode="auto">
          <a:xfrm>
            <a:off x="395536" y="1700808"/>
            <a:ext cx="2304256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872" y="116632"/>
            <a:ext cx="8229600" cy="8949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Казанская линия обороны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43808" y="1052736"/>
            <a:ext cx="5976664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6575" algn="just"/>
            <a:r>
              <a:rPr lang="ru-RU" sz="1400" dirty="0" smtClean="0"/>
              <a:t>Население Чувашии приняло активное участие в строительстве Сурского и Казанского оборонительных рубежей на территории республики. Решение об их строительстве ГКО СССР принял 13 октября 1941 г. Основная задача виделась в том, чтобы не допустить противника к промышленному центру - Казани. </a:t>
            </a:r>
          </a:p>
          <a:p>
            <a:pPr indent="536575" algn="just"/>
            <a:r>
              <a:rPr lang="ru-RU" sz="1400" dirty="0" smtClean="0"/>
              <a:t>По схеме, утвержденной ГКО, трасса рубежей проходила по территориям Марийской, Чувашской и Татарской автономных республик. </a:t>
            </a:r>
            <a:r>
              <a:rPr lang="ru-RU" sz="1400" dirty="0" err="1" smtClean="0"/>
              <a:t>Сурский</a:t>
            </a:r>
            <a:r>
              <a:rPr lang="ru-RU" sz="1400" dirty="0" smtClean="0"/>
              <a:t> оборонительный рубеж проходил от села </a:t>
            </a:r>
            <a:r>
              <a:rPr lang="ru-RU" sz="1400" dirty="0" err="1" smtClean="0"/>
              <a:t>Засурское</a:t>
            </a:r>
            <a:r>
              <a:rPr lang="ru-RU" sz="1400" dirty="0" smtClean="0"/>
              <a:t> </a:t>
            </a:r>
            <a:r>
              <a:rPr lang="ru-RU" sz="1400" dirty="0" err="1" smtClean="0"/>
              <a:t>Ядринского</a:t>
            </a:r>
            <a:r>
              <a:rPr lang="ru-RU" sz="1400" dirty="0" smtClean="0"/>
              <a:t> района мимо деревни </a:t>
            </a:r>
            <a:r>
              <a:rPr lang="ru-RU" sz="1400" dirty="0" err="1" smtClean="0"/>
              <a:t>Пандиково</a:t>
            </a:r>
            <a:r>
              <a:rPr lang="ru-RU" sz="1400" dirty="0" smtClean="0"/>
              <a:t> </a:t>
            </a:r>
            <a:r>
              <a:rPr lang="ru-RU" sz="1400" dirty="0" err="1" smtClean="0"/>
              <a:t>Красночетайского</a:t>
            </a:r>
            <a:r>
              <a:rPr lang="ru-RU" sz="1400" dirty="0" smtClean="0"/>
              <a:t>, села </a:t>
            </a:r>
            <a:r>
              <a:rPr lang="ru-RU" sz="1400" dirty="0" err="1" smtClean="0"/>
              <a:t>Сурский</a:t>
            </a:r>
            <a:r>
              <a:rPr lang="ru-RU" sz="1400" dirty="0" smtClean="0"/>
              <a:t> Майдан </a:t>
            </a:r>
            <a:r>
              <a:rPr lang="ru-RU" sz="1400" dirty="0" err="1" smtClean="0"/>
              <a:t>Алатырского</a:t>
            </a:r>
            <a:r>
              <a:rPr lang="ru-RU" sz="1400" dirty="0" smtClean="0"/>
              <a:t> районов до границы Чувашской АССР. Оборонительный рубеж &lt;Казанский обвод&gt; по территории Чувашии проходил от </a:t>
            </a:r>
            <a:r>
              <a:rPr lang="ru-RU" sz="1400" dirty="0" err="1" smtClean="0"/>
              <a:t>Звениговского</a:t>
            </a:r>
            <a:r>
              <a:rPr lang="ru-RU" sz="1400" dirty="0" smtClean="0"/>
              <a:t> Затона через село Октябрьское, деревни </a:t>
            </a:r>
            <a:r>
              <a:rPr lang="ru-RU" sz="1400" dirty="0" err="1" smtClean="0"/>
              <a:t>Шоркистры</a:t>
            </a:r>
            <a:r>
              <a:rPr lang="ru-RU" sz="1400" dirty="0" smtClean="0"/>
              <a:t> и </a:t>
            </a:r>
            <a:r>
              <a:rPr lang="ru-RU" sz="1400" dirty="0" err="1" smtClean="0"/>
              <a:t>Арабоси</a:t>
            </a:r>
            <a:r>
              <a:rPr lang="ru-RU" sz="1400" dirty="0" smtClean="0"/>
              <a:t> </a:t>
            </a:r>
            <a:r>
              <a:rPr lang="ru-RU" sz="1400" dirty="0" err="1" smtClean="0"/>
              <a:t>Урмарского</a:t>
            </a:r>
            <a:r>
              <a:rPr lang="ru-RU" sz="1400" dirty="0" smtClean="0"/>
              <a:t> района до границы Татарской АССР у сел Янтиково и </a:t>
            </a:r>
            <a:r>
              <a:rPr lang="ru-RU" sz="1400" dirty="0" err="1" smtClean="0"/>
              <a:t>Можарки</a:t>
            </a:r>
            <a:r>
              <a:rPr lang="ru-RU" sz="1400" dirty="0" smtClean="0"/>
              <a:t> </a:t>
            </a:r>
            <a:r>
              <a:rPr lang="ru-RU" sz="1400" dirty="0" err="1" smtClean="0"/>
              <a:t>Янтиковского</a:t>
            </a:r>
            <a:r>
              <a:rPr lang="ru-RU" sz="1400" dirty="0" smtClean="0"/>
              <a:t> района. Протяженность рубежей составляла 300 км. В течение ноября 1941 - января 1942 гг. была проделана земляная работа, в результате которой в трескучие морозы (до -50°С) было вынуто вручную около 5 млн.. кубометров грунта, построено большое количество сооружений из дерева, камня и земли. Ежедневно в строительстве рубежей принимало участие 85-110 тыс. чел. Работы велись без единого выходного дня, не прерываясь в самые сильные морозы. Не было ни одного колхоза или населенного пункта, не посылавшего своих людей на эту подлинно всенародную стройку. Значительное количество работавших проживало в землянках, бараках, специально для этого построенных. </a:t>
            </a:r>
          </a:p>
        </p:txBody>
      </p:sp>
    </p:spTree>
    <p:extLst>
      <p:ext uri="{BB962C8B-B14F-4D97-AF65-F5344CB8AC3E}">
        <p14:creationId xmlns:p14="http://schemas.microsoft.com/office/powerpoint/2010/main" val="16660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0" y="1340768"/>
            <a:ext cx="4618856" cy="3581600"/>
          </a:xfrm>
        </p:spPr>
        <p:txBody>
          <a:bodyPr>
            <a:noAutofit/>
          </a:bodyPr>
          <a:lstStyle/>
          <a:p>
            <a:pPr marL="0" indent="363538" algn="just">
              <a:buNone/>
            </a:pPr>
            <a:r>
              <a:rPr lang="ru-RU" sz="1050" dirty="0"/>
              <a:t>4 ноября 1941 года на Чебоксары был совершен воздушный налет. С вражеского самолета было сброшено 22 бомбы, из которых 7 взорвалось на улицах города. В результате погибли 2, ранено 18 человек.</a:t>
            </a:r>
          </a:p>
          <a:p>
            <a:pPr marL="0" indent="363538" algn="just">
              <a:buNone/>
            </a:pPr>
            <a:r>
              <a:rPr lang="ru-RU" sz="1050" dirty="0"/>
              <a:t>С 5 ноября 1941 г. осуществлялся режим полной маскировки (полное затемнение жилых и производственных зданий, выключение наружного освещения, введение в действие маскировочного режима транспорта) в городах Чебоксары, </a:t>
            </a:r>
            <a:r>
              <a:rPr lang="ru-RU" sz="1050" dirty="0">
                <a:hlinkClick r:id="rId2"/>
              </a:rPr>
              <a:t>Канаш</a:t>
            </a:r>
            <a:r>
              <a:rPr lang="ru-RU" sz="1050" dirty="0"/>
              <a:t>, </a:t>
            </a:r>
            <a:r>
              <a:rPr lang="ru-RU" sz="1050" dirty="0">
                <a:hlinkClick r:id="rId3"/>
              </a:rPr>
              <a:t>Цивильск</a:t>
            </a:r>
            <a:r>
              <a:rPr lang="ru-RU" sz="1050" dirty="0"/>
              <a:t>, Алатырь, </a:t>
            </a:r>
            <a:r>
              <a:rPr lang="ru-RU" sz="1050" dirty="0">
                <a:hlinkClick r:id="rId4"/>
              </a:rPr>
              <a:t>Шумерля</a:t>
            </a:r>
            <a:r>
              <a:rPr lang="ru-RU" sz="1050" dirty="0"/>
              <a:t>, в пос. </a:t>
            </a:r>
            <a:r>
              <a:rPr lang="ru-RU" sz="1050" dirty="0" err="1">
                <a:hlinkClick r:id="rId5"/>
              </a:rPr>
              <a:t>Козловка</a:t>
            </a:r>
            <a:r>
              <a:rPr lang="ru-RU" sz="1050" dirty="0"/>
              <a:t>, в с. Тюрлема и в деревнях радиусом в 15 км от волжского моста и радиусом в 50 км во всех населенных пунктах Козловского района. Железнодорожный мост через Волгу в районе Свияжска имел огромное стратегическое значение и представлял особый интерес для немецких разведывательных самолетов. Режим полной светомаскировки продолжался до 1943 г. Контроль над его выполнением и практическое руководство осуществлял Штаб противовоздушной обороны республики во главе с председателем Совнаркома </a:t>
            </a:r>
            <a:r>
              <a:rPr lang="ru-RU" sz="1050" dirty="0" smtClean="0"/>
              <a:t>.</a:t>
            </a:r>
          </a:p>
          <a:p>
            <a:endParaRPr lang="ru-RU" sz="105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8949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Козловский район – ВПС №5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Козловский район - ВПС №5. Начальник участка -зам. предс. СНК ЧАССР Григорьев">
            <a:hlinkClick r:id="rId6" tooltip="&quot;Козловский район - ВПС №5. Начальник участка -зам. предс. СНК ЧАССР Григорьев...&quot;"/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59" t="45528" r="18381" b="8839"/>
          <a:stretch/>
        </p:blipFill>
        <p:spPr bwMode="auto">
          <a:xfrm>
            <a:off x="375094" y="1340768"/>
            <a:ext cx="3312368" cy="31683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Прямоугольник 6"/>
          <p:cNvSpPr/>
          <p:nvPr/>
        </p:nvSpPr>
        <p:spPr>
          <a:xfrm>
            <a:off x="1691680" y="4653136"/>
            <a:ext cx="4752528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74625" algn="just">
              <a:spcBef>
                <a:spcPts val="600"/>
              </a:spcBef>
              <a:buClr>
                <a:srgbClr val="F3A447"/>
              </a:buClr>
              <a:buSzPct val="85000"/>
            </a:pPr>
            <a:r>
              <a:rPr lang="ru-RU" sz="1050" dirty="0" smtClean="0">
                <a:solidFill>
                  <a:prstClr val="white"/>
                </a:solidFill>
              </a:rPr>
              <a:t> </a:t>
            </a:r>
            <a:r>
              <a:rPr lang="ru-RU" sz="1050" dirty="0">
                <a:solidFill>
                  <a:prstClr val="white"/>
                </a:solidFill>
              </a:rPr>
              <a:t>Начальник участка -зам. </a:t>
            </a:r>
            <a:r>
              <a:rPr lang="ru-RU" sz="1050" dirty="0" err="1">
                <a:solidFill>
                  <a:prstClr val="white"/>
                </a:solidFill>
              </a:rPr>
              <a:t>предс</a:t>
            </a:r>
            <a:r>
              <a:rPr lang="ru-RU" sz="1050" dirty="0">
                <a:solidFill>
                  <a:prstClr val="white"/>
                </a:solidFill>
              </a:rPr>
              <a:t>. СНК ЧАССР Григорьев В.Г. Центр ВПС </a:t>
            </a:r>
            <a:r>
              <a:rPr lang="ru-RU" sz="1000" dirty="0">
                <a:solidFill>
                  <a:prstClr val="white"/>
                </a:solidFill>
              </a:rPr>
              <a:t>-с. Октябрьское. Главным инженером строительства - </a:t>
            </a:r>
            <a:r>
              <a:rPr lang="ru-RU" sz="1050" dirty="0">
                <a:solidFill>
                  <a:prstClr val="white"/>
                </a:solidFill>
              </a:rPr>
              <a:t>начальник строительства завода №320 (РТИ) Еремин М.М. По Казанскому оборонительному рубежу утверждены 2 участка военно- полевого </a:t>
            </a:r>
            <a:r>
              <a:rPr lang="ru-RU" sz="1050" dirty="0" err="1">
                <a:solidFill>
                  <a:prstClr val="white"/>
                </a:solidFill>
              </a:rPr>
              <a:t>строительсва</a:t>
            </a:r>
            <a:r>
              <a:rPr lang="ru-RU" sz="1050" dirty="0">
                <a:solidFill>
                  <a:prstClr val="white"/>
                </a:solidFill>
              </a:rPr>
              <a:t> (ВПС). Козловский район входил ВПС №5. Начальником участка утвержден зам. </a:t>
            </a:r>
            <a:r>
              <a:rPr lang="ru-RU" sz="1050" dirty="0" err="1">
                <a:solidFill>
                  <a:prstClr val="white"/>
                </a:solidFill>
              </a:rPr>
              <a:t>предс</a:t>
            </a:r>
            <a:r>
              <a:rPr lang="ru-RU" sz="1050" dirty="0">
                <a:solidFill>
                  <a:prstClr val="white"/>
                </a:solidFill>
              </a:rPr>
              <a:t>. СНК ЧАССР Григорьев В.Г. Центр ВПС </a:t>
            </a:r>
            <a:r>
              <a:rPr lang="ru-RU" sz="1050" dirty="0" err="1">
                <a:solidFill>
                  <a:prstClr val="white"/>
                </a:solidFill>
              </a:rPr>
              <a:t>распологался</a:t>
            </a:r>
            <a:r>
              <a:rPr lang="ru-RU" sz="1050" dirty="0">
                <a:solidFill>
                  <a:prstClr val="white"/>
                </a:solidFill>
              </a:rPr>
              <a:t> в с. Октябрьском. Главным инженером строительства стал по совместительству начальник строительства завода №320 (РТИ) Еремин М.М.</a:t>
            </a:r>
          </a:p>
        </p:txBody>
      </p:sp>
    </p:spTree>
    <p:extLst>
      <p:ext uri="{BB962C8B-B14F-4D97-AF65-F5344CB8AC3E}">
        <p14:creationId xmlns:p14="http://schemas.microsoft.com/office/powerpoint/2010/main" val="355563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Казанский рубеж на территории с. Байгулово Козловского района Часть Казанско">
            <a:hlinkClick r:id="rId2" tooltip="&quot;Казанский рубеж на территории с. Байгулово Козловского района Часть Казанско...&quot;"/>
          </p:cNvPr>
          <p:cNvPicPr>
            <a:picLocks noGrp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6" t="13468" r="400"/>
          <a:stretch/>
        </p:blipFill>
        <p:spPr bwMode="auto">
          <a:xfrm>
            <a:off x="179512" y="2204864"/>
            <a:ext cx="2952328" cy="331236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Казанский рубеж на территории </a:t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с. </a:t>
            </a:r>
            <a:r>
              <a:rPr lang="ru-RU" sz="2800" dirty="0" err="1" smtClean="0">
                <a:solidFill>
                  <a:srgbClr val="C00000"/>
                </a:solidFill>
              </a:rPr>
              <a:t>Байгулово</a:t>
            </a:r>
            <a:r>
              <a:rPr lang="ru-RU" sz="2800" dirty="0" smtClean="0">
                <a:solidFill>
                  <a:srgbClr val="C00000"/>
                </a:solidFill>
              </a:rPr>
              <a:t>   Козловского района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1628800"/>
            <a:ext cx="547260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ru-RU" sz="1600" dirty="0" smtClean="0"/>
              <a:t>Часть </a:t>
            </a:r>
            <a:r>
              <a:rPr lang="ru-RU" sz="1600" dirty="0"/>
              <a:t>Казанского оборонительного рубежа проходила и по территории Козловского района через село </a:t>
            </a:r>
            <a:r>
              <a:rPr lang="ru-RU" sz="1600" dirty="0" err="1"/>
              <a:t>Байгулово</a:t>
            </a:r>
            <a:r>
              <a:rPr lang="ru-RU" sz="1600" dirty="0"/>
              <a:t> , протяженность которой составляла примерно 15-20 км . Линия шла из </a:t>
            </a:r>
            <a:r>
              <a:rPr lang="ru-RU" sz="1600" dirty="0" err="1"/>
              <a:t>Марпосадского</a:t>
            </a:r>
            <a:r>
              <a:rPr lang="ru-RU" sz="1600" dirty="0"/>
              <a:t> района, спускалась по реке Малый </a:t>
            </a:r>
            <a:r>
              <a:rPr lang="ru-RU" sz="1600" dirty="0" err="1"/>
              <a:t>Аниш</a:t>
            </a:r>
            <a:r>
              <a:rPr lang="ru-RU" sz="1600" dirty="0"/>
              <a:t>, выходила к </a:t>
            </a:r>
            <a:r>
              <a:rPr lang="ru-RU" sz="1600" dirty="0" err="1"/>
              <a:t>Анишу</a:t>
            </a:r>
            <a:r>
              <a:rPr lang="ru-RU" sz="1600" dirty="0"/>
              <a:t> (Центральному) протягивалась между деревнями Янтиково и </a:t>
            </a:r>
            <a:r>
              <a:rPr lang="ru-RU" sz="1600" dirty="0" err="1"/>
              <a:t>Байгулово</a:t>
            </a:r>
            <a:r>
              <a:rPr lang="ru-RU" sz="1600" dirty="0"/>
              <a:t>, до реки Средний </a:t>
            </a:r>
            <a:r>
              <a:rPr lang="ru-RU" sz="1600" dirty="0" err="1"/>
              <a:t>Аниш</a:t>
            </a:r>
            <a:r>
              <a:rPr lang="ru-RU" sz="1600" dirty="0"/>
              <a:t>) и пересекала границу </a:t>
            </a:r>
            <a:r>
              <a:rPr lang="ru-RU" sz="1600" dirty="0" err="1"/>
              <a:t>Урмарского</a:t>
            </a:r>
            <a:r>
              <a:rPr lang="ru-RU" sz="1600" dirty="0"/>
              <a:t> района по краю леса </a:t>
            </a:r>
            <a:r>
              <a:rPr lang="ru-RU" sz="1600" dirty="0" err="1"/>
              <a:t>Чарту</a:t>
            </a:r>
            <a:r>
              <a:rPr lang="ru-RU" sz="1600" dirty="0"/>
              <a:t>. На строительство окопов , блиндажей и дзотов были привлечены жители не только села </a:t>
            </a:r>
            <a:r>
              <a:rPr lang="ru-RU" sz="1600" dirty="0" err="1"/>
              <a:t>Байгулово</a:t>
            </a:r>
            <a:r>
              <a:rPr lang="ru-RU" sz="1600" dirty="0"/>
              <a:t> , но и прибывали люди из близлежащих деревень : Карамышево, </a:t>
            </a:r>
            <a:r>
              <a:rPr lang="ru-RU" sz="1600" dirty="0" err="1"/>
              <a:t>Карачево</a:t>
            </a:r>
            <a:r>
              <a:rPr lang="ru-RU" sz="1600" dirty="0"/>
              <a:t>, </a:t>
            </a:r>
            <a:r>
              <a:rPr lang="ru-RU" sz="1600" dirty="0" err="1"/>
              <a:t>Баланово</a:t>
            </a:r>
            <a:r>
              <a:rPr lang="ru-RU" sz="1600" dirty="0"/>
              <a:t>, </a:t>
            </a:r>
            <a:r>
              <a:rPr lang="ru-RU" sz="1600" dirty="0" err="1"/>
              <a:t>Дятлино</a:t>
            </a:r>
            <a:r>
              <a:rPr lang="ru-RU" sz="1600" dirty="0"/>
              <a:t> и других сел . Всего На строительстве окопов было привлечено около 3 тысяч человек и 100 лошадей с телегами. Прибывших из соседних деревень людей размещали по квартирам по 8-10 человек.</a:t>
            </a:r>
          </a:p>
        </p:txBody>
      </p:sp>
    </p:spTree>
    <p:extLst>
      <p:ext uri="{BB962C8B-B14F-4D97-AF65-F5344CB8AC3E}">
        <p14:creationId xmlns:p14="http://schemas.microsoft.com/office/powerpoint/2010/main" val="71981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1772816"/>
            <a:ext cx="4320480" cy="3921299"/>
          </a:xfrm>
        </p:spPr>
        <p:txBody>
          <a:bodyPr>
            <a:normAutofit fontScale="70000" lnSpcReduction="20000"/>
          </a:bodyPr>
          <a:lstStyle/>
          <a:p>
            <a:pPr marL="0" indent="361950" algn="just">
              <a:buNone/>
            </a:pPr>
            <a:r>
              <a:rPr lang="ru-RU" dirty="0" smtClean="0"/>
              <a:t>Несмотря на отсутствие механизмов и плохие метеорологические условия (снегопады, морозы), строители успешно справились со своей задачей. Строительство &lt;Казанского обвода&gt; на территории Чувашской АССР было закончено в феврале 1942 г., Сурского рубежа - в середине июня 1942 г. Почетной грамотой Президиума Верховного Совета Чувашской АССР было награждено </a:t>
            </a:r>
            <a:r>
              <a:rPr lang="ru-RU" b="1" dirty="0" smtClean="0">
                <a:solidFill>
                  <a:srgbClr val="FF0000"/>
                </a:solidFill>
              </a:rPr>
              <a:t>167</a:t>
            </a:r>
            <a:r>
              <a:rPr lang="ru-RU" dirty="0" smtClean="0"/>
              <a:t> чел., занесено на республиканскую Доску почета </a:t>
            </a:r>
            <a:r>
              <a:rPr lang="ru-RU" b="1" dirty="0" smtClean="0">
                <a:solidFill>
                  <a:srgbClr val="FF0000"/>
                </a:solidFill>
              </a:rPr>
              <a:t>280</a:t>
            </a:r>
            <a:r>
              <a:rPr lang="ru-RU" dirty="0" smtClean="0"/>
              <a:t> чел., большое количество рабочих отмечено денежными премиями.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2021 год в Чувашии посвящен трудовому подвигу строителей </a:t>
            </a:r>
            <a:r>
              <a:rPr lang="ru-RU" sz="2400" b="1" dirty="0" smtClean="0">
                <a:solidFill>
                  <a:srgbClr val="C00000"/>
                </a:solidFill>
              </a:rPr>
              <a:t>Сурского</a:t>
            </a:r>
            <a:r>
              <a:rPr lang="ru-RU" sz="2400" dirty="0" smtClean="0">
                <a:solidFill>
                  <a:srgbClr val="C00000"/>
                </a:solidFill>
              </a:rPr>
              <a:t> и </a:t>
            </a:r>
            <a:r>
              <a:rPr lang="ru-RU" sz="2400" b="1" dirty="0" smtClean="0">
                <a:solidFill>
                  <a:srgbClr val="C00000"/>
                </a:solidFill>
              </a:rPr>
              <a:t>Казанского рубежей</a:t>
            </a: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3074" name="Рисунок 3" descr="Описание: https://www.kulebaki.ru/images/2016/kulebakovedenie/v_n_t/v_n_t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23" y="1124744"/>
            <a:ext cx="3050531" cy="20170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Прямоугольник 4"/>
          <p:cNvSpPr/>
          <p:nvPr/>
        </p:nvSpPr>
        <p:spPr>
          <a:xfrm>
            <a:off x="490124" y="5486427"/>
            <a:ext cx="3096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Clr>
                <a:srgbClr val="F3A447"/>
              </a:buClr>
              <a:buSzPct val="85000"/>
            </a:pPr>
            <a:r>
              <a:rPr lang="ru-RU" sz="1400" b="1" dirty="0">
                <a:solidFill>
                  <a:prstClr val="white"/>
                </a:solidFill>
              </a:rPr>
              <a:t>Строительство</a:t>
            </a:r>
            <a:r>
              <a:rPr lang="ru-RU" sz="1400" dirty="0">
                <a:solidFill>
                  <a:prstClr val="white"/>
                </a:solidFill>
              </a:rPr>
              <a:t> Казанского обвода курировал Берия</a:t>
            </a:r>
          </a:p>
        </p:txBody>
      </p:sp>
      <p:pic>
        <p:nvPicPr>
          <p:cNvPr id="8" name="Рисунок 1" descr="Описание: http://www.tatarnews.ru/images/uploads/img14871629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764" y="3356992"/>
            <a:ext cx="3227992" cy="20007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9441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787152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Подвиг тыла</a:t>
            </a:r>
          </a:p>
        </p:txBody>
      </p:sp>
      <p:pic>
        <p:nvPicPr>
          <p:cNvPr id="4" name="Объект 3" descr="Сурский и Казанский оборонительные рубежи – пример трудового героизма чувашского народа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6408712" cy="424741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563888" y="2060848"/>
            <a:ext cx="496855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800" dirty="0" smtClean="0"/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4797152"/>
            <a:ext cx="5112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Это наша история, испытание  нашего народа, которое оно выдержало достойно. Несмотря на все трудности, народ встал на защиту Родины, отдавая всего себя, совершая подвиги.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084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563888" y="980728"/>
            <a:ext cx="5184576" cy="5644551"/>
          </a:xfrm>
        </p:spPr>
        <p:txBody>
          <a:bodyPr>
            <a:noAutofit/>
          </a:bodyPr>
          <a:lstStyle/>
          <a:p>
            <a:pPr marL="0" indent="361950" algn="ctr">
              <a:buNone/>
            </a:pPr>
            <a:r>
              <a:rPr lang="ru-RU" sz="2400" b="1" dirty="0" err="1" smtClean="0">
                <a:solidFill>
                  <a:schemeClr val="accent3">
                    <a:lumMod val="50000"/>
                  </a:schemeClr>
                </a:solidFill>
              </a:rPr>
              <a:t>Купцова</a:t>
            </a: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marL="0" indent="361950" algn="ctr">
              <a:buNone/>
            </a:pPr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Клавдия Спиридоновна </a:t>
            </a:r>
            <a:endParaRPr lang="ru-RU" sz="2400" b="1" dirty="0" smtClean="0"/>
          </a:p>
          <a:p>
            <a:pPr marL="0" indent="361950" algn="just">
              <a:buNone/>
            </a:pPr>
            <a:r>
              <a:rPr lang="ru-RU" sz="2400" b="1" dirty="0" smtClean="0"/>
              <a:t> </a:t>
            </a:r>
            <a:r>
              <a:rPr lang="ru-RU" sz="2400" dirty="0" smtClean="0"/>
              <a:t>04.11.1918 г.р., уроженка </a:t>
            </a:r>
            <a:r>
              <a:rPr lang="ru-RU" sz="2400" dirty="0"/>
              <a:t>с. </a:t>
            </a:r>
            <a:r>
              <a:rPr lang="ru-RU" sz="2400" dirty="0" err="1" smtClean="0"/>
              <a:t>Байгулово</a:t>
            </a:r>
            <a:r>
              <a:rPr lang="ru-RU" sz="2400" dirty="0" smtClean="0"/>
              <a:t> Козловского района ЧАССР. </a:t>
            </a:r>
          </a:p>
          <a:p>
            <a:pPr marL="0" indent="361950" algn="just">
              <a:buNone/>
            </a:pPr>
            <a:r>
              <a:rPr lang="ru-RU" sz="2400" dirty="0" smtClean="0"/>
              <a:t>Участвовала </a:t>
            </a:r>
            <a:r>
              <a:rPr lang="ru-RU" sz="2400" dirty="0"/>
              <a:t>при строительстве К</a:t>
            </a:r>
            <a:r>
              <a:rPr lang="ru-RU" sz="2400" dirty="0" smtClean="0"/>
              <a:t>азанского </a:t>
            </a:r>
            <a:r>
              <a:rPr lang="ru-RU" sz="2400" dirty="0"/>
              <a:t>оборонительного рубежа в 1941 </a:t>
            </a:r>
            <a:r>
              <a:rPr lang="ru-RU" sz="2400" dirty="0" smtClean="0"/>
              <a:t>году. Вместе с мужем </a:t>
            </a:r>
            <a:r>
              <a:rPr lang="ru-RU" sz="2400" dirty="0" err="1" smtClean="0"/>
              <a:t>Купцовым</a:t>
            </a:r>
            <a:r>
              <a:rPr lang="ru-RU" sz="2400" dirty="0" smtClean="0"/>
              <a:t> Е.А. (17.10.1910г.р.) воспитали  </a:t>
            </a:r>
            <a:r>
              <a:rPr lang="ru-RU" sz="2400" dirty="0"/>
              <a:t>6</a:t>
            </a:r>
            <a:r>
              <a:rPr lang="ru-RU" sz="2400" dirty="0" smtClean="0"/>
              <a:t> </a:t>
            </a:r>
            <a:r>
              <a:rPr lang="ru-RU" sz="2400" dirty="0"/>
              <a:t>детей</a:t>
            </a:r>
            <a:r>
              <a:rPr lang="ru-RU" sz="2400" dirty="0" smtClean="0"/>
              <a:t>. </a:t>
            </a:r>
          </a:p>
          <a:p>
            <a:pPr marL="0" indent="361950" algn="just">
              <a:buNone/>
            </a:pPr>
            <a:r>
              <a:rPr lang="ru-RU" sz="2400" dirty="0" smtClean="0"/>
              <a:t>Была награждена медалью «За доблестный труд в Великой Отечественной войне 1941-1945 гг.» </a:t>
            </a:r>
          </a:p>
          <a:p>
            <a:pPr marL="0" indent="361950" algn="just">
              <a:buNone/>
            </a:pPr>
            <a:endParaRPr lang="ru-RU" sz="2400" dirty="0" smtClean="0"/>
          </a:p>
          <a:p>
            <a:pPr marL="0" indent="361950" algn="just">
              <a:buNone/>
            </a:pP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</a:rPr>
              <a:t>Казанский рубеж </a:t>
            </a:r>
            <a:r>
              <a:rPr lang="ru-RU" sz="2800" dirty="0" smtClean="0">
                <a:solidFill>
                  <a:srgbClr val="C00000"/>
                </a:solidFill>
              </a:rPr>
              <a:t>строила и </a:t>
            </a:r>
            <a:r>
              <a:rPr lang="ru-RU" sz="2800" smtClean="0">
                <a:solidFill>
                  <a:srgbClr val="C00000"/>
                </a:solidFill>
              </a:rPr>
              <a:t>моя  </a:t>
            </a:r>
            <a:r>
              <a:rPr lang="ru-RU" sz="2800" smtClean="0">
                <a:solidFill>
                  <a:srgbClr val="C00000"/>
                </a:solidFill>
              </a:rPr>
              <a:t>бабушка</a:t>
            </a:r>
            <a:r>
              <a:rPr lang="ru-RU" sz="2800" dirty="0">
                <a:solidFill>
                  <a:srgbClr val="C00000"/>
                </a:solidFill>
              </a:rPr>
              <a:t/>
            </a:r>
            <a:br>
              <a:rPr lang="ru-RU" sz="2800" dirty="0">
                <a:solidFill>
                  <a:srgbClr val="C00000"/>
                </a:solidFill>
              </a:rPr>
            </a:b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2050" name="Picture 2" descr="2DCE9C9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89" r="79889" b="15495"/>
          <a:stretch>
            <a:fillRect/>
          </a:stretch>
        </p:blipFill>
        <p:spPr bwMode="auto">
          <a:xfrm>
            <a:off x="467544" y="1124744"/>
            <a:ext cx="2736304" cy="43780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866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692696"/>
            <a:ext cx="5266928" cy="1219200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Из воспоминаний…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/>
          <a:srcRect l="25843" t="17143" r="25451" b="23353"/>
          <a:stretch/>
        </p:blipFill>
        <p:spPr>
          <a:xfrm>
            <a:off x="6300192" y="188640"/>
            <a:ext cx="2143338" cy="241525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257154" y="2708920"/>
            <a:ext cx="85324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u="sng" dirty="0">
                <a:solidFill>
                  <a:schemeClr val="bg1">
                    <a:lumMod val="95000"/>
                    <a:lumOff val="5000"/>
                  </a:schemeClr>
                </a:solidFill>
              </a:rPr>
              <a:t>Воспоминания Трубиной Зинаиды Евлампьевны, </a:t>
            </a:r>
            <a:r>
              <a:rPr lang="ru-RU" sz="1600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моей тети, сестры моего дедушки.</a:t>
            </a:r>
            <a:endParaRPr lang="ru-RU" sz="1600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lvl="0" indent="363538" algn="just"/>
            <a:r>
              <a:rPr lang="ru-RU" sz="1600" dirty="0">
                <a:solidFill>
                  <a:prstClr val="white"/>
                </a:solidFill>
              </a:rPr>
              <a:t>«Я, конечно, не помню годы войны. Моя мама, Клавдия Спиридоновна, и моя свекровь, Мария Степановна, участвовали в противооборонительных работах. Они прабабушки </a:t>
            </a:r>
            <a:r>
              <a:rPr lang="ru-RU" sz="1600" dirty="0" smtClean="0">
                <a:solidFill>
                  <a:prstClr val="white"/>
                </a:solidFill>
              </a:rPr>
              <a:t>Глеба Иванова. </a:t>
            </a:r>
            <a:r>
              <a:rPr lang="ru-RU" sz="1600" dirty="0">
                <a:solidFill>
                  <a:prstClr val="white"/>
                </a:solidFill>
              </a:rPr>
              <a:t>Начиная с первых и до последних дней они рыли окопы. Свекровь рассказывала, что у некоторых женщин не было ни рукавиц, ни варежек. На руки надевали шерстяные носки и долбили промерзшую землю. В годы войны по деревням ходили городские женщины, «менялы», и меняли свои вещи на продукты питания. За ведро картошки отдавали ватные одеяла, </a:t>
            </a:r>
            <a:r>
              <a:rPr lang="ru-RU" sz="1600" dirty="0" smtClean="0">
                <a:solidFill>
                  <a:prstClr val="white"/>
                </a:solidFill>
              </a:rPr>
              <a:t>одежду </a:t>
            </a:r>
            <a:r>
              <a:rPr lang="ru-RU" sz="1600" dirty="0">
                <a:solidFill>
                  <a:prstClr val="white"/>
                </a:solidFill>
              </a:rPr>
              <a:t>и т.п. Однажды вечером они просились на ночлег. </a:t>
            </a:r>
            <a:r>
              <a:rPr lang="ru-RU" sz="1600" dirty="0" smtClean="0">
                <a:solidFill>
                  <a:prstClr val="white"/>
                </a:solidFill>
              </a:rPr>
              <a:t>Моя мама </a:t>
            </a:r>
            <a:r>
              <a:rPr lang="ru-RU" sz="1600" dirty="0">
                <a:solidFill>
                  <a:prstClr val="white"/>
                </a:solidFill>
              </a:rPr>
              <a:t>им ответила, что негде спать, в доме ягнята бегают. Они прослезились и ответили: «Это хорошо, что у вас есть ягнята, вы держите скотину. У нас ничего нет. Как нам выжить?» Трудно удержать слезы, вспоминая об этом, </a:t>
            </a:r>
            <a:r>
              <a:rPr lang="ru-RU" sz="1600" dirty="0" smtClean="0">
                <a:solidFill>
                  <a:prstClr val="white"/>
                </a:solidFill>
              </a:rPr>
              <a:t>даже сейчас</a:t>
            </a:r>
            <a:r>
              <a:rPr lang="ru-RU" sz="1600" dirty="0">
                <a:solidFill>
                  <a:prstClr val="white"/>
                </a:solidFill>
              </a:rPr>
              <a:t>.»</a:t>
            </a:r>
            <a:br>
              <a:rPr lang="ru-RU" sz="1600" dirty="0">
                <a:solidFill>
                  <a:prstClr val="white"/>
                </a:solidFill>
              </a:rPr>
            </a:br>
            <a:r>
              <a:rPr lang="ru-RU" sz="1600" dirty="0">
                <a:solidFill>
                  <a:prstClr val="white"/>
                </a:solidFill>
              </a:rPr>
              <a:t>     Рассказ тети  произвел на меня большое впечатление. Мы учимся в школе, а им, труженикам тыла, в нашем возрасте уже пришлось пережить очень многое. Мне не хочется, чтобы повторилась эта страшная война.  </a:t>
            </a:r>
            <a:endParaRPr lang="ru-RU" sz="1600" dirty="0" smtClean="0">
              <a:solidFill>
                <a:prstClr val="white"/>
              </a:solidFill>
            </a:endParaRPr>
          </a:p>
          <a:p>
            <a:pPr lvl="0"/>
            <a:endParaRPr lang="ru-RU" sz="1000" dirty="0">
              <a:solidFill>
                <a:prstClr val="white"/>
              </a:solidFill>
            </a:endParaRPr>
          </a:p>
          <a:p>
            <a:pPr lvl="0"/>
            <a:r>
              <a:rPr lang="ru-RU" sz="1000" dirty="0">
                <a:solidFill>
                  <a:prstClr val="white"/>
                </a:solidFill>
              </a:rPr>
              <a:t> </a:t>
            </a:r>
          </a:p>
          <a:p>
            <a:pPr lvl="0"/>
            <a:r>
              <a:rPr lang="ru-RU" sz="1000" dirty="0">
                <a:solidFill>
                  <a:prstClr val="white"/>
                </a:solidFill>
              </a:rPr>
              <a:t> </a:t>
            </a:r>
          </a:p>
          <a:p>
            <a:pPr lvl="0"/>
            <a:r>
              <a:rPr lang="ru-RU" sz="1000" dirty="0">
                <a:solidFill>
                  <a:prstClr val="white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9488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851231" y="404664"/>
            <a:ext cx="4042792" cy="2412504"/>
          </a:xfrm>
        </p:spPr>
        <p:txBody>
          <a:bodyPr>
            <a:normAutofit/>
          </a:bodyPr>
          <a:lstStyle/>
          <a:p>
            <a:pPr lvl="0" algn="ctr"/>
            <a:r>
              <a:rPr lang="ru-RU" sz="2800" b="1" dirty="0">
                <a:solidFill>
                  <a:srgbClr val="C00000"/>
                </a:solidFill>
              </a:rPr>
              <a:t>Один из хорошо сохранившихся</a:t>
            </a:r>
            <a:r>
              <a:rPr lang="ru-RU" sz="2800" dirty="0">
                <a:solidFill>
                  <a:srgbClr val="C00000"/>
                </a:solidFill>
              </a:rPr>
              <a:t> </a:t>
            </a:r>
            <a:r>
              <a:rPr lang="ru-RU" sz="2800" b="1" dirty="0">
                <a:solidFill>
                  <a:srgbClr val="C00000"/>
                </a:solidFill>
              </a:rPr>
              <a:t>окопов</a:t>
            </a:r>
            <a:r>
              <a:rPr lang="ru-RU" sz="2800" dirty="0">
                <a:solidFill>
                  <a:srgbClr val="C00000"/>
                </a:solidFill>
              </a:rPr>
              <a:t/>
            </a:r>
            <a:br>
              <a:rPr lang="ru-RU" sz="2800" dirty="0">
                <a:solidFill>
                  <a:srgbClr val="C00000"/>
                </a:solidFill>
              </a:rPr>
            </a:br>
            <a:endParaRPr lang="ru-RU" sz="2800" dirty="0">
              <a:solidFill>
                <a:srgbClr val="C00000"/>
              </a:solidFill>
            </a:endParaRPr>
          </a:p>
        </p:txBody>
      </p:sp>
      <p:pic>
        <p:nvPicPr>
          <p:cNvPr id="4" name="Объект 3" descr="SDC11864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72" y="404664"/>
            <a:ext cx="4392488" cy="30684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1331640" y="3645024"/>
            <a:ext cx="69847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>
                <a:solidFill>
                  <a:prstClr val="white"/>
                </a:solidFill>
              </a:rPr>
              <a:t>По сей день хорошо сохранился один из окопов недалеко от  </a:t>
            </a:r>
            <a:r>
              <a:rPr lang="ru-RU" sz="2400" dirty="0" err="1">
                <a:solidFill>
                  <a:prstClr val="white"/>
                </a:solidFill>
              </a:rPr>
              <a:t>с.Байгулово</a:t>
            </a:r>
            <a:r>
              <a:rPr lang="ru-RU" sz="2400" dirty="0">
                <a:solidFill>
                  <a:prstClr val="white"/>
                </a:solidFill>
              </a:rPr>
              <a:t>. И я </a:t>
            </a:r>
            <a:r>
              <a:rPr lang="ru-RU" sz="2400" dirty="0" smtClean="0">
                <a:solidFill>
                  <a:prstClr val="white"/>
                </a:solidFill>
              </a:rPr>
              <a:t>побывала </a:t>
            </a:r>
            <a:r>
              <a:rPr lang="ru-RU" sz="2400" dirty="0">
                <a:solidFill>
                  <a:prstClr val="white"/>
                </a:solidFill>
              </a:rPr>
              <a:t>на этом месте.  Длина, ширина, глубина </a:t>
            </a:r>
            <a:r>
              <a:rPr lang="ru-RU" sz="2400" dirty="0" smtClean="0">
                <a:solidFill>
                  <a:prstClr val="white"/>
                </a:solidFill>
              </a:rPr>
              <a:t>--  </a:t>
            </a:r>
            <a:r>
              <a:rPr lang="ru-RU" sz="2400" dirty="0">
                <a:solidFill>
                  <a:prstClr val="white"/>
                </a:solidFill>
              </a:rPr>
              <a:t>все были выше человеческого роста. </a:t>
            </a:r>
          </a:p>
          <a:p>
            <a:pPr lvl="0"/>
            <a:r>
              <a:rPr lang="ru-RU" sz="2400" dirty="0">
                <a:solidFill>
                  <a:prstClr val="white"/>
                </a:solidFill>
              </a:rPr>
              <a:t>      Только из одного окопа было вытащено  </a:t>
            </a:r>
          </a:p>
          <a:p>
            <a:pPr lvl="0"/>
            <a:r>
              <a:rPr lang="ru-RU" sz="2400" dirty="0">
                <a:solidFill>
                  <a:prstClr val="white"/>
                </a:solidFill>
              </a:rPr>
              <a:t>      30*10*2=600 кубических метров </a:t>
            </a:r>
            <a:r>
              <a:rPr lang="ru-RU" sz="2400" dirty="0" smtClean="0">
                <a:solidFill>
                  <a:prstClr val="white"/>
                </a:solidFill>
              </a:rPr>
              <a:t>земли. </a:t>
            </a:r>
          </a:p>
          <a:p>
            <a:pPr lvl="0"/>
            <a:r>
              <a:rPr lang="ru-RU" sz="2400" dirty="0" smtClean="0">
                <a:solidFill>
                  <a:prstClr val="white"/>
                </a:solidFill>
              </a:rPr>
              <a:t>В </a:t>
            </a:r>
            <a:r>
              <a:rPr lang="ru-RU" sz="2400" dirty="0">
                <a:solidFill>
                  <a:prstClr val="white"/>
                </a:solidFill>
              </a:rPr>
              <a:t>данное время на месте строят мемориальный комплекс. </a:t>
            </a:r>
            <a:endParaRPr lang="ru-RU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656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2276872"/>
            <a:ext cx="5266928" cy="3849291"/>
          </a:xfrm>
        </p:spPr>
        <p:txBody>
          <a:bodyPr>
            <a:normAutofit fontScale="92500"/>
          </a:bodyPr>
          <a:lstStyle/>
          <a:p>
            <a:pPr marL="0" indent="623888" algn="just">
              <a:buNone/>
            </a:pPr>
            <a:r>
              <a:rPr lang="ru-RU" dirty="0" smtClean="0"/>
              <a:t>Самое </a:t>
            </a:r>
            <a:r>
              <a:rPr lang="ru-RU" dirty="0"/>
              <a:t>главное я понял, что </a:t>
            </a:r>
            <a:r>
              <a:rPr lang="ru-RU" i="1" dirty="0"/>
              <a:t>все уходит в историю</a:t>
            </a:r>
            <a:r>
              <a:rPr lang="ru-RU" dirty="0"/>
              <a:t>. Страдания </a:t>
            </a:r>
            <a:r>
              <a:rPr lang="ru-RU" dirty="0" smtClean="0"/>
              <a:t>людей</a:t>
            </a:r>
            <a:r>
              <a:rPr lang="ru-RU" dirty="0"/>
              <a:t>, разруха, голод в военные и послевоенные годы. Наше поколение лишь имеет возможность прикоснуться к прошлой войне в воспоминаниях живых свидетелей того времени, сохранившихся документах той поры. Это я и </a:t>
            </a:r>
            <a:r>
              <a:rPr lang="ru-RU" dirty="0" smtClean="0"/>
              <a:t>хотел </a:t>
            </a:r>
            <a:r>
              <a:rPr lang="ru-RU" dirty="0"/>
              <a:t>показать в своей работе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Все уходит в историю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" name="Содержимое 5" descr="Я помню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7"/>
          <a:stretch/>
        </p:blipFill>
        <p:spPr>
          <a:xfrm>
            <a:off x="174039" y="1556792"/>
            <a:ext cx="3250819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1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394</TotalTime>
  <Words>1295</Words>
  <Application>Microsoft Office PowerPoint</Application>
  <PresentationFormat>Экран (4:3)</PresentationFormat>
  <Paragraphs>60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Презентация PowerPoint</vt:lpstr>
      <vt:lpstr>В  2021 году исполнится 80 лет с начала строительства  Сурского и Казанского оборонительных рубежей </vt:lpstr>
      <vt:lpstr>Война постучалась  в каждый дом</vt:lpstr>
      <vt:lpstr>Казанская линия обороны</vt:lpstr>
      <vt:lpstr>Козловский район – ВПС №5</vt:lpstr>
      <vt:lpstr>Казанский рубеж на территории  с. Байгулово   Козловского района</vt:lpstr>
      <vt:lpstr>2021 год в Чувашии посвящен трудовому подвигу строителей Сурского и Казанского рубежей </vt:lpstr>
      <vt:lpstr>Подвиг тыла</vt:lpstr>
      <vt:lpstr>Казанский рубеж строила и моя  бабушка </vt:lpstr>
      <vt:lpstr>Из воспоминаний…</vt:lpstr>
      <vt:lpstr>Один из хорошо сохранившихся окопов </vt:lpstr>
      <vt:lpstr>Все уходит в историю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Героические страницы Сурского и Казанского оборонительных рубежей</dc:title>
  <dc:creator>Иванов</dc:creator>
  <cp:lastModifiedBy>Иванов</cp:lastModifiedBy>
  <cp:revision>33</cp:revision>
  <dcterms:created xsi:type="dcterms:W3CDTF">2020-11-15T11:39:02Z</dcterms:created>
  <dcterms:modified xsi:type="dcterms:W3CDTF">2021-11-04T08:28:13Z</dcterms:modified>
</cp:coreProperties>
</file>