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3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77" r:id="rId15"/>
    <p:sldId id="269" r:id="rId16"/>
    <p:sldId id="270" r:id="rId17"/>
    <p:sldId id="272" r:id="rId18"/>
    <p:sldId id="276" r:id="rId19"/>
    <p:sldId id="274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31BDBA1D-7463-4D3A-BECB-E3ADB421F5D7}" type="datetimeFigureOut">
              <a:rPr lang="ru-RU" smtClean="0"/>
              <a:pPr/>
              <a:t>04.03.2025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2BD667D-8EEC-4DE9-A159-7EE8D6FD05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BDBA1D-7463-4D3A-BECB-E3ADB421F5D7}" type="datetimeFigureOut">
              <a:rPr lang="ru-RU" smtClean="0"/>
              <a:pPr/>
              <a:t>04.03.2025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BD667D-8EEC-4DE9-A159-7EE8D6FD05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1BDBA1D-7463-4D3A-BECB-E3ADB421F5D7}" type="datetimeFigureOut">
              <a:rPr lang="ru-RU" smtClean="0"/>
              <a:pPr/>
              <a:t>04.03.2025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B2BD667D-8EEC-4DE9-A159-7EE8D6FD05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BDBA1D-7463-4D3A-BECB-E3ADB421F5D7}" type="datetimeFigureOut">
              <a:rPr lang="ru-RU" smtClean="0"/>
              <a:pPr/>
              <a:t>04.03.2025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BD667D-8EEC-4DE9-A159-7EE8D6FD05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BDBA1D-7463-4D3A-BECB-E3ADB421F5D7}" type="datetimeFigureOut">
              <a:rPr lang="ru-RU" smtClean="0"/>
              <a:pPr/>
              <a:t>04.03.2025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BD667D-8EEC-4DE9-A159-7EE8D6FD05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BDBA1D-7463-4D3A-BECB-E3ADB421F5D7}" type="datetimeFigureOut">
              <a:rPr lang="ru-RU" smtClean="0"/>
              <a:pPr/>
              <a:t>04.03.2025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BD667D-8EEC-4DE9-A159-7EE8D6FD05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1BDBA1D-7463-4D3A-BECB-E3ADB421F5D7}" type="datetimeFigureOut">
              <a:rPr lang="ru-RU" smtClean="0"/>
              <a:pPr/>
              <a:t>04.03.2025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BD667D-8EEC-4DE9-A159-7EE8D6FD05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BDBA1D-7463-4D3A-BECB-E3ADB421F5D7}" type="datetimeFigureOut">
              <a:rPr lang="ru-RU" smtClean="0"/>
              <a:pPr/>
              <a:t>04.03.2025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BD667D-8EEC-4DE9-A159-7EE8D6FD05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BDBA1D-7463-4D3A-BECB-E3ADB421F5D7}" type="datetimeFigureOut">
              <a:rPr lang="ru-RU" smtClean="0"/>
              <a:pPr/>
              <a:t>04.03.2025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BD667D-8EEC-4DE9-A159-7EE8D6FD05B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BDBA1D-7463-4D3A-BECB-E3ADB421F5D7}" type="datetimeFigureOut">
              <a:rPr lang="ru-RU" smtClean="0"/>
              <a:pPr/>
              <a:t>04.03.2025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BD667D-8EEC-4DE9-A159-7EE8D6FD05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31BDBA1D-7463-4D3A-BECB-E3ADB421F5D7}" type="datetimeFigureOut">
              <a:rPr lang="ru-RU" smtClean="0"/>
              <a:pPr/>
              <a:t>04.03.2025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2BD667D-8EEC-4DE9-A159-7EE8D6FD05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31BDBA1D-7463-4D3A-BECB-E3ADB421F5D7}" type="datetimeFigureOut">
              <a:rPr lang="ru-RU" smtClean="0"/>
              <a:pPr/>
              <a:t>04.03.2025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2BD667D-8EEC-4DE9-A159-7EE8D6FD05B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prodoctorov.ru/ryazan/vrach/225925-fedulaev/" TargetMode="External"/><Relationship Id="rId13" Type="http://schemas.openxmlformats.org/officeDocument/2006/relationships/hyperlink" Target="https://ic.pics.livejournal.com/pantv/14908973/5501649/5501649_original.jpg" TargetMode="External"/><Relationship Id="rId18" Type="http://schemas.openxmlformats.org/officeDocument/2006/relationships/hyperlink" Target="http://tankfront.ru/foto/ussr/tk/gvtk01tk26/gvtk01-013.jpg" TargetMode="External"/><Relationship Id="rId3" Type="http://schemas.openxmlformats.org/officeDocument/2006/relationships/hyperlink" Target="https://razgovor-cdn.edsoo.ru/media/file/teacherandmentor-poster.png" TargetMode="External"/><Relationship Id="rId7" Type="http://schemas.openxmlformats.org/officeDocument/2006/relationships/hyperlink" Target="https://skazka-arkhyz.ru/wp-content/uploads/4/3/6/436296b43bd1159d2bb78817fca4f283.jpeg" TargetMode="External"/><Relationship Id="rId12" Type="http://schemas.openxmlformats.org/officeDocument/2006/relationships/hyperlink" Target="https://ya62.ru/upload/iblock/b83/b83e71f92756ef821942453b73adf14a.jpg" TargetMode="External"/><Relationship Id="rId17" Type="http://schemas.openxmlformats.org/officeDocument/2006/relationships/hyperlink" Target="https://cdn.moypolk.ru/static/resize/w800/soldiers/fellow/2017/05/08/9e9d099512bd0150c0b4c1b6da512a0c.jpg" TargetMode="External"/><Relationship Id="rId2" Type="http://schemas.openxmlformats.org/officeDocument/2006/relationships/hyperlink" Target="https://penzavzglyad.ru/images/uploads/32fa5c45181cf42dbf3b25be1ad48c1b.jpg" TargetMode="External"/><Relationship Id="rId16" Type="http://schemas.openxmlformats.org/officeDocument/2006/relationships/hyperlink" Target="http://schoolrzn53.ucoz.ru/index/istorija_shkoly/0-28" TargetMode="External"/><Relationship Id="rId20" Type="http://schemas.openxmlformats.org/officeDocument/2006/relationships/hyperlink" Target="https://pastvu.com/_p/a/5/a/i/5aijlhceim4pr7clw9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un9-41.userapi.com/impg/12ICCSM1F63KK4eqQ7gAwzZSYTeK3o51ro1HKQ/im-NHRaCkyM.jpg?size=960x720&amp;quality=96&amp;sign=709809075fca257faf96c2d5b0bfd6a3&amp;c_uniq_tag=iFdVSVzn6ALQdH_s_V0QDAEpdayn3JFh9otHg_wUAE4&amp;type=album" TargetMode="External"/><Relationship Id="rId11" Type="http://schemas.openxmlformats.org/officeDocument/2006/relationships/hyperlink" Target="https://www.culture.ru/poems/18419/esli-b-ne-bylo-uchitelya" TargetMode="External"/><Relationship Id="rId5" Type="http://schemas.openxmlformats.org/officeDocument/2006/relationships/hyperlink" Target="http://images.myshared.ru/5/503742/slide_12.jpg" TargetMode="External"/><Relationship Id="rId15" Type="http://schemas.openxmlformats.org/officeDocument/2006/relationships/hyperlink" Target="https://yandex.ru/maps/org/shkola_47/29227245592/gallery/?ll=39.649813,54.643368&amp;z=16" TargetMode="External"/><Relationship Id="rId10" Type="http://schemas.openxmlformats.org/officeDocument/2006/relationships/hyperlink" Target="https://youtu.be/vYm_yaDaiLg" TargetMode="External"/><Relationship Id="rId19" Type="http://schemas.openxmlformats.org/officeDocument/2006/relationships/hyperlink" Target="https://pastvu.com/p/648414" TargetMode="External"/><Relationship Id="rId4" Type="http://schemas.openxmlformats.org/officeDocument/2006/relationships/hyperlink" Target="https://st-babich-bibl.ru/wp-content/uploads/2022/04/1-20.jpg" TargetMode="External"/><Relationship Id="rId9" Type="http://schemas.openxmlformats.org/officeDocument/2006/relationships/hyperlink" Target="https://viperson.ru/people/koshelev-aleksandr-mihaylovich" TargetMode="External"/><Relationship Id="rId14" Type="http://schemas.openxmlformats.org/officeDocument/2006/relationships/hyperlink" Target="https://yandex.ru/maps/org/mbou_sosh_3_3/20953135499/?ll=39.727984,54.618536&amp;z=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37520" y="188640"/>
            <a:ext cx="6406480" cy="115212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«Сердце отдаю детям»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79912" y="4293096"/>
            <a:ext cx="3776464" cy="1345704"/>
          </a:xfrm>
        </p:spPr>
        <p:txBody>
          <a:bodyPr>
            <a:noAutofit/>
          </a:bodyPr>
          <a:lstStyle/>
          <a:p>
            <a:pPr algn="ctr"/>
            <a:r>
              <a:rPr lang="ru-RU" sz="1600" b="1" dirty="0" smtClean="0"/>
              <a:t>Команда «Подмастерья из </a:t>
            </a:r>
            <a:r>
              <a:rPr lang="ru-RU" sz="1600" b="1" dirty="0" smtClean="0"/>
              <a:t>3</a:t>
            </a:r>
            <a:r>
              <a:rPr lang="ru-RU" sz="1600" b="1" dirty="0" smtClean="0"/>
              <a:t>Г</a:t>
            </a:r>
            <a:r>
              <a:rPr lang="ru-RU" sz="1600" b="1" dirty="0" smtClean="0"/>
              <a:t>»</a:t>
            </a:r>
          </a:p>
          <a:p>
            <a:pPr algn="ctr"/>
            <a:r>
              <a:rPr lang="ru-RU" sz="1600" b="1" dirty="0" smtClean="0"/>
              <a:t>МБОУ «Школа № 60/61»</a:t>
            </a:r>
          </a:p>
          <a:p>
            <a:pPr algn="ctr"/>
            <a:r>
              <a:rPr lang="ru-RU" sz="1600" b="1" dirty="0" smtClean="0"/>
              <a:t>Классный руководитель</a:t>
            </a:r>
          </a:p>
          <a:p>
            <a:pPr algn="ctr"/>
            <a:r>
              <a:rPr lang="ru-RU" sz="1600" b="1" dirty="0" smtClean="0"/>
              <a:t> Еременко Ольга Александровна</a:t>
            </a:r>
          </a:p>
          <a:p>
            <a:pPr algn="ctr"/>
            <a:r>
              <a:rPr lang="ru-RU" sz="1600" b="1" dirty="0" smtClean="0"/>
              <a:t>Рязань </a:t>
            </a:r>
          </a:p>
          <a:p>
            <a:pPr algn="ctr"/>
            <a:r>
              <a:rPr lang="ru-RU" sz="1600" b="1" dirty="0" smtClean="0"/>
              <a:t>2025г</a:t>
            </a:r>
            <a:endParaRPr lang="ru-RU" sz="1600" b="1" dirty="0"/>
          </a:p>
        </p:txBody>
      </p:sp>
      <p:pic>
        <p:nvPicPr>
          <p:cNvPr id="1026" name="Picture 2" descr="https://penzavzglyad.ru/images/uploads/32fa5c45181cf42dbf3b25be1ad48c1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1052736"/>
            <a:ext cx="4389411" cy="29249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02072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«Великие примеры – лучшие наставники» (К. </a:t>
            </a:r>
            <a:r>
              <a:rPr lang="ru-RU" i="1" dirty="0" err="1" smtClean="0">
                <a:solidFill>
                  <a:schemeClr val="accent2">
                    <a:lumMod val="75000"/>
                  </a:schemeClr>
                </a:solidFill>
              </a:rPr>
              <a:t>Клаузевиц</a:t>
            </a:r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)</a:t>
            </a:r>
            <a:endParaRPr lang="ru-RU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Наша команда называется «Подмастерья из </a:t>
            </a:r>
            <a:r>
              <a:rPr lang="ru-RU" dirty="0" smtClean="0"/>
              <a:t>3Г</a:t>
            </a:r>
            <a:r>
              <a:rPr lang="ru-RU" dirty="0" smtClean="0"/>
              <a:t>». Мы </a:t>
            </a:r>
            <a:r>
              <a:rPr lang="ru-RU" dirty="0" smtClean="0"/>
              <a:t>третьеклассники</a:t>
            </a:r>
            <a:r>
              <a:rPr lang="ru-RU" dirty="0" smtClean="0"/>
              <a:t>. Всем нам вместе 64 года! Мы очень любознательные. Даже слишком!</a:t>
            </a:r>
            <a:endParaRPr lang="ru-RU" dirty="0"/>
          </a:p>
        </p:txBody>
      </p:sp>
      <p:pic>
        <p:nvPicPr>
          <p:cNvPr id="1026" name="Picture 2" descr="C:\Users\User\Desktop\20230303_1425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3356992"/>
            <a:ext cx="2555776" cy="1916832"/>
          </a:xfrm>
          <a:prstGeom prst="rect">
            <a:avLst/>
          </a:prstGeom>
          <a:noFill/>
        </p:spPr>
      </p:pic>
      <p:pic>
        <p:nvPicPr>
          <p:cNvPr id="1027" name="Picture 3" descr="C:\Users\User\Desktop\IMG-20230215-WA00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4149080"/>
            <a:ext cx="1923678" cy="2564904"/>
          </a:xfrm>
          <a:prstGeom prst="rect">
            <a:avLst/>
          </a:prstGeom>
          <a:noFill/>
        </p:spPr>
      </p:pic>
      <p:pic>
        <p:nvPicPr>
          <p:cNvPr id="1028" name="Picture 4" descr="C:\Users\User\Desktop\20230303_1425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3068960"/>
            <a:ext cx="3059832" cy="2294874"/>
          </a:xfrm>
          <a:prstGeom prst="rect">
            <a:avLst/>
          </a:prstGeom>
          <a:noFill/>
        </p:spPr>
      </p:pic>
      <p:pic>
        <p:nvPicPr>
          <p:cNvPr id="1029" name="Picture 5" descr="C:\Users\User\Desktop\IMG-20230215-WA003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3933056"/>
            <a:ext cx="2067694" cy="27569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643192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«Труд учителя подобен свету далёкой звезды»</a:t>
            </a:r>
            <a:r>
              <a:rPr lang="ru-RU" i="1" dirty="0" err="1" smtClean="0">
                <a:solidFill>
                  <a:schemeClr val="accent2">
                    <a:lumMod val="75000"/>
                  </a:schemeClr>
                </a:solidFill>
              </a:rPr>
              <a:t>И.Преловская</a:t>
            </a:r>
            <a:endParaRPr lang="ru-RU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</a:t>
            </a:r>
            <a:r>
              <a:rPr lang="ru-RU" dirty="0" smtClean="0"/>
              <a:t>Утром п</a:t>
            </a:r>
            <a:r>
              <a:rPr lang="ru-RU" dirty="0" smtClean="0"/>
              <a:t>о понедельникам мы собираемся на </a:t>
            </a:r>
            <a:r>
              <a:rPr lang="ru-RU" dirty="0" smtClean="0"/>
              <a:t>занятие </a:t>
            </a:r>
            <a:r>
              <a:rPr lang="ru-RU" dirty="0" smtClean="0"/>
              <a:t>«Разговор о важном</a:t>
            </a:r>
            <a:r>
              <a:rPr lang="ru-RU" dirty="0" smtClean="0"/>
              <a:t>».  Одно из них было </a:t>
            </a:r>
            <a:r>
              <a:rPr lang="ru-RU" dirty="0" smtClean="0"/>
              <a:t>посвящено </a:t>
            </a:r>
            <a:r>
              <a:rPr lang="ru-RU" dirty="0" smtClean="0"/>
              <a:t>80-летию Победы</a:t>
            </a:r>
            <a:r>
              <a:rPr lang="ru-RU" dirty="0" smtClean="0"/>
              <a:t>. </a:t>
            </a:r>
            <a:r>
              <a:rPr lang="ru-RU" dirty="0" smtClean="0"/>
              <a:t>Наша учительница рассказала нам о своем отчиме, фронтовике, человеке, который отдал все силы профессии учителя.</a:t>
            </a:r>
          </a:p>
          <a:p>
            <a:endParaRPr lang="ru-RU" dirty="0"/>
          </a:p>
        </p:txBody>
      </p:sp>
      <p:pic>
        <p:nvPicPr>
          <p:cNvPr id="4098" name="Picture 2" descr="C:\Users\User\Desktop\teacherandmentor-poster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149080"/>
            <a:ext cx="5004048" cy="25020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Антошин Евгений Николаевич (1926 – 1999)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</a:t>
            </a:r>
            <a:endParaRPr lang="ru-RU" dirty="0"/>
          </a:p>
        </p:txBody>
      </p:sp>
      <p:pic>
        <p:nvPicPr>
          <p:cNvPr id="2050" name="Picture 2" descr="C:\Users\User\Desktop\Женя фото\20230330_1726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1484784"/>
            <a:ext cx="3867894" cy="5157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Антошин Евгений Николаевич (1926 – 1999)</a:t>
            </a:r>
            <a:endParaRPr lang="ru-RU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9416"/>
            <a:ext cx="4283968" cy="4846320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/>
              <a:t>   Родился Евгений Николаевич в Рязани 3 сентября в далёком 1926 году. Только что отгремели революция и Гражданская война. Родители маленького Жени в поисках сытой и мирной жизни перебрались из Петрограда в Рязань. Отец сапожничал, мама вела домашнее хозяйство.</a:t>
            </a:r>
            <a:endParaRPr lang="ru-RU" dirty="0"/>
          </a:p>
        </p:txBody>
      </p:sp>
      <p:pic>
        <p:nvPicPr>
          <p:cNvPr id="5122" name="Picture 2" descr="C:\Users\User\Desktop\28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2636912"/>
            <a:ext cx="4931532" cy="32876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«Учитель …формирует человека» М. И. Калинин</a:t>
            </a:r>
            <a:endParaRPr lang="ru-RU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Когда Жене исполнилось 7 лет, он, как и мы, стал первоклассником. Это была школа №3. В то время она находилась в помещении Медицинского института. </a:t>
            </a:r>
            <a:endParaRPr lang="ru-RU" dirty="0"/>
          </a:p>
        </p:txBody>
      </p:sp>
      <p:sp>
        <p:nvSpPr>
          <p:cNvPr id="18434" name="AutoShape 2" descr="C:\Users\User\Desktop\tc5g2yl0bc740vvhzx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36" name="AutoShape 4" descr="C:\Users\User\Desktop\tc5g2yl0bc740vvhzx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8437" name="Picture 5" descr="C:\Users\User\Downloads\2023-03-31_19-30-2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3429000"/>
            <a:ext cx="3967356" cy="28436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«Учитель – это вечное движение…» Г. </a:t>
            </a:r>
            <a:r>
              <a:rPr lang="ru-RU" i="1" dirty="0" err="1" smtClean="0">
                <a:solidFill>
                  <a:schemeClr val="accent2">
                    <a:lumMod val="75000"/>
                  </a:schemeClr>
                </a:solidFill>
              </a:rPr>
              <a:t>Мячина</a:t>
            </a:r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endParaRPr lang="ru-RU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mtClean="0"/>
              <a:t>   Закончить </a:t>
            </a:r>
            <a:r>
              <a:rPr lang="ru-RU" dirty="0" smtClean="0"/>
              <a:t>школу не удалось. Когда мальчику исполнилось 14 лет, началась война! Враг продвигался вглубь нашей страны. Отец ушел на фронт. Семья Жени эвакуировалась в далекий Чимкент. Здесь было тепло и сытно.</a:t>
            </a:r>
            <a:endParaRPr lang="ru-RU" dirty="0"/>
          </a:p>
        </p:txBody>
      </p:sp>
      <p:pic>
        <p:nvPicPr>
          <p:cNvPr id="4" name="Рисунок 3" descr="https://cdn2.duabhmoobtojsiab.com/img/kuvyoghmoobaHR0cHM6Ly9lLWhpc3Rvcnkua3ovbWVkaWEvdXBsb2FkL2NraW1hZ2VzLyVEMCVCRCVEMSU4MyVEMSU4MCVEMSU4MCVEMSU4MCVEMSU4MCVEMSU4MCVEMSU4MCVEMSU4MC5qcGc=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4005064"/>
            <a:ext cx="4176464" cy="2612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643192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Учитель – «Профессия дальнего действия». Р. Рождественский</a:t>
            </a:r>
            <a:endParaRPr lang="ru-RU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За три долгих года эвакуации Женя окончил школу, работал подпаском у местных жителей. Те подкармливали его как могли.</a:t>
            </a:r>
            <a:endParaRPr lang="ru-RU" dirty="0"/>
          </a:p>
        </p:txBody>
      </p:sp>
      <p:pic>
        <p:nvPicPr>
          <p:cNvPr id="4" name="Рисунок 3" descr="https://img-fotki.yandex.ru/get/1017530/97833783.18d3/0_200569_734dcc04_orig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2924944"/>
            <a:ext cx="5274468" cy="3534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260648"/>
            <a:ext cx="4392488" cy="6195088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/>
              <a:t>   Наступил 1944 год. Приближался 18-й день рождения Евгения. Окончив ускоренные курсы танкистов, осенью 1944 года он призывается в армию и попадает на </a:t>
            </a:r>
            <a:r>
              <a:rPr lang="en-US" dirty="0" smtClean="0"/>
              <a:t>I </a:t>
            </a:r>
            <a:r>
              <a:rPr lang="ru-RU" dirty="0" smtClean="0"/>
              <a:t>Украинский фронт в 5</a:t>
            </a:r>
            <a:r>
              <a:rPr lang="en-US" dirty="0" smtClean="0"/>
              <a:t> </a:t>
            </a:r>
            <a:r>
              <a:rPr lang="ru-RU" dirty="0" err="1" smtClean="0"/>
              <a:t>Зимовниковский</a:t>
            </a:r>
            <a:r>
              <a:rPr lang="ru-RU" dirty="0" smtClean="0"/>
              <a:t> механизированный танковый корпус. С боями дошёл до Германии. Несколько  раз был ранен. </a:t>
            </a:r>
          </a:p>
          <a:p>
            <a:pPr>
              <a:buNone/>
            </a:pPr>
            <a:r>
              <a:rPr lang="ru-RU" dirty="0" smtClean="0"/>
              <a:t>   Но снова возвращался</a:t>
            </a:r>
          </a:p>
          <a:p>
            <a:pPr>
              <a:buNone/>
            </a:pPr>
            <a:r>
              <a:rPr lang="ru-RU" dirty="0" smtClean="0"/>
              <a:t>   в строй!</a:t>
            </a:r>
            <a:endParaRPr lang="ru-RU" dirty="0"/>
          </a:p>
        </p:txBody>
      </p:sp>
      <p:pic>
        <p:nvPicPr>
          <p:cNvPr id="4" name="Рисунок 3" descr="http://tankfront.ru/foto/ussr/tk/gvtk01tk26/gvtk01-01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6968" y="1700808"/>
            <a:ext cx="4717032" cy="295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«Гвозди бы делать из этих людей…» Н. Тихонов</a:t>
            </a:r>
            <a:endParaRPr lang="ru-RU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29 марта 1945 года танк Евгения Антошина был подбит и загорелся. Его, обгорелого и полуживого, с раздробленной ногой успели вытащить боевые товарищи. Но он этого уже не помнил! </a:t>
            </a:r>
            <a:endParaRPr lang="ru-RU" dirty="0"/>
          </a:p>
        </p:txBody>
      </p:sp>
      <p:pic>
        <p:nvPicPr>
          <p:cNvPr id="4" name="Рисунок 3" descr="https://cdn.moypolk.ru/static/resize/w800/soldiers/fellow/2017/05/08/9e9d099512bd0150c0b4c1b6da512a0c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7" y="3717032"/>
            <a:ext cx="4824536" cy="2974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1960" y="320040"/>
            <a:ext cx="3960440" cy="732696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  <a:t>«</a:t>
            </a:r>
            <a:r>
              <a:rPr lang="ru-RU" sz="2000" i="1" dirty="0" smtClean="0">
                <a:solidFill>
                  <a:schemeClr val="accent2">
                    <a:lumMod val="75000"/>
                  </a:schemeClr>
                </a:solidFill>
              </a:rPr>
              <a:t>Трудности делают нас сильнее» Ф. Ницше </a:t>
            </a:r>
            <a:endParaRPr lang="ru-RU" sz="2000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332656"/>
            <a:ext cx="4402832" cy="381642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Победу Евгений Антошин встретил в Кисловодске в эвакогоспитале. Ранение оказалось серьезным. Правую ногу пришлось ампутировать ниже колена. Вернулся к родным в августе 1945 года на костылях.</a:t>
            </a:r>
            <a:endParaRPr lang="ru-RU" dirty="0"/>
          </a:p>
        </p:txBody>
      </p:sp>
      <p:pic>
        <p:nvPicPr>
          <p:cNvPr id="4" name="Рисунок 3" descr="https://stavmuseum.ru/upload/medialibrary/8d1/8d17d00a39ab172fcc5b519d855b405f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1196752"/>
            <a:ext cx="3995936" cy="3496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C:\Users\User\Desktop\документы семья\img0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3501008"/>
            <a:ext cx="2256240" cy="31913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i="1" dirty="0" smtClean="0">
                <a:solidFill>
                  <a:schemeClr val="accent2">
                    <a:lumMod val="75000"/>
                  </a:schemeClr>
                </a:solidFill>
              </a:rPr>
              <a:t>«Учитель – это тот же писатель, который  пишет не книги, а живых людей» Е. Евтушенко</a:t>
            </a:r>
            <a:endParaRPr lang="ru-RU" sz="2800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Но Евгений Николаевич и не думал сдаваться! От отца – сапожника он унаследовал «золотые руки». Закончил Школу мастеров, работал резчиком по дереву.</a:t>
            </a:r>
            <a:endParaRPr lang="ru-RU" dirty="0"/>
          </a:p>
        </p:txBody>
      </p:sp>
      <p:pic>
        <p:nvPicPr>
          <p:cNvPr id="4" name="Рисунок 3" descr="https://photos.wikimapia.org/p/00/06/58/16/67_big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3356992"/>
            <a:ext cx="5570984" cy="3136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C:\Users\User\Desktop\Женя фото\20230330_1746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3356992"/>
            <a:ext cx="2376264" cy="31683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4186808" cy="61230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Но любовь к детям победила! Окончив Рязанский Государственный педагогический институт, Евгений Николаевич становится учителем истории. Сначала это была родная ему школа №3, потом школа № 47. И, наконец, школа № 53, в которой он работал с момента её открытия.</a:t>
            </a:r>
            <a:endParaRPr lang="ru-RU" dirty="0"/>
          </a:p>
        </p:txBody>
      </p:sp>
      <p:pic>
        <p:nvPicPr>
          <p:cNvPr id="4" name="Рисунок 3" descr="https://avatars.mds.yandex.net/get-altay/760153/2a00000186cc799d65bce228ebacd3425e48/XXXL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188640"/>
            <a:ext cx="3618285" cy="2155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avatars.mds.yandex.net/get-altay/1348156/2a000001685f71e65071ac500e1bdd86ff61/XXXL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2492896"/>
            <a:ext cx="3456384" cy="1978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sun9-50.userapi.com/impf/c844521/v844521555/f95f3/0CKcP94kfTE.jpg?size=500x302&amp;quality=96&amp;sign=507f3b230f6f8dd40c758151d5ef7893&amp;c_uniq_tag=Oy9cFjxQZm4W0Kjm8utedryhNYJlFbxpIlfsQWeJPn4&amp;type=album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4725144"/>
            <a:ext cx="3312368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User\Desktop\Женя фото\20230330_17384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260648"/>
            <a:ext cx="2378534" cy="3171379"/>
          </a:xfrm>
          <a:prstGeom prst="rect">
            <a:avLst/>
          </a:prstGeom>
          <a:noFill/>
        </p:spPr>
      </p:pic>
      <p:pic>
        <p:nvPicPr>
          <p:cNvPr id="5123" name="Picture 3" descr="C:\Users\User\Desktop\Женя фото\20230330_1700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16632"/>
            <a:ext cx="2571750" cy="3429000"/>
          </a:xfrm>
          <a:prstGeom prst="rect">
            <a:avLst/>
          </a:prstGeom>
          <a:noFill/>
        </p:spPr>
      </p:pic>
      <p:pic>
        <p:nvPicPr>
          <p:cNvPr id="5124" name="Picture 4" descr="C:\Users\User\Desktop\Женя фото\20230330_18162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2636912"/>
            <a:ext cx="5436096" cy="40770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000" i="1" dirty="0" smtClean="0">
                <a:solidFill>
                  <a:schemeClr val="accent2">
                    <a:lumMod val="75000"/>
                  </a:schemeClr>
                </a:solidFill>
              </a:rPr>
              <a:t>Учитель – «инженер человеческих душ» А. Макаренко</a:t>
            </a:r>
            <a:endParaRPr lang="ru-RU" sz="3000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Ученики любили своего учителя. Он платил им тем же. Его уроки были интересными и познавательными. Ребята посетили много предприятий города Рязани, побывали на городище Старая Рязань, поучаствовали в раскопках.  </a:t>
            </a:r>
            <a:endParaRPr lang="ru-RU" dirty="0"/>
          </a:p>
        </p:txBody>
      </p:sp>
      <p:pic>
        <p:nvPicPr>
          <p:cNvPr id="4" name="Рисунок 3" descr="https://ic.pics.livejournal.com/pantv/14908973/5501649/5501649_original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365104"/>
            <a:ext cx="4626396" cy="2268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https://ya62.ru/upload/iblock/b83/b83e71f92756ef821942453b73adf14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4293096"/>
            <a:ext cx="3096344" cy="22626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фото</a:t>
            </a:r>
            <a:endParaRPr lang="ru-RU" dirty="0"/>
          </a:p>
        </p:txBody>
      </p:sp>
      <p:pic>
        <p:nvPicPr>
          <p:cNvPr id="6146" name="Picture 2" descr="C:\Users\User\Desktop\Женя фото\IMG-20230331-WA00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4860032" cy="3645024"/>
          </a:xfrm>
          <a:prstGeom prst="rect">
            <a:avLst/>
          </a:prstGeom>
          <a:noFill/>
        </p:spPr>
      </p:pic>
      <p:pic>
        <p:nvPicPr>
          <p:cNvPr id="6147" name="Picture 3" descr="C:\Users\User\Desktop\Женя фото\IMG-20230331-WA00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3050958"/>
            <a:ext cx="5076056" cy="38070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</a:rPr>
              <a:t>«хорошие учителя создают хороших учеников» </a:t>
            </a:r>
            <a:br>
              <a:rPr lang="ru-RU" sz="3200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</a:rPr>
              <a:t>М. </a:t>
            </a:r>
            <a:r>
              <a:rPr lang="ru-RU" sz="3200" dirty="0" err="1" smtClean="0">
                <a:solidFill>
                  <a:schemeClr val="accent2">
                    <a:lumMod val="75000"/>
                  </a:schemeClr>
                </a:solidFill>
              </a:rPr>
              <a:t>остроградский</a:t>
            </a:r>
            <a:endParaRPr lang="ru-RU" sz="3200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Выпускники Евгения Николаевича приносят пользу своей Родине. Среди них есть врачи, инженеры, следователи, депутаты, военные, учителя.</a:t>
            </a:r>
          </a:p>
          <a:p>
            <a:pPr>
              <a:buNone/>
            </a:pPr>
            <a:r>
              <a:rPr lang="ru-RU" dirty="0" err="1" smtClean="0"/>
              <a:t>Федулаев</a:t>
            </a:r>
            <a:r>
              <a:rPr lang="ru-RU" dirty="0" smtClean="0"/>
              <a:t> Р. Б.                         Кошелев А. М.</a:t>
            </a:r>
          </a:p>
          <a:p>
            <a:pPr>
              <a:buNone/>
            </a:pPr>
            <a:r>
              <a:rPr lang="ru-RU" dirty="0" smtClean="0"/>
              <a:t>       ОКБ                                Городская Дума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			</a:t>
            </a:r>
            <a:endParaRPr lang="ru-RU" dirty="0"/>
          </a:p>
        </p:txBody>
      </p:sp>
      <p:pic>
        <p:nvPicPr>
          <p:cNvPr id="4" name="Picture 2" descr="Федулаев Роман Борисович, кардиолог , функциональный диагност - Рязань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293096"/>
            <a:ext cx="2448272" cy="2448272"/>
          </a:xfrm>
          <a:prstGeom prst="rect">
            <a:avLst/>
          </a:prstGeom>
          <a:noFill/>
        </p:spPr>
      </p:pic>
      <p:pic>
        <p:nvPicPr>
          <p:cNvPr id="5" name="Рисунок 4" descr="https://viperson.ru/uploads/person/596678/main_image/page_4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4221088"/>
            <a:ext cx="2297430" cy="24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«Без его бы сердца доброго</a:t>
            </a:r>
            <a:b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i="1" dirty="0" smtClean="0">
                <a:solidFill>
                  <a:schemeClr val="accent2">
                    <a:lumMod val="75000"/>
                  </a:schemeClr>
                </a:solidFill>
              </a:rPr>
              <a:t>не был мир так удивителен…»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Этими строками Вероники </a:t>
            </a:r>
            <a:r>
              <a:rPr lang="ru-RU" dirty="0" err="1" smtClean="0"/>
              <a:t>Тушновой</a:t>
            </a:r>
            <a:r>
              <a:rPr lang="ru-RU" dirty="0" smtClean="0"/>
              <a:t> </a:t>
            </a:r>
          </a:p>
          <a:p>
            <a:pPr>
              <a:buNone/>
            </a:pPr>
            <a:r>
              <a:rPr lang="ru-RU" dirty="0" smtClean="0"/>
              <a:t>   наша учительница, Еременко Ольга Александровна, закончила «Разговор о важном». Нам стало понятно, что свою профессию она выбрала не случайно.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9217" name="Picture 1" descr="C:\Users\User\Desktop\DSC_00000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3789040"/>
            <a:ext cx="2211710" cy="2948946"/>
          </a:xfrm>
          <a:prstGeom prst="rect">
            <a:avLst/>
          </a:prstGeom>
          <a:noFill/>
        </p:spPr>
      </p:pic>
      <p:pic>
        <p:nvPicPr>
          <p:cNvPr id="9218" name="Picture 2" descr="C:\Users\User\Desktop\IMG_20200509_1659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3717032"/>
            <a:ext cx="1685786" cy="29969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37265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Интернет источники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6712"/>
            <a:ext cx="7239000" cy="5619024"/>
          </a:xfrm>
        </p:spPr>
        <p:txBody>
          <a:bodyPr>
            <a:normAutofit fontScale="40000" lnSpcReduction="20000"/>
          </a:bodyPr>
          <a:lstStyle/>
          <a:p>
            <a:r>
              <a:rPr lang="fr-FR" u="sng" dirty="0" smtClean="0">
                <a:hlinkClick r:id="rId2"/>
              </a:rPr>
              <a:t>https://penzavzglyad.ru/images/uploads/32fa5c45181cf42dbf3b25be1ad48c1b.jpg</a:t>
            </a:r>
            <a:r>
              <a:rPr lang="fr-FR" dirty="0" smtClean="0"/>
              <a:t> </a:t>
            </a:r>
            <a:endParaRPr lang="ru-RU" dirty="0" smtClean="0"/>
          </a:p>
          <a:p>
            <a:r>
              <a:rPr lang="ru-RU" u="sng" dirty="0" smtClean="0">
                <a:hlinkClick r:id="rId3"/>
              </a:rPr>
              <a:t>https://razgovor-cdn.edsoo.ru/media/file/teacherandmentor-poster.png</a:t>
            </a:r>
            <a:r>
              <a:rPr lang="fr-FR" dirty="0" smtClean="0"/>
              <a:t> </a:t>
            </a:r>
            <a:endParaRPr lang="ru-RU" dirty="0" smtClean="0"/>
          </a:p>
          <a:p>
            <a:r>
              <a:rPr lang="ru-RU" u="sng" dirty="0" smtClean="0">
                <a:hlinkClick r:id="rId4"/>
              </a:rPr>
              <a:t>https://st-babich-bibl.ru/wp-content/uploads/2022/04/1-20.jpg</a:t>
            </a:r>
            <a:r>
              <a:rPr lang="fr-FR" dirty="0" smtClean="0"/>
              <a:t> </a:t>
            </a:r>
            <a:endParaRPr lang="ru-RU" dirty="0" smtClean="0"/>
          </a:p>
          <a:p>
            <a:r>
              <a:rPr lang="ru-RU" u="sng" dirty="0" smtClean="0">
                <a:hlinkClick r:id="rId5"/>
              </a:rPr>
              <a:t>http://images.myshared.ru/5/503742/slide_12.jpg</a:t>
            </a:r>
            <a:r>
              <a:rPr lang="fr-FR" dirty="0" smtClean="0"/>
              <a:t> </a:t>
            </a:r>
            <a:endParaRPr lang="ru-RU" dirty="0" smtClean="0"/>
          </a:p>
          <a:p>
            <a:r>
              <a:rPr lang="ru-RU" u="sng" dirty="0" smtClean="0">
                <a:hlinkClick r:id="rId6"/>
              </a:rPr>
              <a:t>https://sun9-41.userapi.com/impg/12ICCSM1F63KK4eqQ7gAwzZSYTeK3o51ro1HKQ/im-NHRaCkyM.jpg?size=960x720&amp;quality=96&amp;sign=709809075fca257faf96c2d5b0bfd6a3&amp;c_uniq_tag=iFdVSVzn6ALQdH_s_V0QDAEpdayn3JFh9otHg_wUAE4&amp;type=album</a:t>
            </a:r>
            <a:r>
              <a:rPr lang="fr-FR" dirty="0" smtClean="0"/>
              <a:t> </a:t>
            </a:r>
            <a:endParaRPr lang="ru-RU" dirty="0" smtClean="0"/>
          </a:p>
          <a:p>
            <a:r>
              <a:rPr lang="fr-FR" u="sng" dirty="0" smtClean="0">
                <a:hlinkClick r:id="rId7"/>
              </a:rPr>
              <a:t>https</a:t>
            </a:r>
            <a:r>
              <a:rPr lang="ru-RU" u="sng" dirty="0" smtClean="0">
                <a:hlinkClick r:id="rId7"/>
              </a:rPr>
              <a:t>://</a:t>
            </a:r>
            <a:r>
              <a:rPr lang="fr-FR" u="sng" dirty="0" smtClean="0">
                <a:hlinkClick r:id="rId7"/>
              </a:rPr>
              <a:t>skazka</a:t>
            </a:r>
            <a:r>
              <a:rPr lang="ru-RU" u="sng" dirty="0" smtClean="0">
                <a:hlinkClick r:id="rId7"/>
              </a:rPr>
              <a:t>-</a:t>
            </a:r>
            <a:r>
              <a:rPr lang="fr-FR" u="sng" dirty="0" smtClean="0">
                <a:hlinkClick r:id="rId7"/>
              </a:rPr>
              <a:t>arkhyz</a:t>
            </a:r>
            <a:r>
              <a:rPr lang="ru-RU" u="sng" dirty="0" smtClean="0">
                <a:hlinkClick r:id="rId7"/>
              </a:rPr>
              <a:t>.</a:t>
            </a:r>
            <a:r>
              <a:rPr lang="fr-FR" u="sng" dirty="0" smtClean="0">
                <a:hlinkClick r:id="rId7"/>
              </a:rPr>
              <a:t>ru</a:t>
            </a:r>
            <a:r>
              <a:rPr lang="ru-RU" u="sng" dirty="0" smtClean="0">
                <a:hlinkClick r:id="rId7"/>
              </a:rPr>
              <a:t>/</a:t>
            </a:r>
            <a:r>
              <a:rPr lang="fr-FR" u="sng" dirty="0" smtClean="0">
                <a:hlinkClick r:id="rId7"/>
              </a:rPr>
              <a:t>wp</a:t>
            </a:r>
            <a:r>
              <a:rPr lang="ru-RU" u="sng" dirty="0" smtClean="0">
                <a:hlinkClick r:id="rId7"/>
              </a:rPr>
              <a:t>-</a:t>
            </a:r>
            <a:r>
              <a:rPr lang="fr-FR" u="sng" dirty="0" smtClean="0">
                <a:hlinkClick r:id="rId7"/>
              </a:rPr>
              <a:t>content</a:t>
            </a:r>
            <a:r>
              <a:rPr lang="ru-RU" u="sng" dirty="0" smtClean="0">
                <a:hlinkClick r:id="rId7"/>
              </a:rPr>
              <a:t>/</a:t>
            </a:r>
            <a:r>
              <a:rPr lang="fr-FR" u="sng" dirty="0" smtClean="0">
                <a:hlinkClick r:id="rId7"/>
              </a:rPr>
              <a:t>uploads</a:t>
            </a:r>
            <a:r>
              <a:rPr lang="ru-RU" u="sng" dirty="0" smtClean="0">
                <a:hlinkClick r:id="rId7"/>
              </a:rPr>
              <a:t>/4/3/6/436296</a:t>
            </a:r>
            <a:r>
              <a:rPr lang="fr-FR" u="sng" dirty="0" smtClean="0">
                <a:hlinkClick r:id="rId7"/>
              </a:rPr>
              <a:t>b</a:t>
            </a:r>
            <a:r>
              <a:rPr lang="ru-RU" u="sng" dirty="0" smtClean="0">
                <a:hlinkClick r:id="rId7"/>
              </a:rPr>
              <a:t>43</a:t>
            </a:r>
            <a:r>
              <a:rPr lang="fr-FR" u="sng" dirty="0" smtClean="0">
                <a:hlinkClick r:id="rId7"/>
              </a:rPr>
              <a:t>bd</a:t>
            </a:r>
            <a:r>
              <a:rPr lang="ru-RU" u="sng" dirty="0" smtClean="0">
                <a:hlinkClick r:id="rId7"/>
              </a:rPr>
              <a:t>1159</a:t>
            </a:r>
            <a:r>
              <a:rPr lang="fr-FR" u="sng" dirty="0" smtClean="0">
                <a:hlinkClick r:id="rId7"/>
              </a:rPr>
              <a:t>d</a:t>
            </a:r>
            <a:r>
              <a:rPr lang="ru-RU" u="sng" dirty="0" smtClean="0">
                <a:hlinkClick r:id="rId7"/>
              </a:rPr>
              <a:t>2</a:t>
            </a:r>
            <a:r>
              <a:rPr lang="fr-FR" u="sng" dirty="0" smtClean="0">
                <a:hlinkClick r:id="rId7"/>
              </a:rPr>
              <a:t>bb</a:t>
            </a:r>
            <a:r>
              <a:rPr lang="ru-RU" u="sng" dirty="0" smtClean="0">
                <a:hlinkClick r:id="rId7"/>
              </a:rPr>
              <a:t>78817</a:t>
            </a:r>
            <a:r>
              <a:rPr lang="fr-FR" u="sng" dirty="0" smtClean="0">
                <a:hlinkClick r:id="rId7"/>
              </a:rPr>
              <a:t>fca</a:t>
            </a:r>
            <a:r>
              <a:rPr lang="ru-RU" u="sng" dirty="0" smtClean="0">
                <a:hlinkClick r:id="rId7"/>
              </a:rPr>
              <a:t>4</a:t>
            </a:r>
            <a:r>
              <a:rPr lang="fr-FR" u="sng" dirty="0" smtClean="0">
                <a:hlinkClick r:id="rId7"/>
              </a:rPr>
              <a:t>f</a:t>
            </a:r>
            <a:r>
              <a:rPr lang="ru-RU" u="sng" dirty="0" smtClean="0">
                <a:hlinkClick r:id="rId7"/>
              </a:rPr>
              <a:t>283.</a:t>
            </a:r>
            <a:r>
              <a:rPr lang="fr-FR" u="sng" dirty="0" smtClean="0">
                <a:hlinkClick r:id="rId7"/>
              </a:rPr>
              <a:t>jpeg</a:t>
            </a:r>
            <a:r>
              <a:rPr lang="ru-RU" dirty="0" smtClean="0"/>
              <a:t> </a:t>
            </a:r>
          </a:p>
          <a:p>
            <a:r>
              <a:rPr lang="fr-FR" u="sng" dirty="0" smtClean="0">
                <a:hlinkClick r:id="rId8"/>
              </a:rPr>
              <a:t>https</a:t>
            </a:r>
            <a:r>
              <a:rPr lang="ru-RU" u="sng" dirty="0" smtClean="0">
                <a:hlinkClick r:id="rId8"/>
              </a:rPr>
              <a:t>://</a:t>
            </a:r>
            <a:r>
              <a:rPr lang="fr-FR" u="sng" dirty="0" smtClean="0">
                <a:hlinkClick r:id="rId8"/>
              </a:rPr>
              <a:t>prodoctorov</a:t>
            </a:r>
            <a:r>
              <a:rPr lang="ru-RU" u="sng" dirty="0" smtClean="0">
                <a:hlinkClick r:id="rId8"/>
              </a:rPr>
              <a:t>.</a:t>
            </a:r>
            <a:r>
              <a:rPr lang="fr-FR" u="sng" dirty="0" smtClean="0">
                <a:hlinkClick r:id="rId8"/>
              </a:rPr>
              <a:t>ru</a:t>
            </a:r>
            <a:r>
              <a:rPr lang="ru-RU" u="sng" dirty="0" smtClean="0">
                <a:hlinkClick r:id="rId8"/>
              </a:rPr>
              <a:t>/</a:t>
            </a:r>
            <a:r>
              <a:rPr lang="fr-FR" u="sng" dirty="0" smtClean="0">
                <a:hlinkClick r:id="rId8"/>
              </a:rPr>
              <a:t>ryazan</a:t>
            </a:r>
            <a:r>
              <a:rPr lang="ru-RU" u="sng" dirty="0" smtClean="0">
                <a:hlinkClick r:id="rId8"/>
              </a:rPr>
              <a:t>/</a:t>
            </a:r>
            <a:r>
              <a:rPr lang="fr-FR" u="sng" dirty="0" smtClean="0">
                <a:hlinkClick r:id="rId8"/>
              </a:rPr>
              <a:t>vrach</a:t>
            </a:r>
            <a:r>
              <a:rPr lang="ru-RU" u="sng" dirty="0" smtClean="0">
                <a:hlinkClick r:id="rId8"/>
              </a:rPr>
              <a:t>/225925-</a:t>
            </a:r>
            <a:r>
              <a:rPr lang="fr-FR" u="sng" dirty="0" smtClean="0">
                <a:hlinkClick r:id="rId8"/>
              </a:rPr>
              <a:t>fedulaev</a:t>
            </a:r>
            <a:r>
              <a:rPr lang="ru-RU" u="sng" dirty="0" smtClean="0">
                <a:hlinkClick r:id="rId8"/>
              </a:rPr>
              <a:t>/#:~:</a:t>
            </a:r>
            <a:r>
              <a:rPr lang="fr-FR" u="sng" dirty="0" smtClean="0">
                <a:hlinkClick r:id="rId8"/>
              </a:rPr>
              <a:t>text</a:t>
            </a:r>
            <a:r>
              <a:rPr lang="ru-RU" u="sng" dirty="0" smtClean="0">
                <a:hlinkClick r:id="rId8"/>
              </a:rPr>
              <a:t>=%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A</a:t>
            </a:r>
            <a:r>
              <a:rPr lang="ru-RU" u="sng" dirty="0" smtClean="0">
                <a:hlinkClick r:id="rId8"/>
              </a:rPr>
              <a:t>4%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B</a:t>
            </a:r>
            <a:r>
              <a:rPr lang="ru-RU" u="sng" dirty="0" smtClean="0">
                <a:hlinkClick r:id="rId8"/>
              </a:rPr>
              <a:t>5%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B</a:t>
            </a:r>
            <a:r>
              <a:rPr lang="ru-RU" u="sng" dirty="0" smtClean="0">
                <a:hlinkClick r:id="rId8"/>
              </a:rPr>
              <a:t>4%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1%83%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BB</a:t>
            </a:r>
            <a:r>
              <a:rPr lang="ru-RU" u="sng" dirty="0" smtClean="0">
                <a:hlinkClick r:id="rId8"/>
              </a:rPr>
              <a:t>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B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B</a:t>
            </a:r>
            <a:r>
              <a:rPr lang="ru-RU" u="sng" dirty="0" smtClean="0">
                <a:hlinkClick r:id="rId8"/>
              </a:rPr>
              <a:t>5%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B</a:t>
            </a:r>
            <a:r>
              <a:rPr lang="ru-RU" u="sng" dirty="0" smtClean="0">
                <a:hlinkClick r:id="rId8"/>
              </a:rPr>
              <a:t>2%20%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A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BE</a:t>
            </a:r>
            <a:r>
              <a:rPr lang="ru-RU" u="sng" dirty="0" smtClean="0">
                <a:hlinkClick r:id="rId8"/>
              </a:rPr>
              <a:t>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BC</a:t>
            </a:r>
            <a:r>
              <a:rPr lang="ru-RU" u="sng" dirty="0" smtClean="0">
                <a:hlinkClick r:id="rId8"/>
              </a:rPr>
              <a:t>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B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BD</a:t>
            </a:r>
            <a:r>
              <a:rPr lang="ru-RU" u="sng" dirty="0" smtClean="0">
                <a:hlinkClick r:id="rId8"/>
              </a:rPr>
              <a:t>%20%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0%91%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BE</a:t>
            </a:r>
            <a:r>
              <a:rPr lang="ru-RU" u="sng" dirty="0" smtClean="0">
                <a:hlinkClick r:id="rId8"/>
              </a:rPr>
              <a:t>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1%80%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B</a:t>
            </a:r>
            <a:r>
              <a:rPr lang="ru-RU" u="sng" dirty="0" smtClean="0">
                <a:hlinkClick r:id="rId8"/>
              </a:rPr>
              <a:t>8%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1%81%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BE</a:t>
            </a:r>
            <a:r>
              <a:rPr lang="ru-RU" u="sng" dirty="0" smtClean="0">
                <a:hlinkClick r:id="rId8"/>
              </a:rPr>
              <a:t>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B</a:t>
            </a:r>
            <a:r>
              <a:rPr lang="ru-RU" u="sng" dirty="0" smtClean="0">
                <a:hlinkClick r:id="rId8"/>
              </a:rPr>
              <a:t>2%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B</a:t>
            </a:r>
            <a:r>
              <a:rPr lang="ru-RU" u="sng" dirty="0" smtClean="0">
                <a:hlinkClick r:id="rId8"/>
              </a:rPr>
              <a:t>8%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1%87%2</a:t>
            </a:r>
            <a:r>
              <a:rPr lang="fr-FR" u="sng" dirty="0" smtClean="0">
                <a:hlinkClick r:id="rId8"/>
              </a:rPr>
              <a:t>C</a:t>
            </a:r>
            <a:r>
              <a:rPr lang="ru-RU" u="sng" dirty="0" smtClean="0">
                <a:hlinkClick r:id="rId8"/>
              </a:rPr>
              <a:t>%20%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A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1%8</a:t>
            </a:r>
            <a:r>
              <a:rPr lang="fr-FR" u="sng" dirty="0" smtClean="0">
                <a:hlinkClick r:id="rId8"/>
              </a:rPr>
              <a:t>F</a:t>
            </a:r>
            <a:r>
              <a:rPr lang="ru-RU" u="sng" dirty="0" smtClean="0">
                <a:hlinkClick r:id="rId8"/>
              </a:rPr>
              <a:t>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B</a:t>
            </a:r>
            <a:r>
              <a:rPr lang="ru-RU" u="sng" dirty="0" smtClean="0">
                <a:hlinkClick r:id="rId8"/>
              </a:rPr>
              <a:t>7%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B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BD</a:t>
            </a:r>
            <a:r>
              <a:rPr lang="ru-RU" u="sng" dirty="0" smtClean="0">
                <a:hlinkClick r:id="rId8"/>
              </a:rPr>
              <a:t>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1%8</a:t>
            </a:r>
            <a:r>
              <a:rPr lang="fr-FR" u="sng" dirty="0" smtClean="0">
                <a:hlinkClick r:id="rId8"/>
              </a:rPr>
              <a:t>C</a:t>
            </a:r>
            <a:r>
              <a:rPr lang="ru-RU" u="sng" dirty="0" smtClean="0">
                <a:hlinkClick r:id="rId8"/>
              </a:rPr>
              <a:t>%3</a:t>
            </a:r>
            <a:r>
              <a:rPr lang="fr-FR" u="sng" dirty="0" smtClean="0">
                <a:hlinkClick r:id="rId8"/>
              </a:rPr>
              <a:t>A</a:t>
            </a:r>
            <a:r>
              <a:rPr lang="ru-RU" u="sng" dirty="0" smtClean="0">
                <a:hlinkClick r:id="rId8"/>
              </a:rPr>
              <a:t>%20%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BA</a:t>
            </a:r>
            <a:r>
              <a:rPr lang="ru-RU" u="sng" dirty="0" smtClean="0">
                <a:hlinkClick r:id="rId8"/>
              </a:rPr>
              <a:t>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B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1%80%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B</a:t>
            </a:r>
            <a:r>
              <a:rPr lang="ru-RU" u="sng" dirty="0" smtClean="0">
                <a:hlinkClick r:id="rId8"/>
              </a:rPr>
              <a:t>4%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B</a:t>
            </a:r>
            <a:r>
              <a:rPr lang="ru-RU" u="sng" dirty="0" smtClean="0">
                <a:hlinkClick r:id="rId8"/>
              </a:rPr>
              <a:t>8%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BE</a:t>
            </a:r>
            <a:r>
              <a:rPr lang="ru-RU" u="sng" dirty="0" smtClean="0">
                <a:hlinkClick r:id="rId8"/>
              </a:rPr>
              <a:t>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BB</a:t>
            </a:r>
            <a:r>
              <a:rPr lang="ru-RU" u="sng" dirty="0" smtClean="0">
                <a:hlinkClick r:id="rId8"/>
              </a:rPr>
              <a:t>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BE</a:t>
            </a:r>
            <a:r>
              <a:rPr lang="ru-RU" u="sng" dirty="0" smtClean="0">
                <a:hlinkClick r:id="rId8"/>
              </a:rPr>
              <a:t>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B</a:t>
            </a:r>
            <a:r>
              <a:rPr lang="ru-RU" u="sng" dirty="0" smtClean="0">
                <a:hlinkClick r:id="rId8"/>
              </a:rPr>
              <a:t>3%2</a:t>
            </a:r>
            <a:r>
              <a:rPr lang="fr-FR" u="sng" dirty="0" smtClean="0">
                <a:hlinkClick r:id="rId8"/>
              </a:rPr>
              <a:t>C</a:t>
            </a:r>
            <a:r>
              <a:rPr lang="ru-RU" u="sng" dirty="0" smtClean="0">
                <a:hlinkClick r:id="rId8"/>
              </a:rPr>
              <a:t>,%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BD</a:t>
            </a:r>
            <a:r>
              <a:rPr lang="ru-RU" u="sng" dirty="0" smtClean="0">
                <a:hlinkClick r:id="rId8"/>
              </a:rPr>
              <a:t>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B</a:t>
            </a:r>
            <a:r>
              <a:rPr lang="ru-RU" u="sng" dirty="0" smtClean="0">
                <a:hlinkClick r:id="rId8"/>
              </a:rPr>
              <a:t>0%20%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BF</a:t>
            </a:r>
            <a:r>
              <a:rPr lang="ru-RU" u="sng" dirty="0" smtClean="0">
                <a:hlinkClick r:id="rId8"/>
              </a:rPr>
              <a:t>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1%80%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B</a:t>
            </a:r>
            <a:r>
              <a:rPr lang="ru-RU" u="sng" dirty="0" smtClean="0">
                <a:hlinkClick r:id="rId8"/>
              </a:rPr>
              <a:t>8%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1%91%</a:t>
            </a:r>
            <a:r>
              <a:rPr lang="fr-FR" u="sng" dirty="0" smtClean="0">
                <a:hlinkClick r:id="rId8"/>
              </a:rPr>
              <a:t>D</a:t>
            </a:r>
            <a:r>
              <a:rPr lang="ru-RU" u="sng" dirty="0" smtClean="0">
                <a:hlinkClick r:id="rId8"/>
              </a:rPr>
              <a:t>0%</a:t>
            </a:r>
            <a:r>
              <a:rPr lang="fr-FR" u="sng" dirty="0" smtClean="0">
                <a:hlinkClick r:id="rId8"/>
              </a:rPr>
              <a:t>BC</a:t>
            </a:r>
            <a:r>
              <a:rPr lang="ru-RU" u="sng" dirty="0" smtClean="0">
                <a:hlinkClick r:id="rId8"/>
              </a:rPr>
              <a:t>%20%</a:t>
            </a:r>
            <a:r>
              <a:rPr lang="fr-FR" u="sng" dirty="0" smtClean="0">
                <a:hlinkClick r:id="rId8"/>
              </a:rPr>
              <a:t>E</a:t>
            </a:r>
            <a:r>
              <a:rPr lang="ru-RU" u="sng" dirty="0" smtClean="0">
                <a:hlinkClick r:id="rId8"/>
              </a:rPr>
              <a:t>2%98%8</a:t>
            </a:r>
            <a:r>
              <a:rPr lang="fr-FR" u="sng" dirty="0" smtClean="0">
                <a:hlinkClick r:id="rId8"/>
              </a:rPr>
              <a:t>E</a:t>
            </a:r>
            <a:r>
              <a:rPr lang="ru-RU" u="sng" dirty="0" smtClean="0">
                <a:hlinkClick r:id="rId8"/>
              </a:rPr>
              <a:t>%20(4912)%2046-63-90</a:t>
            </a:r>
            <a:r>
              <a:rPr lang="fr-FR" dirty="0" smtClean="0"/>
              <a:t> </a:t>
            </a:r>
            <a:endParaRPr lang="ru-RU" dirty="0" smtClean="0"/>
          </a:p>
          <a:p>
            <a:r>
              <a:rPr lang="fr-FR" u="sng" dirty="0" smtClean="0">
                <a:hlinkClick r:id="rId9"/>
              </a:rPr>
              <a:t>https</a:t>
            </a:r>
            <a:r>
              <a:rPr lang="ru-RU" u="sng" dirty="0" smtClean="0">
                <a:hlinkClick r:id="rId9"/>
              </a:rPr>
              <a:t>://</a:t>
            </a:r>
            <a:r>
              <a:rPr lang="fr-FR" u="sng" dirty="0" smtClean="0">
                <a:hlinkClick r:id="rId9"/>
              </a:rPr>
              <a:t>viperson</a:t>
            </a:r>
            <a:r>
              <a:rPr lang="ru-RU" u="sng" dirty="0" smtClean="0">
                <a:hlinkClick r:id="rId9"/>
              </a:rPr>
              <a:t>.</a:t>
            </a:r>
            <a:r>
              <a:rPr lang="fr-FR" u="sng" dirty="0" smtClean="0">
                <a:hlinkClick r:id="rId9"/>
              </a:rPr>
              <a:t>ru</a:t>
            </a:r>
            <a:r>
              <a:rPr lang="ru-RU" u="sng" dirty="0" smtClean="0">
                <a:hlinkClick r:id="rId9"/>
              </a:rPr>
              <a:t>/</a:t>
            </a:r>
            <a:r>
              <a:rPr lang="fr-FR" u="sng" dirty="0" smtClean="0">
                <a:hlinkClick r:id="rId9"/>
              </a:rPr>
              <a:t>people</a:t>
            </a:r>
            <a:r>
              <a:rPr lang="ru-RU" u="sng" dirty="0" smtClean="0">
                <a:hlinkClick r:id="rId9"/>
              </a:rPr>
              <a:t>/</a:t>
            </a:r>
            <a:r>
              <a:rPr lang="fr-FR" u="sng" dirty="0" smtClean="0">
                <a:hlinkClick r:id="rId9"/>
              </a:rPr>
              <a:t>koshelev</a:t>
            </a:r>
            <a:r>
              <a:rPr lang="ru-RU" u="sng" dirty="0" smtClean="0">
                <a:hlinkClick r:id="rId9"/>
              </a:rPr>
              <a:t>-</a:t>
            </a:r>
            <a:r>
              <a:rPr lang="fr-FR" u="sng" dirty="0" smtClean="0">
                <a:hlinkClick r:id="rId9"/>
              </a:rPr>
              <a:t>aleksandr</a:t>
            </a:r>
            <a:r>
              <a:rPr lang="ru-RU" u="sng" dirty="0" smtClean="0">
                <a:hlinkClick r:id="rId9"/>
              </a:rPr>
              <a:t>-</a:t>
            </a:r>
            <a:r>
              <a:rPr lang="fr-FR" u="sng" dirty="0" smtClean="0">
                <a:hlinkClick r:id="rId9"/>
              </a:rPr>
              <a:t>mihaylovich</a:t>
            </a:r>
            <a:r>
              <a:rPr lang="fr-FR" dirty="0" smtClean="0"/>
              <a:t>  </a:t>
            </a:r>
            <a:endParaRPr lang="ru-RU" dirty="0" smtClean="0"/>
          </a:p>
          <a:p>
            <a:r>
              <a:rPr lang="fr-FR" u="sng" dirty="0" smtClean="0">
                <a:hlinkClick r:id="rId10"/>
              </a:rPr>
              <a:t>https://youtu.be/vYm_yaDaiLg</a:t>
            </a:r>
            <a:r>
              <a:rPr lang="ru-RU" dirty="0" smtClean="0"/>
              <a:t> </a:t>
            </a:r>
          </a:p>
          <a:p>
            <a:r>
              <a:rPr lang="ru-RU" u="sng" dirty="0" smtClean="0">
                <a:hlinkClick r:id="rId11"/>
              </a:rPr>
              <a:t>https://www.culture.ru/poems/18419/esli-b-ne-bylo-uchitelya</a:t>
            </a:r>
            <a:r>
              <a:rPr lang="ru-RU" dirty="0" smtClean="0"/>
              <a:t> </a:t>
            </a:r>
          </a:p>
          <a:p>
            <a:r>
              <a:rPr lang="ru-RU" u="sng" dirty="0" smtClean="0">
                <a:hlinkClick r:id="rId12"/>
              </a:rPr>
              <a:t>https://ya62.ru/upload/iblock/b83/b83e71f92756ef821942453b73adf14a.jpg</a:t>
            </a:r>
            <a:r>
              <a:rPr lang="ru-RU" dirty="0" smtClean="0"/>
              <a:t> </a:t>
            </a:r>
          </a:p>
          <a:p>
            <a:r>
              <a:rPr lang="ru-RU" u="sng" dirty="0" smtClean="0">
                <a:hlinkClick r:id="rId13"/>
              </a:rPr>
              <a:t>https://ic.pics.livejournal.com/pantv/14908973/5501649/5501649_original.jpg</a:t>
            </a:r>
            <a:r>
              <a:rPr lang="ru-RU" dirty="0" smtClean="0"/>
              <a:t> </a:t>
            </a:r>
          </a:p>
          <a:p>
            <a:r>
              <a:rPr lang="ru-RU" u="sng" dirty="0" smtClean="0">
                <a:hlinkClick r:id="rId14"/>
              </a:rPr>
              <a:t>https://yandex.ru/maps/org/mbou_sosh_3_3/20953135499/?ll=39.727984%2C54.618536&amp;z=16</a:t>
            </a:r>
            <a:endParaRPr lang="ru-RU" dirty="0" smtClean="0"/>
          </a:p>
          <a:p>
            <a:r>
              <a:rPr lang="ru-RU" u="sng" dirty="0" smtClean="0">
                <a:hlinkClick r:id="rId15"/>
              </a:rPr>
              <a:t>https://yandex.ru/maps/org/shkola_47/29227245592/gallery/?ll=39.649813%2C54.643368&amp;z=16</a:t>
            </a:r>
            <a:r>
              <a:rPr lang="ru-RU" dirty="0" smtClean="0"/>
              <a:t>  </a:t>
            </a:r>
          </a:p>
          <a:p>
            <a:r>
              <a:rPr lang="ru-RU" u="sng" dirty="0" smtClean="0">
                <a:hlinkClick r:id="rId16"/>
              </a:rPr>
              <a:t>http://schoolrzn53.ucoz.ru/index/istorija_shkoly/0-28</a:t>
            </a:r>
            <a:r>
              <a:rPr lang="ru-RU" dirty="0" smtClean="0"/>
              <a:t> </a:t>
            </a:r>
          </a:p>
          <a:p>
            <a:r>
              <a:rPr lang="ru-RU" u="sng" dirty="0" smtClean="0">
                <a:hlinkClick r:id="rId17"/>
              </a:rPr>
              <a:t>https://cdn.moypolk.ru/static/resize/w800/soldiers/fellow/2017/05/08/9e9d099512bd0150c0b4c1b6da512a0c.jpg</a:t>
            </a:r>
            <a:r>
              <a:rPr lang="ru-RU" dirty="0" smtClean="0"/>
              <a:t> </a:t>
            </a:r>
          </a:p>
          <a:p>
            <a:r>
              <a:rPr lang="ru-RU" u="sng" dirty="0" smtClean="0">
                <a:hlinkClick r:id="rId18"/>
              </a:rPr>
              <a:t>http://tankfront.ru/foto/ussr/tk/gvtk01tk26/gvtk01-013.jpg</a:t>
            </a:r>
            <a:r>
              <a:rPr lang="ru-RU" dirty="0" smtClean="0"/>
              <a:t> </a:t>
            </a:r>
          </a:p>
          <a:p>
            <a:r>
              <a:rPr lang="ru-RU" u="sng" dirty="0" smtClean="0">
                <a:hlinkClick r:id="rId19"/>
              </a:rPr>
              <a:t>https://pastvu.com/p/648414</a:t>
            </a:r>
            <a:r>
              <a:rPr lang="ru-RU" dirty="0" smtClean="0"/>
              <a:t> </a:t>
            </a:r>
          </a:p>
          <a:p>
            <a:r>
              <a:rPr lang="ru-RU" u="sng" dirty="0" smtClean="0">
                <a:hlinkClick r:id="rId20"/>
              </a:rPr>
              <a:t>https://pastvu.com/_p/a/5/a/i/5aijlhceim4pr7clw9.jpg</a:t>
            </a:r>
            <a:r>
              <a:rPr lang="ru-RU" dirty="0" smtClean="0"/>
              <a:t> </a:t>
            </a:r>
          </a:p>
          <a:p>
            <a:r>
              <a:rPr lang="ru-RU" dirty="0" smtClean="0">
                <a:solidFill>
                  <a:srgbClr val="FFC000"/>
                </a:solidFill>
              </a:rPr>
              <a:t>ФОТОГРАФИИ ИЗ ЛИЧНОГО АРХИВА Еременко О. А.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283</TotalTime>
  <Words>940</Words>
  <Application>Microsoft Office PowerPoint</Application>
  <PresentationFormat>Экран (4:3)</PresentationFormat>
  <Paragraphs>64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Изящная</vt:lpstr>
      <vt:lpstr>«Сердце отдаю детям» </vt:lpstr>
      <vt:lpstr>   «Великие примеры – лучшие наставники» (К. Клаузевиц)</vt:lpstr>
      <vt:lpstr>«Труд учителя подобен свету далёкой звезды»И.Преловская</vt:lpstr>
      <vt:lpstr>Антошин Евгений Николаевич (1926 – 1999)</vt:lpstr>
      <vt:lpstr>Антошин Евгений Николаевич (1926 – 1999)</vt:lpstr>
      <vt:lpstr>«Учитель …формирует человека» М. И. Калинин</vt:lpstr>
      <vt:lpstr>«Учитель – это вечное движение…» Г. Мячина </vt:lpstr>
      <vt:lpstr>Учитель – «Профессия дальнего действия». Р. Рождественский</vt:lpstr>
      <vt:lpstr>Слайд 9</vt:lpstr>
      <vt:lpstr>«Гвозди бы делать из этих людей…» Н. Тихонов</vt:lpstr>
      <vt:lpstr>«Трудности делают нас сильнее» Ф. Ницше </vt:lpstr>
      <vt:lpstr>«Учитель – это тот же писатель, который  пишет не книги, а живых людей» Е. Евтушенко</vt:lpstr>
      <vt:lpstr>Слайд 13</vt:lpstr>
      <vt:lpstr>Слайд 14</vt:lpstr>
      <vt:lpstr>Учитель – «инженер человеческих душ» А. Макаренко</vt:lpstr>
      <vt:lpstr>Слайд 16</vt:lpstr>
      <vt:lpstr>«хорошие учителя создают хороших учеников»  М. остроградский</vt:lpstr>
      <vt:lpstr>«Без его бы сердца доброго не был мир так удивителен…»</vt:lpstr>
      <vt:lpstr>Интернет источники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«Сердце отдаю детям»</dc:title>
  <dc:creator>Оля</dc:creator>
  <cp:lastModifiedBy>Оля</cp:lastModifiedBy>
  <cp:revision>34</cp:revision>
  <dcterms:created xsi:type="dcterms:W3CDTF">2023-03-30T17:15:10Z</dcterms:created>
  <dcterms:modified xsi:type="dcterms:W3CDTF">2025-03-04T14:44:07Z</dcterms:modified>
</cp:coreProperties>
</file>