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3"/>
  </p:notesMasterIdLst>
  <p:sldIdLst>
    <p:sldId id="265" r:id="rId2"/>
    <p:sldId id="299" r:id="rId3"/>
    <p:sldId id="300" r:id="rId4"/>
    <p:sldId id="301" r:id="rId5"/>
    <p:sldId id="294" r:id="rId6"/>
    <p:sldId id="293" r:id="rId7"/>
    <p:sldId id="296" r:id="rId8"/>
    <p:sldId id="295" r:id="rId9"/>
    <p:sldId id="302" r:id="rId10"/>
    <p:sldId id="298" r:id="rId11"/>
    <p:sldId id="297" r:id="rId12"/>
    <p:sldId id="303" r:id="rId13"/>
    <p:sldId id="284" r:id="rId14"/>
    <p:sldId id="266" r:id="rId15"/>
    <p:sldId id="304" r:id="rId16"/>
    <p:sldId id="305" r:id="rId17"/>
    <p:sldId id="306" r:id="rId18"/>
    <p:sldId id="289" r:id="rId19"/>
    <p:sldId id="307" r:id="rId20"/>
    <p:sldId id="287" r:id="rId21"/>
    <p:sldId id="25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DF28-29D0-4A63-9E55-116A358A033E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43ABA7-5285-4B5D-B936-B9CF9CF382AD}">
      <dgm:prSet phldrT="[Текст]"/>
      <dgm:spPr/>
      <dgm:t>
        <a:bodyPr/>
        <a:lstStyle/>
        <a:p>
          <a:r>
            <a:rPr lang="ru-RU" dirty="0" smtClean="0"/>
            <a:t>инициативный</a:t>
          </a:r>
          <a:endParaRPr lang="ru-RU" dirty="0"/>
        </a:p>
      </dgm:t>
    </dgm:pt>
    <dgm:pt modelId="{089D024D-BE78-4623-A59E-83792DD35EB7}" type="parTrans" cxnId="{0BBFD2E0-EF98-4C51-B008-42A80102CDF9}">
      <dgm:prSet/>
      <dgm:spPr/>
      <dgm:t>
        <a:bodyPr/>
        <a:lstStyle/>
        <a:p>
          <a:endParaRPr lang="ru-RU"/>
        </a:p>
      </dgm:t>
    </dgm:pt>
    <dgm:pt modelId="{3D790978-F52D-41AC-81CE-6DCFE8BC9AAF}" type="sibTrans" cxnId="{0BBFD2E0-EF98-4C51-B008-42A80102CDF9}">
      <dgm:prSet/>
      <dgm:spPr/>
      <dgm:t>
        <a:bodyPr/>
        <a:lstStyle/>
        <a:p>
          <a:endParaRPr lang="ru-RU"/>
        </a:p>
      </dgm:t>
    </dgm:pt>
    <dgm:pt modelId="{CCE1B6C6-6856-4948-9EFA-D8B45B49A423}">
      <dgm:prSet phldrT="[Текст]"/>
      <dgm:spPr/>
      <dgm:t>
        <a:bodyPr/>
        <a:lstStyle/>
        <a:p>
          <a:r>
            <a:rPr lang="ru-RU" dirty="0" smtClean="0"/>
            <a:t>думающий</a:t>
          </a:r>
          <a:endParaRPr lang="ru-RU" dirty="0"/>
        </a:p>
      </dgm:t>
    </dgm:pt>
    <dgm:pt modelId="{10BFA1A6-8B7C-4ABD-B33A-C7AF5D531990}" type="parTrans" cxnId="{014969D7-9367-45BD-82E6-E4E734329D6E}">
      <dgm:prSet/>
      <dgm:spPr/>
      <dgm:t>
        <a:bodyPr/>
        <a:lstStyle/>
        <a:p>
          <a:endParaRPr lang="ru-RU"/>
        </a:p>
      </dgm:t>
    </dgm:pt>
    <dgm:pt modelId="{F060F873-145C-44FE-89CB-9AD73E7FA62C}" type="sibTrans" cxnId="{014969D7-9367-45BD-82E6-E4E734329D6E}">
      <dgm:prSet/>
      <dgm:spPr/>
      <dgm:t>
        <a:bodyPr/>
        <a:lstStyle/>
        <a:p>
          <a:endParaRPr lang="ru-RU"/>
        </a:p>
      </dgm:t>
    </dgm:pt>
    <dgm:pt modelId="{3C192730-3B4F-4F81-A687-4F193B6C98E5}">
      <dgm:prSet phldrT="[Текст]"/>
      <dgm:spPr/>
      <dgm:t>
        <a:bodyPr/>
        <a:lstStyle/>
        <a:p>
          <a:r>
            <a:rPr lang="ru-RU" dirty="0"/>
            <a:t>с</a:t>
          </a:r>
          <a:r>
            <a:rPr lang="ru-RU" dirty="0" smtClean="0"/>
            <a:t>пособный </a:t>
          </a:r>
        </a:p>
        <a:p>
          <a:r>
            <a:rPr lang="ru-RU" dirty="0" smtClean="0"/>
            <a:t>к действию</a:t>
          </a:r>
          <a:endParaRPr lang="ru-RU" dirty="0"/>
        </a:p>
      </dgm:t>
    </dgm:pt>
    <dgm:pt modelId="{018DD89E-50C2-412C-B3DC-687C2B5C9E1C}" type="parTrans" cxnId="{4481903A-A7A4-4CE1-940D-3D62D7CF80C5}">
      <dgm:prSet/>
      <dgm:spPr/>
      <dgm:t>
        <a:bodyPr/>
        <a:lstStyle/>
        <a:p>
          <a:endParaRPr lang="ru-RU"/>
        </a:p>
      </dgm:t>
    </dgm:pt>
    <dgm:pt modelId="{1FEE9775-3CF4-4CAF-B7FB-02C875FA7C91}" type="sibTrans" cxnId="{4481903A-A7A4-4CE1-940D-3D62D7CF80C5}">
      <dgm:prSet/>
      <dgm:spPr/>
      <dgm:t>
        <a:bodyPr/>
        <a:lstStyle/>
        <a:p>
          <a:endParaRPr lang="ru-RU"/>
        </a:p>
      </dgm:t>
    </dgm:pt>
    <dgm:pt modelId="{BB957DA6-B262-44BC-8307-D1AA9E1BE32B}" type="pres">
      <dgm:prSet presAssocID="{BD09DF28-29D0-4A63-9E55-116A358A033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A1E60D-BCE8-45FE-A41B-C94670AC07AE}" type="pres">
      <dgm:prSet presAssocID="{DA43ABA7-5285-4B5D-B936-B9CF9CF382A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2AE4B-5035-4743-BCB9-D0861ABC139C}" type="pres">
      <dgm:prSet presAssocID="{3D790978-F52D-41AC-81CE-6DCFE8BC9AAF}" presName="sibTrans" presStyleCnt="0"/>
      <dgm:spPr/>
    </dgm:pt>
    <dgm:pt modelId="{1533C4AD-7390-4736-B46A-3F74E390DE60}" type="pres">
      <dgm:prSet presAssocID="{CCE1B6C6-6856-4948-9EFA-D8B45B49A42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1A174F-719A-4A04-BF9B-36A5E8E2C1FE}" type="pres">
      <dgm:prSet presAssocID="{F060F873-145C-44FE-89CB-9AD73E7FA62C}" presName="sibTrans" presStyleCnt="0"/>
      <dgm:spPr/>
    </dgm:pt>
    <dgm:pt modelId="{A0533D22-5063-4C82-9053-C913FA2992F6}" type="pres">
      <dgm:prSet presAssocID="{3C192730-3B4F-4F81-A687-4F193B6C98E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3D752E-FE9D-4924-B5A0-6E7FA2DEB3D3}" type="presOf" srcId="{DA43ABA7-5285-4B5D-B936-B9CF9CF382AD}" destId="{6FA1E60D-BCE8-45FE-A41B-C94670AC07AE}" srcOrd="0" destOrd="0" presId="urn:microsoft.com/office/officeart/2005/8/layout/default#1"/>
    <dgm:cxn modelId="{62F2227B-D945-43C5-AFA4-2DB2D40B3846}" type="presOf" srcId="{CCE1B6C6-6856-4948-9EFA-D8B45B49A423}" destId="{1533C4AD-7390-4736-B46A-3F74E390DE60}" srcOrd="0" destOrd="0" presId="urn:microsoft.com/office/officeart/2005/8/layout/default#1"/>
    <dgm:cxn modelId="{31B25ADE-2A00-43C3-9076-7E6AA415111D}" type="presOf" srcId="{3C192730-3B4F-4F81-A687-4F193B6C98E5}" destId="{A0533D22-5063-4C82-9053-C913FA2992F6}" srcOrd="0" destOrd="0" presId="urn:microsoft.com/office/officeart/2005/8/layout/default#1"/>
    <dgm:cxn modelId="{4481903A-A7A4-4CE1-940D-3D62D7CF80C5}" srcId="{BD09DF28-29D0-4A63-9E55-116A358A033E}" destId="{3C192730-3B4F-4F81-A687-4F193B6C98E5}" srcOrd="2" destOrd="0" parTransId="{018DD89E-50C2-412C-B3DC-687C2B5C9E1C}" sibTransId="{1FEE9775-3CF4-4CAF-B7FB-02C875FA7C91}"/>
    <dgm:cxn modelId="{0BBFD2E0-EF98-4C51-B008-42A80102CDF9}" srcId="{BD09DF28-29D0-4A63-9E55-116A358A033E}" destId="{DA43ABA7-5285-4B5D-B936-B9CF9CF382AD}" srcOrd="0" destOrd="0" parTransId="{089D024D-BE78-4623-A59E-83792DD35EB7}" sibTransId="{3D790978-F52D-41AC-81CE-6DCFE8BC9AAF}"/>
    <dgm:cxn modelId="{014969D7-9367-45BD-82E6-E4E734329D6E}" srcId="{BD09DF28-29D0-4A63-9E55-116A358A033E}" destId="{CCE1B6C6-6856-4948-9EFA-D8B45B49A423}" srcOrd="1" destOrd="0" parTransId="{10BFA1A6-8B7C-4ABD-B33A-C7AF5D531990}" sibTransId="{F060F873-145C-44FE-89CB-9AD73E7FA62C}"/>
    <dgm:cxn modelId="{B76A3AE8-E34F-4BB5-A2E9-DAE03AFF97A0}" type="presOf" srcId="{BD09DF28-29D0-4A63-9E55-116A358A033E}" destId="{BB957DA6-B262-44BC-8307-D1AA9E1BE32B}" srcOrd="0" destOrd="0" presId="urn:microsoft.com/office/officeart/2005/8/layout/default#1"/>
    <dgm:cxn modelId="{C21FAAE7-2347-49DA-A80B-82FDB4E83768}" type="presParOf" srcId="{BB957DA6-B262-44BC-8307-D1AA9E1BE32B}" destId="{6FA1E60D-BCE8-45FE-A41B-C94670AC07AE}" srcOrd="0" destOrd="0" presId="urn:microsoft.com/office/officeart/2005/8/layout/default#1"/>
    <dgm:cxn modelId="{DA440EF1-E79D-4EA6-ACC3-DCC13FAAB792}" type="presParOf" srcId="{BB957DA6-B262-44BC-8307-D1AA9E1BE32B}" destId="{DBB2AE4B-5035-4743-BCB9-D0861ABC139C}" srcOrd="1" destOrd="0" presId="urn:microsoft.com/office/officeart/2005/8/layout/default#1"/>
    <dgm:cxn modelId="{5200D1B1-BC53-427B-91DF-AD2695049D79}" type="presParOf" srcId="{BB957DA6-B262-44BC-8307-D1AA9E1BE32B}" destId="{1533C4AD-7390-4736-B46A-3F74E390DE60}" srcOrd="2" destOrd="0" presId="urn:microsoft.com/office/officeart/2005/8/layout/default#1"/>
    <dgm:cxn modelId="{22FCE8D7-7DC1-4FE4-AF29-F4EF1292F0FB}" type="presParOf" srcId="{BB957DA6-B262-44BC-8307-D1AA9E1BE32B}" destId="{A61A174F-719A-4A04-BF9B-36A5E8E2C1FE}" srcOrd="3" destOrd="0" presId="urn:microsoft.com/office/officeart/2005/8/layout/default#1"/>
    <dgm:cxn modelId="{0BA55F68-16E9-4F41-9E91-ED3C9FB1B722}" type="presParOf" srcId="{BB957DA6-B262-44BC-8307-D1AA9E1BE32B}" destId="{A0533D22-5063-4C82-9053-C913FA2992F6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A1E60D-BCE8-45FE-A41B-C94670AC07AE}">
      <dsp:nvSpPr>
        <dsp:cNvPr id="0" name=""/>
        <dsp:cNvSpPr/>
      </dsp:nvSpPr>
      <dsp:spPr>
        <a:xfrm>
          <a:off x="0" y="470075"/>
          <a:ext cx="2497080" cy="149824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инициативный</a:t>
          </a:r>
          <a:endParaRPr lang="ru-RU" sz="2800" kern="1200" dirty="0"/>
        </a:p>
      </dsp:txBody>
      <dsp:txXfrm>
        <a:off x="0" y="470075"/>
        <a:ext cx="2497080" cy="1498248"/>
      </dsp:txXfrm>
    </dsp:sp>
    <dsp:sp modelId="{1533C4AD-7390-4736-B46A-3F74E390DE60}">
      <dsp:nvSpPr>
        <dsp:cNvPr id="0" name=""/>
        <dsp:cNvSpPr/>
      </dsp:nvSpPr>
      <dsp:spPr>
        <a:xfrm>
          <a:off x="2746788" y="470075"/>
          <a:ext cx="2497080" cy="149824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думающий</a:t>
          </a:r>
          <a:endParaRPr lang="ru-RU" sz="2800" kern="1200" dirty="0"/>
        </a:p>
      </dsp:txBody>
      <dsp:txXfrm>
        <a:off x="2746788" y="470075"/>
        <a:ext cx="2497080" cy="1498248"/>
      </dsp:txXfrm>
    </dsp:sp>
    <dsp:sp modelId="{A0533D22-5063-4C82-9053-C913FA2992F6}">
      <dsp:nvSpPr>
        <dsp:cNvPr id="0" name=""/>
        <dsp:cNvSpPr/>
      </dsp:nvSpPr>
      <dsp:spPr>
        <a:xfrm>
          <a:off x="5493576" y="470075"/>
          <a:ext cx="2497080" cy="149824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/>
            <a:t>с</a:t>
          </a:r>
          <a:r>
            <a:rPr lang="ru-RU" sz="2800" kern="1200" dirty="0" smtClean="0"/>
            <a:t>пособный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к действию</a:t>
          </a:r>
          <a:endParaRPr lang="ru-RU" sz="2800" kern="1200" dirty="0"/>
        </a:p>
      </dsp:txBody>
      <dsp:txXfrm>
        <a:off x="5493576" y="470075"/>
        <a:ext cx="2497080" cy="1498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4260B-8067-4016-B475-04E14CCFFEB7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FA830-B92C-4171-BC7F-804170EB92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AB7FD-D68F-4C41-9B0B-5FA199B452E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32696-F2F5-4CDF-A6A6-F831B9B08F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2285993"/>
            <a:ext cx="835824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Социализация обучающихся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через совместную с родителями проектную деятельность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23528" y="908720"/>
            <a:ext cx="7814672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064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Государственное бюджетное общеобразовательное учреждение Республики Хакасия для детей-сирот и детей, оставшихся без попечения родителей,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06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«Черногорская школа-интернат»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8024" y="5157192"/>
            <a:ext cx="38022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истории Аржанова Т. Н.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619672" y="795191"/>
            <a:ext cx="712879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Социализация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это организация особым образом образовательного процесса, в ходе которого ребёнок целенаправленно усваивает опыт культуры, систему ценностей и отношений, развивает разнообразные способности, осваивает свой путь вхождения в общество, или овладевает ключевыми компетентностями.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11560" y="733346"/>
            <a:ext cx="835824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/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Практический опыт показывает, что настоящая социализация начинается там, где дети включаются в серьёзное дело с реальными трудностями, которые требуют полного напряжения его умственных и физических сил. Поэтому социализация учащихся рассматривается нами как задача, процесс и результат работы учителя с детьми в школе, предполагая адаптацию человека к меняющимся условиям, требованиям общества, социума, сохранив при этом свою индивидуальность. Мы считаем, что максимально социализирующее влияние на детей сегодня имеет приобщение молодого поколения к исторически-культурным традициям, формирование гражданско-патриотических чувств, обеспечение творческой самореализации и профессионального самоопределения, воспитание лидеров.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476672"/>
            <a:ext cx="835824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/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Этим целям отлично отвечает метод  проектов. Введение проектного метода, обеспечивающего включение учащегося в творческую преобразовательную деятельность, направленную на удовлетворение нужд и потребностей людей, позволяет решать одну из основных задач дефектологии – социальную адаптацию выпускников коррекционных школ на более высоком и плодотворном уровне.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Использование проектного метода в обучении подростков позволяет пробудить осознанный интерес к трудовому обучению, расширить спектр приобретаемых знаний, умений и навыков, качественно готовить выпускников коррекционных школ к самостоятельной жизни.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548680"/>
            <a:ext cx="68407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just"/>
            <a:r>
              <a:rPr lang="ru-RU" sz="28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это форма организации совместной деятельности педагога, обучающихся, их родителей; совокупность приёмов и действий в их определённой последовательности, направленной на достижение поставленной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 – решение конкретной проблемы, значимой для обучающихся и оформленной в виде некоего конечного продукта.</a:t>
            </a:r>
            <a:endParaRPr lang="fr-FR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548680"/>
            <a:ext cx="7200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способствовать активному вовлечению семей учащихся в образовательное пространство школы и привлечению их к сотрудничеству в вопросах развития детей;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создавать условия для обмена опытом традиций и обычаев в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семье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создать атмосферу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взаимопонимания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эмоциональной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взаимоподдержки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интересов педагогов, родителей и детей;</a:t>
            </a: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-«перестроить»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родителей из пассивных наблюдателей в активных участников образовательных отношений.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332656"/>
            <a:ext cx="828092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научить: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приобретать знания самостоятельно,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пользоваться приобретёнными знаниями для решения конкретных задач,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искать пути решения проблемы, выбирая оптимальный при наличии альтернативы,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планировать свою деятельность,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работать в разнообразных группах, выполняя разные социальные роли,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объективно оценивать процесс и результат проектирования, сформировать навыки работы и делового общения в группе, позитивное отношение к работе (учащийся должен проявлять инициативу, энтузиазм, стараться выполнить работу в срок в соответствии с установленным планом и графиком работы).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fr-FR" sz="28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548680"/>
            <a:ext cx="8280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социальных проектов по доминирующей деятельности, реализуемых в школе:</a:t>
            </a:r>
          </a:p>
          <a:p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прикладной/практико-ориентированный;</a:t>
            </a:r>
          </a:p>
          <a:p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-информационный;</a:t>
            </a:r>
          </a:p>
          <a:p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-ролевой и игровой;</a:t>
            </a:r>
          </a:p>
          <a:p>
            <a:r>
              <a:rPr lang="ru-RU" sz="32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исследовательский;</a:t>
            </a:r>
          </a:p>
          <a:p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-творческий</a:t>
            </a:r>
            <a:r>
              <a:rPr lang="ru-RU" sz="32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fr-FR" sz="28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548680"/>
            <a:ext cx="82809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 ВЫБОР</a:t>
            </a:r>
          </a:p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прикладной/практико-ориентированный проект,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который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нацелен на социальные интересы самих участников проекта. Продукт заранее определён и может быть использован в жизни класса, школы, микрорайона, города, государства. Важно оценить реальность использования продукта на практике и его способность решить поставленную проблему.</a:t>
            </a:r>
          </a:p>
          <a:p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fr-FR" sz="24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332656"/>
            <a:ext cx="828092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формировать у обучающихся гражданственность и патриотизм, активную жизненную позицию для успешной их социализации посредством вовлечения  обучающихся, педагогов, родителей в активную деятельность по патриотическому воспитанию;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сохранять  и развивать чувство гордости за свою страну и народ;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изучать героическое прошлое нашей страны, республики, города;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воспитывать чувство долга перед Родиной, чувство привязанности к тем местам, где человек родился и вырос.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28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47664" y="548680"/>
            <a:ext cx="6624736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преддверии 70-летия празднования Дня Победы в 2015 году в нашей школе было принято решение о запуске проекта «Аллея героев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Черногорска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Проект был разработан в соответствии с программой «Патриотическое воспитание граждан Российской Федерации». Он содержит серьёзную и системную работу по формированию нравственных качеств личности учащихся, работу ума, души и сердца ребёнка. Формирование патриотического воспитания должно осуществляться на основе образа жизни людей, которые являются ярким примером служения своей семье, краю.</a:t>
            </a:r>
          </a:p>
          <a:p>
            <a:pPr algn="ctr"/>
            <a:endParaRPr lang="fr-FR" sz="28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548680"/>
            <a:ext cx="712879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Проект направлен на благоустройство «Аллеи героев» в школьном дворе, это возможность сказать обществу и молодому поколению через экскурсии, классные часы, беседы о подвиге черногорцев и о том, что мы будем помнить наших героев-земляков всегда.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изучить архивные материалы о героях-черногорцах;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формировать чувство патриотизма и любви к своей малой Родине;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способствовать сохранению в памяти имён героев-черногорцев через проведение тематических мероприятий и экскурсий;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разработать и применить нестандартные формы работы с обучающимися и их родителями;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осознать необходимость уважения к нашему общему историческому прошлому.</a:t>
            </a:r>
          </a:p>
          <a:p>
            <a:endParaRPr lang="fr-FR" sz="28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st302\Desktop\Новая папка\20150507_13283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789541" cy="2842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st302\Desktop\Новая папка\20150507_1331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645024"/>
            <a:ext cx="40324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st302\Desktop\Новая папка\20150507_13282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88640"/>
            <a:ext cx="403244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st302\Desktop\Новая папка\20150507_1331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645024"/>
            <a:ext cx="4181737" cy="290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рам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683568" y="868070"/>
            <a:ext cx="785932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сожалению, родители редко проявляют инициативу в сотрудничестве, чаще соглашаются поучаствовать в выставках и конкурсах, интересуются успехами детей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но не делятся опытом воспитания и обучения своих детей. Поэтому возникла потребность в организации активных методов, позволяющих повысить уровень взаимодействия всех участников педагогического процесса.  В 2023 году проект «Аллея героев» получил своё продолжение в связи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событиями, связанными с СВО. Была заложена новая линия аллеи, посвящённая участникам СВО, отдавшим свои жизни в боевых действиях, которые посмертно были награждены Орденами Мужества. К участию в проекте были привлечены родители обучающихся.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404664"/>
            <a:ext cx="24659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Проблема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E:\IMG-20240320-WA0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6632"/>
            <a:ext cx="28083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IMG-20240320-WA00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276872"/>
            <a:ext cx="2952328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IMG-20240320-WA0077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0"/>
            <a:ext cx="3275856" cy="4509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IMG-20240320-WA0034 (1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0"/>
            <a:ext cx="3672408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E:\IMG-20240320-WA0036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4104456" cy="329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IMG-20240320-WA00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356992"/>
            <a:ext cx="432048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:\IMG-20240320-WA0050 (1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12968" cy="6408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ъект 2"/>
          <p:cNvSpPr>
            <a:spLocks noGrp="1"/>
          </p:cNvSpPr>
          <p:nvPr>
            <p:ph idx="4294967295"/>
          </p:nvPr>
        </p:nvSpPr>
        <p:spPr>
          <a:xfrm>
            <a:off x="323528" y="908720"/>
            <a:ext cx="8352928" cy="5715000"/>
          </a:xfrm>
        </p:spPr>
        <p:txBody>
          <a:bodyPr lIns="91440" tIns="45720" rIns="91440" bIns="45720">
            <a:normAutofit fontScale="92500" lnSpcReduction="20000"/>
          </a:bodyPr>
          <a:lstStyle/>
          <a:p>
            <a:pPr marL="365125" indent="-255588" eaLnBrk="1" hangingPunct="1">
              <a:lnSpc>
                <a:spcPct val="90000"/>
              </a:lnSpc>
            </a:pPr>
            <a:endParaRPr lang="en-US" dirty="0" smtClean="0"/>
          </a:p>
          <a:p>
            <a:pPr marL="365125" indent="-255588" algn="l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Помощь советом, информацией, проявление заинтересованности со стороны родителей - важный фактор поддержания мотивации и обеспечения самостоятельности школьников при выполнении ими проектной деятельности.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255588" algn="l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Поэтому держим за спиной свои "помогающие ручки", включаем силу воли и играем только помогающую роль - помочь найти ВМЕСТЕ информацию в книгах, сводить в библиотеку, поискать в Интернете информацию, помочь отобрать главное.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Главное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слово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родителей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ДЕЛАТЬ ВМЕСТЕ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55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"СДЕЛАТЬ ВМЕСТО".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71600" y="116632"/>
            <a:ext cx="7311784" cy="882352"/>
          </a:xfrm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100" b="1" kern="1200" dirty="0" smtClean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родителей</a:t>
            </a:r>
          </a:p>
        </p:txBody>
      </p:sp>
      <p:pic>
        <p:nvPicPr>
          <p:cNvPr id="10244" name="Picture 4" descr="professor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850667" y="4575101"/>
            <a:ext cx="938362" cy="1135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ъект 2"/>
          <p:cNvSpPr>
            <a:spLocks noGrp="1"/>
          </p:cNvSpPr>
          <p:nvPr>
            <p:ph idx="4294967295"/>
          </p:nvPr>
        </p:nvSpPr>
        <p:spPr>
          <a:xfrm>
            <a:off x="539552" y="260648"/>
            <a:ext cx="8064896" cy="6140152"/>
          </a:xfrm>
        </p:spPr>
        <p:txBody>
          <a:bodyPr lIns="91440" tIns="45720" rIns="91440" bIns="45720">
            <a:normAutofit fontScale="70000" lnSpcReduction="20000"/>
          </a:bodyPr>
          <a:lstStyle/>
          <a:p>
            <a:pPr lvl="0" algn="ctr">
              <a:buNone/>
            </a:pPr>
            <a:r>
              <a:rPr lang="ru-RU" sz="5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</a:p>
          <a:p>
            <a:pPr lvl="0" algn="ctr">
              <a:buNone/>
            </a:pPr>
            <a:endParaRPr lang="ru-RU" sz="4000" b="1" dirty="0" smtClean="0">
              <a:solidFill>
                <a:srgbClr val="FF0000"/>
              </a:solidFill>
            </a:endParaRPr>
          </a:p>
          <a:p>
            <a:pPr lvl="0"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«Всё, что я познаю, я знаю, для чего мне это надо, и где и как я могу эти знания применить».</a:t>
            </a:r>
          </a:p>
          <a:p>
            <a:pPr lvl="0">
              <a:buNone/>
            </a:pPr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уважение к старшим поколениям;</a:t>
            </a:r>
          </a:p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сохранение и укрепление духовно-нравственных традиций и семейных отношений ;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профилактика и предупреждение социально опасного поведения;</a:t>
            </a:r>
          </a:p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 к истории и культуре родного края.</a:t>
            </a:r>
          </a:p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позитивной самооценки, творческих навыков, личностных качеств детей;</a:t>
            </a:r>
          </a:p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укрепление детско-родительских отношений.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/>
          </a:p>
          <a:p>
            <a:pPr marL="365125" indent="-255588" eaLnBrk="1" hangingPunct="1">
              <a:lnSpc>
                <a:spcPct val="90000"/>
              </a:lnSpc>
            </a:pPr>
            <a:endParaRPr lang="en-US" dirty="0" smtClean="0"/>
          </a:p>
        </p:txBody>
      </p:sp>
      <p:pic>
        <p:nvPicPr>
          <p:cNvPr id="10244" name="Picture 4" descr="professor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884368" y="5589240"/>
            <a:ext cx="938362" cy="1135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848600" cy="13716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262699"/>
                </a:solidFill>
              </a:rPr>
              <a:t/>
            </a:r>
            <a:br>
              <a:rPr lang="ru-RU" sz="2800" dirty="0" smtClean="0">
                <a:solidFill>
                  <a:srgbClr val="262699"/>
                </a:solidFill>
              </a:rPr>
            </a:br>
            <a:r>
              <a:rPr lang="ru-RU" sz="2800" dirty="0" smtClean="0">
                <a:solidFill>
                  <a:srgbClr val="262699"/>
                </a:solidFill>
              </a:rPr>
              <a:t/>
            </a:r>
            <a:br>
              <a:rPr lang="ru-RU" sz="2800" dirty="0" smtClean="0">
                <a:solidFill>
                  <a:srgbClr val="262699"/>
                </a:solidFill>
              </a:rPr>
            </a:br>
            <a:r>
              <a:rPr lang="ru-RU" sz="2800" dirty="0" smtClean="0">
                <a:solidFill>
                  <a:srgbClr val="262699"/>
                </a:solidFill>
              </a:rPr>
              <a:t/>
            </a:r>
            <a:br>
              <a:rPr lang="ru-RU" sz="2800" dirty="0" smtClean="0">
                <a:solidFill>
                  <a:srgbClr val="262699"/>
                </a:solidFill>
              </a:rPr>
            </a:br>
            <a:r>
              <a:rPr lang="ru-RU" sz="2800" dirty="0" smtClean="0">
                <a:solidFill>
                  <a:srgbClr val="262699"/>
                </a:solidFill>
              </a:rPr>
              <a:t/>
            </a:r>
            <a:br>
              <a:rPr lang="ru-RU" sz="2800" dirty="0" smtClean="0">
                <a:solidFill>
                  <a:srgbClr val="262699"/>
                </a:solidFill>
              </a:rPr>
            </a:br>
            <a:r>
              <a:rPr lang="ru-RU" sz="2800" dirty="0" smtClean="0">
                <a:solidFill>
                  <a:srgbClr val="262699"/>
                </a:solidFill>
              </a:rPr>
              <a:t/>
            </a:r>
            <a:br>
              <a:rPr lang="ru-RU" sz="2800" dirty="0" smtClean="0">
                <a:solidFill>
                  <a:srgbClr val="262699"/>
                </a:solidFill>
              </a:rPr>
            </a:b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>Участие в проектной деятельности погружает ребёнка в атмосферу, требующую рассуждать, действовать, применять знания. (</a:t>
            </a:r>
            <a:r>
              <a:rPr lang="ru-RU" sz="2400" dirty="0" smtClean="0">
                <a:solidFill>
                  <a:srgbClr val="262699"/>
                </a:solidFill>
                <a:latin typeface="Arial" charset="0"/>
              </a:rPr>
              <a:t>Самосовершенствование</a:t>
            </a: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>)</a:t>
            </a:r>
            <a:br>
              <a:rPr lang="ru-RU" sz="2800" dirty="0" smtClean="0">
                <a:solidFill>
                  <a:srgbClr val="262699"/>
                </a:solidFill>
                <a:latin typeface="Arial" charset="0"/>
              </a:rPr>
            </a:b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800" dirty="0" smtClean="0">
                <a:solidFill>
                  <a:srgbClr val="262699"/>
                </a:solidFill>
                <a:latin typeface="Arial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УЧАЩИЙСЯ</a:t>
            </a: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800" dirty="0" smtClean="0">
                <a:solidFill>
                  <a:srgbClr val="262699"/>
                </a:solidFill>
                <a:latin typeface="Arial" charset="0"/>
              </a:rPr>
            </a:b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800" dirty="0" smtClean="0">
                <a:solidFill>
                  <a:srgbClr val="262699"/>
                </a:solidFill>
                <a:latin typeface="Arial" charset="0"/>
              </a:rPr>
            </a:br>
            <a:r>
              <a:rPr lang="ru-RU" sz="2800" dirty="0" smtClean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800" dirty="0" smtClean="0">
                <a:solidFill>
                  <a:srgbClr val="262699"/>
                </a:solidFill>
                <a:latin typeface="Arial" charset="0"/>
              </a:rPr>
            </a:br>
            <a:endParaRPr lang="ru-RU" sz="2800" dirty="0" smtClean="0">
              <a:solidFill>
                <a:srgbClr val="262699"/>
              </a:solidFill>
              <a:latin typeface="Arial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539552" y="3645024"/>
          <a:ext cx="7990656" cy="243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4" name="Прямая со стрелкой 13"/>
          <p:cNvCxnSpPr/>
          <p:nvPr/>
        </p:nvCxnSpPr>
        <p:spPr bwMode="auto">
          <a:xfrm>
            <a:off x="4499992" y="2564904"/>
            <a:ext cx="2667000" cy="1371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Прямая со стрелкой 15"/>
          <p:cNvCxnSpPr/>
          <p:nvPr/>
        </p:nvCxnSpPr>
        <p:spPr bwMode="auto">
          <a:xfrm rot="5400000">
            <a:off x="3743771" y="3249117"/>
            <a:ext cx="1371600" cy="31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Прямая со стрелкой 17"/>
          <p:cNvCxnSpPr/>
          <p:nvPr/>
        </p:nvCxnSpPr>
        <p:spPr bwMode="auto">
          <a:xfrm rot="10800000" flipV="1">
            <a:off x="2051720" y="2564904"/>
            <a:ext cx="2362200" cy="12954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" name="Прямоугольник 6"/>
          <p:cNvSpPr/>
          <p:nvPr/>
        </p:nvSpPr>
        <p:spPr>
          <a:xfrm>
            <a:off x="1187624" y="5733256"/>
            <a:ext cx="71469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Родитель – активный помощник.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радуг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411" y="0"/>
            <a:ext cx="9164411" cy="68427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3933056"/>
            <a:ext cx="5760640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Благодарю </a:t>
            </a:r>
            <a:b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621</Words>
  <Application>Microsoft Office PowerPoint</Application>
  <PresentationFormat>Экран (4:3)</PresentationFormat>
  <Paragraphs>79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Роль родителей</vt:lpstr>
      <vt:lpstr>Слайд 19</vt:lpstr>
      <vt:lpstr>     Участие в проектной деятельности погружает ребёнка в атмосферу, требующую рассуждать, действовать, применять знания. (Самосовершенствование)  УЧАЩИЙСЯ   </vt:lpstr>
      <vt:lpstr>Благодарю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«Мы друзья природы»</dc:title>
  <dc:creator>ADMIN</dc:creator>
  <cp:lastModifiedBy>st302</cp:lastModifiedBy>
  <cp:revision>94</cp:revision>
  <dcterms:created xsi:type="dcterms:W3CDTF">2020-03-24T15:34:15Z</dcterms:created>
  <dcterms:modified xsi:type="dcterms:W3CDTF">2024-03-26T06:16:51Z</dcterms:modified>
</cp:coreProperties>
</file>