
<file path=[Content_Types].xml><?xml version="1.0" encoding="utf-8"?>
<Types xmlns="http://schemas.openxmlformats.org/package/2006/content-types">
  <Default Extension="jpeg" ContentType="image/jpeg"/>
  <Default Extension="JPG" ContentType="image/.jp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sldIdLst>
    <p:sldId id="256" r:id="rId3"/>
    <p:sldId id="257" r:id="rId4"/>
    <p:sldId id="296" r:id="rId5"/>
    <p:sldId id="295" r:id="rId6"/>
    <p:sldId id="277" r:id="rId7"/>
    <p:sldId id="278" r:id="rId8"/>
    <p:sldId id="299" r:id="rId9"/>
    <p:sldId id="309" r:id="rId10"/>
    <p:sldId id="259" r:id="rId11"/>
    <p:sldId id="261" r:id="rId12"/>
    <p:sldId id="258" r:id="rId13"/>
    <p:sldId id="260" r:id="rId14"/>
    <p:sldId id="269" r:id="rId15"/>
    <p:sldId id="264" r:id="rId16"/>
    <p:sldId id="265" r:id="rId17"/>
    <p:sldId id="262" r:id="rId18"/>
    <p:sldId id="300" r:id="rId19"/>
    <p:sldId id="263" r:id="rId20"/>
    <p:sldId id="266" r:id="rId21"/>
    <p:sldId id="268" r:id="rId22"/>
    <p:sldId id="267" r:id="rId23"/>
    <p:sldId id="302" r:id="rId24"/>
    <p:sldId id="292" r:id="rId25"/>
    <p:sldId id="305" r:id="rId26"/>
    <p:sldId id="308" r:id="rId27"/>
    <p:sldId id="298" r:id="rId28"/>
    <p:sldId id="306"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67" d="100"/>
          <a:sy n="67" d="100"/>
        </p:scale>
        <p:origin x="-14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endParaRPr lang="ru-RU" smtClean="0"/>
          </a:p>
        </p:txBody>
      </p:sp>
      <p:sp>
        <p:nvSpPr>
          <p:cNvPr id="4" name="Дата 3"/>
          <p:cNvSpPr>
            <a:spLocks noGrp="1"/>
          </p:cNvSpPr>
          <p:nvPr>
            <p:ph type="dt" sz="half" idx="10"/>
          </p:nvPr>
        </p:nvSpPr>
        <p:spPr/>
        <p:txBody>
          <a:bodyPr/>
          <a:lstStyle/>
          <a:p>
            <a:fld id="{5B106E36-FD25-4E2D-B0AA-010F637433A0}"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5B106E36-FD25-4E2D-B0AA-010F637433A0}"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5B106E36-FD25-4E2D-B0AA-010F637433A0}"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jpeg"/><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5.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5.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5.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3.jpeg"/><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4.jpeg"/><Relationship Id="rId1" Type="http://schemas.openxmlformats.org/officeDocument/2006/relationships/image" Target="../media/image5.jpe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5.jpe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image" Target="../media/image5.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image" Target="../media/image5.jpe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5.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3.jpeg"/><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image" Target="../media/image36.jpeg"/><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5.jpe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9.jpeg"/><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image" Target="../media/image5.jpeg"/></Relationships>
</file>

<file path=ppt/slides/_rels/slide25.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image" Target="../media/image5.jpe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image" Target="../media/image48.jpeg"/><Relationship Id="rId4" Type="http://schemas.openxmlformats.org/officeDocument/2006/relationships/image" Target="../media/image47.jpeg"/><Relationship Id="rId3" Type="http://schemas.openxmlformats.org/officeDocument/2006/relationships/image" Target="../media/image46.jpeg"/><Relationship Id="rId2" Type="http://schemas.openxmlformats.org/officeDocument/2006/relationships/image" Target="../media/image5.jpeg"/><Relationship Id="rId1" Type="http://schemas.openxmlformats.org/officeDocument/2006/relationships/image" Target="../media/image45.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s://avatars.mds.yandex.net/i?id=997637987bc7c7d05a2847f32ee5b6799e84d7b2-12525791-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3357522" y="1928802"/>
            <a:ext cx="5786478" cy="928694"/>
          </a:xfrm>
        </p:spPr>
        <p:txBody>
          <a:bodyPr>
            <a:normAutofit/>
          </a:bodyPr>
          <a:lstStyle/>
          <a:p>
            <a:r>
              <a:rPr lang="en-US" sz="2000" b="1" dirty="0" smtClean="0">
                <a:solidFill>
                  <a:schemeClr val="accent6">
                    <a:lumMod val="50000"/>
                  </a:schemeClr>
                </a:solidFill>
              </a:rPr>
              <a:t>IV</a:t>
            </a:r>
            <a:r>
              <a:rPr lang="ru-RU" sz="2000" b="1" dirty="0" smtClean="0">
                <a:solidFill>
                  <a:schemeClr val="accent6">
                    <a:lumMod val="50000"/>
                  </a:schemeClr>
                </a:solidFill>
              </a:rPr>
              <a:t> Всероссийский педагогический конкурс</a:t>
            </a:r>
            <a:r>
              <a:rPr lang="en-US" sz="2000" b="1" dirty="0" smtClean="0">
                <a:solidFill>
                  <a:schemeClr val="accent6">
                    <a:lumMod val="50000"/>
                  </a:schemeClr>
                </a:solidFill>
              </a:rPr>
              <a:t> </a:t>
            </a:r>
            <a:endParaRPr lang="ru-RU" sz="2000" b="1" dirty="0">
              <a:solidFill>
                <a:schemeClr val="accent6">
                  <a:lumMod val="50000"/>
                </a:schemeClr>
              </a:solidFill>
            </a:endParaRPr>
          </a:p>
        </p:txBody>
      </p:sp>
      <p:sp>
        <p:nvSpPr>
          <p:cNvPr id="3" name="Подзаголовок 2"/>
          <p:cNvSpPr>
            <a:spLocks noGrp="1"/>
          </p:cNvSpPr>
          <p:nvPr>
            <p:ph type="subTitle" idx="1"/>
          </p:nvPr>
        </p:nvSpPr>
        <p:spPr>
          <a:xfrm>
            <a:off x="4000496" y="2786058"/>
            <a:ext cx="4643470" cy="1500198"/>
          </a:xfrm>
        </p:spPr>
        <p:txBody>
          <a:bodyPr>
            <a:noAutofit/>
          </a:bodyPr>
          <a:lstStyle/>
          <a:p>
            <a:r>
              <a:rPr lang="ru-RU" sz="2800" b="1" dirty="0" smtClean="0">
                <a:solidFill>
                  <a:srgbClr val="002060"/>
                </a:solidFill>
                <a:latin typeface="Arial Narrow" panose="020B0606020202030204" pitchFamily="34" charset="0"/>
              </a:rPr>
              <a:t>«Воспитание патриота и гражданина России 21 века»</a:t>
            </a:r>
            <a:endParaRPr lang="ru-RU" sz="2800" b="1" dirty="0">
              <a:solidFill>
                <a:srgbClr val="002060"/>
              </a:solidFill>
              <a:latin typeface="Arial Narrow" panose="020B0606020202030204" pitchFamily="34" charset="0"/>
            </a:endParaRPr>
          </a:p>
        </p:txBody>
      </p:sp>
      <p:sp>
        <p:nvSpPr>
          <p:cNvPr id="5" name="TextBox 4"/>
          <p:cNvSpPr txBox="1"/>
          <p:nvPr/>
        </p:nvSpPr>
        <p:spPr>
          <a:xfrm>
            <a:off x="5286380" y="4857760"/>
            <a:ext cx="3429024" cy="646331"/>
          </a:xfrm>
          <a:prstGeom prst="rect">
            <a:avLst/>
          </a:prstGeom>
          <a:noFill/>
        </p:spPr>
        <p:txBody>
          <a:bodyPr wrap="square" rtlCol="0">
            <a:spAutoFit/>
          </a:bodyPr>
          <a:lstStyle/>
          <a:p>
            <a:pPr algn="r"/>
            <a:r>
              <a:rPr lang="ru-RU" dirty="0" smtClean="0">
                <a:latin typeface="Times New Roman" panose="02020603050405020304" pitchFamily="18" charset="0"/>
                <a:cs typeface="Times New Roman" panose="02020603050405020304" pitchFamily="18" charset="0"/>
              </a:rPr>
              <a:t>Подготовила воспитатель:</a:t>
            </a: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Петрова </a:t>
            </a:r>
            <a:r>
              <a:rPr lang="ru-RU" dirty="0" err="1" smtClean="0">
                <a:latin typeface="Times New Roman" panose="02020603050405020304" pitchFamily="18" charset="0"/>
                <a:cs typeface="Times New Roman" panose="02020603050405020304" pitchFamily="18" charset="0"/>
              </a:rPr>
              <a:t>ЛенаМиннуловна</a:t>
            </a:r>
            <a:endParaRPr lang="ru-RU" dirty="0">
              <a:latin typeface="Times New Roman" panose="02020603050405020304" pitchFamily="18" charset="0"/>
              <a:cs typeface="Times New Roman" panose="02020603050405020304" pitchFamily="18" charset="0"/>
            </a:endParaRPr>
          </a:p>
        </p:txBody>
      </p:sp>
      <p:sp>
        <p:nvSpPr>
          <p:cNvPr id="26625" name="Rectangle 1"/>
          <p:cNvSpPr>
            <a:spLocks noChangeArrowheads="1"/>
          </p:cNvSpPr>
          <p:nvPr/>
        </p:nvSpPr>
        <p:spPr bwMode="auto">
          <a:xfrm>
            <a:off x="857224" y="357167"/>
            <a:ext cx="7858180" cy="1200329"/>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Муниципальное бюджетное Дошкольное образовательное учреждение</a:t>
            </a:r>
            <a:endParaRPr kumimoji="0" lang="ru-RU"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Детский сад № 4 с. </a:t>
            </a:r>
            <a:r>
              <a:rPr kumimoji="0" lang="ru-RU"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Толбазы</a:t>
            </a:r>
            <a:r>
              <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муниципального района</a:t>
            </a:r>
            <a:endPar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ru-RU"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Аургазинский</a:t>
            </a:r>
            <a:r>
              <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район Республики Башкортостан</a:t>
            </a:r>
            <a:endPar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ru-RU"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8" name="TextBox 7"/>
          <p:cNvSpPr txBox="1"/>
          <p:nvPr/>
        </p:nvSpPr>
        <p:spPr>
          <a:xfrm>
            <a:off x="3643306" y="6000768"/>
            <a:ext cx="1571636" cy="369332"/>
          </a:xfrm>
          <a:prstGeom prst="rect">
            <a:avLst/>
          </a:prstGeom>
          <a:noFill/>
        </p:spPr>
        <p:txBody>
          <a:bodyPr wrap="square" rtlCol="0">
            <a:spAutoFit/>
          </a:bodyPr>
          <a:lstStyle/>
          <a:p>
            <a:pPr algn="ctr"/>
            <a:r>
              <a:rPr lang="ru-RU" dirty="0" smtClean="0">
                <a:latin typeface="Times New Roman" panose="02020603050405020304" pitchFamily="18" charset="0"/>
                <a:cs typeface="Times New Roman" panose="02020603050405020304" pitchFamily="18" charset="0"/>
              </a:rPr>
              <a:t>2024г.</a:t>
            </a:r>
            <a:endParaRPr lang="ru-RU"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2" name="Picture 6" descr="https://avatars.mds.yandex.net/i?id=22a53da70d20c80dd927b51bb5f8ffb6d6211c6e-1247583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pic>
        <p:nvPicPr>
          <p:cNvPr id="14338" name="Picture 2" descr="C:\Users\DLR\Desktop\проект 1\л.jpg"/>
          <p:cNvPicPr>
            <a:picLocks noGrp="1" noChangeAspect="1" noChangeArrowheads="1"/>
          </p:cNvPicPr>
          <p:nvPr>
            <p:ph idx="1"/>
          </p:nvPr>
        </p:nvPicPr>
        <p:blipFill>
          <a:blip r:embed="rId2"/>
          <a:srcRect/>
          <a:stretch>
            <a:fillRect/>
          </a:stretch>
        </p:blipFill>
        <p:spPr bwMode="auto">
          <a:xfrm>
            <a:off x="2571736" y="1857364"/>
            <a:ext cx="4104483" cy="5000637"/>
          </a:xfrm>
          <a:prstGeom prst="rect">
            <a:avLst/>
          </a:prstGeom>
          <a:noFill/>
        </p:spPr>
      </p:pic>
      <p:pic>
        <p:nvPicPr>
          <p:cNvPr id="14340" name="Picture 4" descr="https://i.pinimg.com/originals/c9/db/11/c9db11116103d11924c544cc7c55c36b.gif"/>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457200" y="928670"/>
            <a:ext cx="7758138" cy="857256"/>
          </a:xfrm>
        </p:spPr>
        <p:txBody>
          <a:bodyPr/>
          <a:lstStyle/>
          <a:p>
            <a:r>
              <a:rPr lang="ru-RU" b="1" dirty="0" smtClean="0">
                <a:solidFill>
                  <a:srgbClr val="C00000"/>
                </a:solidFill>
              </a:rPr>
              <a:t>СЕМЬЯ    ГИМАЛЬДИНОВЫХ</a:t>
            </a:r>
            <a:endParaRPr lang="ru-RU" b="1" dirty="0">
              <a:solidFill>
                <a:srgbClr val="C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5" name="TextBox 4"/>
          <p:cNvSpPr txBox="1"/>
          <p:nvPr/>
        </p:nvSpPr>
        <p:spPr>
          <a:xfrm>
            <a:off x="1428728" y="928670"/>
            <a:ext cx="6858048" cy="369332"/>
          </a:xfrm>
          <a:prstGeom prst="rect">
            <a:avLst/>
          </a:prstGeom>
          <a:noFill/>
        </p:spPr>
        <p:txBody>
          <a:bodyPr wrap="square" rtlCol="0">
            <a:spAutoFit/>
          </a:bodyPr>
          <a:lstStyle/>
          <a:p>
            <a:endParaRPr lang="ru-RU" dirty="0"/>
          </a:p>
        </p:txBody>
      </p:sp>
      <p:sp>
        <p:nvSpPr>
          <p:cNvPr id="4098" name="Rectangle 2"/>
          <p:cNvSpPr>
            <a:spLocks noChangeArrowheads="1"/>
          </p:cNvSpPr>
          <p:nvPr/>
        </p:nvSpPr>
        <p:spPr bwMode="auto">
          <a:xfrm>
            <a:off x="714348" y="571480"/>
            <a:ext cx="7643866" cy="5416868"/>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42900" algn="just" defTabSz="914400" rtl="0" eaLnBrk="1" fontAlgn="base" latinLnBrk="0" hangingPunct="1">
              <a:lnSpc>
                <a:spcPct val="100000"/>
              </a:lnSpc>
              <a:spcBef>
                <a:spcPct val="0"/>
              </a:spcBef>
              <a:spcAft>
                <a:spcPct val="0"/>
              </a:spcAft>
              <a:buClrTx/>
              <a:buSzTx/>
              <a:buFontTx/>
              <a:buNone/>
            </a:pPr>
            <a:r>
              <a:rPr kumimoji="0" lang="ru-RU" sz="26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Введение.</a:t>
            </a:r>
            <a:endParaRPr kumimoji="0" lang="ru-RU" sz="26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endParaRPr>
          </a:p>
          <a:p>
            <a:pPr marL="0" marR="0" lvl="0" indent="342900" algn="just" defTabSz="914400" rtl="0" eaLnBrk="1" fontAlgn="base" latinLnBrk="0" hangingPunct="1">
              <a:lnSpc>
                <a:spcPct val="100000"/>
              </a:lnSpc>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Во все времена люди восхищались талантливостью мастеровых людей, которых на Руси было  немало. Много полезного создавали эти люди  в хозяйстве, но, что особенно важно, руки мастеров творили красоту, красоту окружающего мира, красоту природы, красоту человека. В поисках воплощения своего идеала красоты люди обращаются к искусству и  пытаются найти себя в нем. К таким людям относится и семья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Гимальдиновых</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Гульчачак</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Тимербековна</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и ее сыновья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Айназ</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Айхан</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Айзат</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из нашего села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Толбазы</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Каждому человеку очень важно реализовать себя в жизни. Кто-то находит применения своему таланту в профессии, кто-то, помимо работы, занимается любимым делом, а кто-то в свободное время ничего не делает, просто отдыхает, лежит на диване или бесцельно шатается по улицам, не зная, чем себя занять. Выбор всегда остаётся за человеком. Вызывают восхищение люди, сумевшие найти себя и украсившие мир вокруг себя.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5121" name="Rectangle 1"/>
          <p:cNvSpPr>
            <a:spLocks noChangeArrowheads="1"/>
          </p:cNvSpPr>
          <p:nvPr/>
        </p:nvSpPr>
        <p:spPr bwMode="auto">
          <a:xfrm>
            <a:off x="571472" y="357166"/>
            <a:ext cx="8072494" cy="5755422"/>
          </a:xfrm>
          <a:prstGeom prst="rect">
            <a:avLst/>
          </a:prstGeom>
          <a:solidFill>
            <a:srgbClr val="FFFFFF"/>
          </a:solidFill>
          <a:ln w="9525">
            <a:noFill/>
            <a:miter lim="800000"/>
          </a:ln>
          <a:effectLst/>
        </p:spPr>
        <p:txBody>
          <a:bodyPr vert="horz" wrap="square" lIns="91440" tIns="45720" rIns="91440" bIns="45720" numCol="1" anchor="ctr" anchorCtr="0" compatLnSpc="1">
            <a:spAutoFit/>
          </a:bodyPr>
          <a:lstStyle/>
          <a:p>
            <a:pPr marL="0" marR="0" lvl="0" indent="449580" algn="just" defTabSz="914400" rtl="0" eaLnBrk="1" fontAlgn="base" latinLnBrk="0" hangingPunct="1">
              <a:lnSpc>
                <a:spcPct val="100000"/>
              </a:lnSpc>
              <a:spcBef>
                <a:spcPct val="0"/>
              </a:spcBef>
              <a:spcAft>
                <a:spcPct val="0"/>
              </a:spcAft>
              <a:buClrTx/>
              <a:buSzTx/>
              <a:buFontTx/>
              <a:buNone/>
            </a:pPr>
            <a:r>
              <a:rPr kumimoji="0" lang="ru-RU" sz="26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Актуальность.</a:t>
            </a:r>
            <a:endParaRPr kumimoji="0" lang="ru-RU" sz="2600" b="0"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pPr>
            <a:r>
              <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Народные промыслы не только не даёт нам забывать наше культурное наследие, но и развивает в человеке другие полезные качества. В современном обществе, к сожалению, традиции семейного совместного время препровождения уходят на второй план. Для родителей становится важным не "живое" общение с детьми, а создание, в большинстве случаев, материальных ценностей для существования семьи.</a:t>
            </a:r>
            <a:endPar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pPr>
            <a:r>
              <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Именно в семье формируются привычки, жизненные принципы. От того, как строятся отношения в семье, какие ценности, интересы находятся на первом плане, зависит, какими вырастут дети. </a:t>
            </a:r>
            <a:endPar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pPr>
            <a:r>
              <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Для личностного развития каждого ребенка огромное значение имеет приобщение к культуре своего народа, поскольку обращение к отеческому наследию воспитывает уважение, гордость за землю, на которой живешь. Без уважения к истории и культуре своего Отечества невозможно воспитать полноценно развитую личность.</a:t>
            </a:r>
            <a:endPar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pPr>
            <a:r>
              <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Наше время даёт неограниченные возможности для творческого проявления личности в любой сфере деятельности. Так,  </a:t>
            </a:r>
            <a:r>
              <a:rPr kumimoji="0" 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Гульчачак</a:t>
            </a:r>
            <a:r>
              <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Тимербековна</a:t>
            </a:r>
            <a:r>
              <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пробует себя в музыке, поэзии, живописи, в прикладном искусстве. Их  творческая семья –  хороший образец для подражания. Однако проблема самоопределения для современной молодежи набирает свою актуальность.</a:t>
            </a:r>
            <a:endParaRPr kumimoji="0" 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6" name="Содержимое 5"/>
          <p:cNvSpPr>
            <a:spLocks noGrp="1"/>
          </p:cNvSpPr>
          <p:nvPr>
            <p:ph idx="1"/>
          </p:nvPr>
        </p:nvSpPr>
        <p:spPr>
          <a:xfrm>
            <a:off x="457200" y="462915"/>
            <a:ext cx="8229600" cy="5663565"/>
          </a:xfrm>
        </p:spPr>
        <p:txBody>
          <a:bodyPr>
            <a:normAutofit/>
          </a:bodyPr>
          <a:lstStyle/>
          <a:p>
            <a:pPr marL="0" indent="0" algn="ctr">
              <a:buNone/>
            </a:pPr>
            <a:r>
              <a:rPr lang="ru-RU" dirty="0"/>
              <a:t>       </a:t>
            </a:r>
            <a:r>
              <a:rPr lang="ru-RU" sz="7000" b="1" dirty="0">
                <a:solidFill>
                  <a:srgbClr val="FF0000"/>
                </a:solidFill>
                <a:latin typeface="Times New Roman" panose="02020603050405020304" pitchFamily="18" charset="0"/>
                <a:cs typeface="Times New Roman" panose="02020603050405020304" pitchFamily="18" charset="0"/>
              </a:rPr>
              <a:t> </a:t>
            </a:r>
            <a:endParaRPr lang="ru-RU" sz="7000" b="1" dirty="0">
              <a:solidFill>
                <a:srgbClr val="FF0000"/>
              </a:solidFill>
              <a:latin typeface="Times New Roman" panose="02020603050405020304" pitchFamily="18" charset="0"/>
              <a:cs typeface="Times New Roman" panose="02020603050405020304" pitchFamily="18" charset="0"/>
            </a:endParaRPr>
          </a:p>
          <a:p>
            <a:pPr marL="0" indent="0" algn="ctr">
              <a:buNone/>
            </a:pPr>
            <a:r>
              <a:rPr lang="ru-RU" sz="2600" b="1" dirty="0">
                <a:solidFill>
                  <a:srgbClr val="FF0000"/>
                </a:solidFill>
                <a:latin typeface="Times New Roman" panose="02020603050405020304" pitchFamily="18" charset="0"/>
                <a:cs typeface="Times New Roman" panose="02020603050405020304" pitchFamily="18" charset="0"/>
              </a:rPr>
              <a:t>Цель работы</a:t>
            </a:r>
            <a:r>
              <a:rPr lang="ru-RU" sz="2600" dirty="0">
                <a:latin typeface="Times New Roman" panose="02020603050405020304" pitchFamily="18" charset="0"/>
                <a:cs typeface="Times New Roman" panose="02020603050405020304" pitchFamily="18" charset="0"/>
              </a:rPr>
              <a:t> </a:t>
            </a:r>
            <a:r>
              <a:rPr lang="ru-RU" sz="2600"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изучить </a:t>
            </a:r>
            <a:r>
              <a:rPr lang="ru-RU" sz="2000" dirty="0">
                <a:latin typeface="Times New Roman" panose="02020603050405020304" pitchFamily="18" charset="0"/>
                <a:cs typeface="Times New Roman" panose="02020603050405020304" pitchFamily="18" charset="0"/>
              </a:rPr>
              <a:t>народно- декоративное  прикладное творчество по коллекциям талантливой башкирской семьи Гимальдиновых. </a:t>
            </a:r>
            <a:endParaRPr lang="ru-RU" sz="2000" dirty="0">
              <a:latin typeface="Times New Roman" panose="02020603050405020304" pitchFamily="18" charset="0"/>
              <a:cs typeface="Times New Roman" panose="02020603050405020304" pitchFamily="18" charset="0"/>
            </a:endParaRPr>
          </a:p>
          <a:p>
            <a:pPr marL="0" indent="0">
              <a:buNone/>
            </a:pPr>
            <a:r>
              <a:rPr lang="ru-RU" sz="4700" dirty="0" smtClean="0">
                <a:latin typeface="Times New Roman" panose="02020603050405020304" pitchFamily="18" charset="0"/>
                <a:cs typeface="Times New Roman" panose="02020603050405020304" pitchFamily="18" charset="0"/>
              </a:rPr>
              <a:t>  </a:t>
            </a:r>
            <a:r>
              <a:rPr lang="ru-RU" sz="2600" b="1" dirty="0">
                <a:solidFill>
                  <a:srgbClr val="FF0000"/>
                </a:solidFill>
                <a:latin typeface="Times New Roman" panose="02020603050405020304" pitchFamily="18" charset="0"/>
                <a:cs typeface="Times New Roman" panose="02020603050405020304" pitchFamily="18" charset="0"/>
              </a:rPr>
              <a:t>Задачи</a:t>
            </a:r>
            <a:r>
              <a:rPr lang="ru-RU" sz="2600" b="1" dirty="0" smtClean="0">
                <a:solidFill>
                  <a:srgbClr val="FF0000"/>
                </a:solidFill>
                <a:latin typeface="Times New Roman" panose="02020603050405020304" pitchFamily="18" charset="0"/>
                <a:cs typeface="Times New Roman" panose="02020603050405020304" pitchFamily="18" charset="0"/>
              </a:rPr>
              <a:t>:</a:t>
            </a:r>
            <a:endParaRPr lang="ru-RU" sz="2600" b="1"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ru-RU" sz="2000" dirty="0" smtClean="0">
                <a:latin typeface="Times New Roman" panose="02020603050405020304" pitchFamily="18" charset="0"/>
                <a:cs typeface="Times New Roman" panose="02020603050405020304" pitchFamily="18" charset="0"/>
              </a:rPr>
              <a:t>1</a:t>
            </a:r>
            <a:r>
              <a:rPr lang="ru-RU" sz="2000" dirty="0">
                <a:latin typeface="Times New Roman" panose="02020603050405020304" pitchFamily="18" charset="0"/>
                <a:cs typeface="Times New Roman" panose="02020603050405020304" pitchFamily="18" charset="0"/>
              </a:rPr>
              <a:t>) познакомиться с народным декоративно-прикладным искусством башкирского народа;</a:t>
            </a:r>
            <a:endParaRPr lang="ru-RU" sz="2000" dirty="0">
              <a:latin typeface="Times New Roman" panose="02020603050405020304" pitchFamily="18" charset="0"/>
              <a:cs typeface="Times New Roman" panose="02020603050405020304" pitchFamily="18" charset="0"/>
            </a:endParaRPr>
          </a:p>
          <a:p>
            <a:pPr marL="0" indent="0" algn="ctr">
              <a:buNone/>
            </a:pPr>
            <a:r>
              <a:rPr lang="ru-RU" sz="2000" dirty="0">
                <a:latin typeface="Times New Roman" panose="02020603050405020304" pitchFamily="18" charset="0"/>
                <a:cs typeface="Times New Roman" panose="02020603050405020304" pitchFamily="18" charset="0"/>
              </a:rPr>
              <a:t>2) создать условия для совместной творческой деятельности педагог-семья;</a:t>
            </a:r>
            <a:endParaRPr lang="ru-RU" sz="2000" dirty="0">
              <a:latin typeface="Times New Roman" panose="02020603050405020304" pitchFamily="18" charset="0"/>
              <a:cs typeface="Times New Roman" panose="02020603050405020304" pitchFamily="18" charset="0"/>
            </a:endParaRPr>
          </a:p>
          <a:p>
            <a:pPr marL="0" indent="0" algn="ctr">
              <a:buNone/>
            </a:pPr>
            <a:r>
              <a:rPr lang="ru-RU" sz="2000" dirty="0">
                <a:latin typeface="Times New Roman" panose="02020603050405020304" pitchFamily="18" charset="0"/>
                <a:cs typeface="Times New Roman" panose="02020603050405020304" pitchFamily="18" charset="0"/>
              </a:rPr>
              <a:t>3) формировать интерес и уважительное отношение к семейным традициям через  взаимодействие семьи и дошкольного  учреждения.   </a:t>
            </a:r>
            <a:endParaRPr lang="ru-RU" sz="2000" dirty="0">
              <a:latin typeface="Times New Roman" panose="02020603050405020304" pitchFamily="18" charset="0"/>
              <a:cs typeface="Times New Roman" panose="02020603050405020304" pitchFamily="18" charset="0"/>
            </a:endParaRPr>
          </a:p>
          <a:p>
            <a:pPr marL="0" indent="0" algn="ctr">
              <a:buNone/>
            </a:pPr>
            <a:r>
              <a:rPr lang="ru-RU" sz="2000" dirty="0">
                <a:latin typeface="Times New Roman" panose="02020603050405020304" pitchFamily="18" charset="0"/>
                <a:cs typeface="Times New Roman" panose="02020603050405020304" pitchFamily="18" charset="0"/>
              </a:rPr>
              <a:t>      </a:t>
            </a:r>
            <a:r>
              <a:rPr lang="ru-RU" sz="2000" b="1" dirty="0">
                <a:solidFill>
                  <a:srgbClr val="FF0000"/>
                </a:solidFill>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6" name="Содержимое 5"/>
          <p:cNvSpPr>
            <a:spLocks noGrp="1"/>
          </p:cNvSpPr>
          <p:nvPr>
            <p:ph idx="1"/>
          </p:nvPr>
        </p:nvSpPr>
        <p:spPr>
          <a:xfrm>
            <a:off x="642910" y="476250"/>
            <a:ext cx="7929618" cy="5663565"/>
          </a:xfrm>
        </p:spPr>
        <p:txBody>
          <a:bodyPr>
            <a:normAutofit fontScale="25000" lnSpcReduction="20000"/>
          </a:bodyPr>
          <a:lstStyle/>
          <a:p>
            <a:pPr marL="0" indent="0">
              <a:buNone/>
            </a:pPr>
            <a:r>
              <a:rPr lang="ru-RU" sz="2800" b="1" dirty="0">
                <a:solidFill>
                  <a:srgbClr val="FF0000"/>
                </a:solidFill>
              </a:rPr>
              <a:t>    </a:t>
            </a:r>
            <a:endParaRPr lang="ru-RU" sz="2800" b="1" dirty="0">
              <a:solidFill>
                <a:srgbClr val="FF0000"/>
              </a:solidFill>
            </a:endParaRPr>
          </a:p>
          <a:p>
            <a:pPr marL="0" indent="0" algn="ctr">
              <a:lnSpc>
                <a:spcPct val="120000"/>
              </a:lnSpc>
              <a:buNone/>
            </a:pPr>
            <a:endParaRPr lang="ru-RU" sz="8665" b="1" dirty="0" smtClean="0">
              <a:solidFill>
                <a:srgbClr val="FF0000"/>
              </a:solidFill>
              <a:latin typeface="Times New Roman" panose="02020603050405020304" pitchFamily="18" charset="0"/>
              <a:cs typeface="Times New Roman" panose="02020603050405020304" pitchFamily="18" charset="0"/>
            </a:endParaRPr>
          </a:p>
          <a:p>
            <a:pPr marL="0" indent="0" algn="ctr">
              <a:lnSpc>
                <a:spcPct val="120000"/>
              </a:lnSpc>
              <a:buNone/>
            </a:pPr>
            <a:endParaRPr lang="ru-RU" sz="8665" b="1" dirty="0" smtClean="0">
              <a:solidFill>
                <a:srgbClr val="FF0000"/>
              </a:solidFill>
              <a:latin typeface="Times New Roman" panose="02020603050405020304" pitchFamily="18" charset="0"/>
              <a:cs typeface="Times New Roman" panose="02020603050405020304" pitchFamily="18" charset="0"/>
            </a:endParaRPr>
          </a:p>
          <a:p>
            <a:pPr marL="0" indent="0" algn="ctr">
              <a:lnSpc>
                <a:spcPct val="120000"/>
              </a:lnSpc>
              <a:buNone/>
            </a:pPr>
            <a:r>
              <a:rPr lang="ru-RU" sz="10400" b="1" dirty="0" smtClean="0">
                <a:solidFill>
                  <a:srgbClr val="FF0000"/>
                </a:solidFill>
                <a:latin typeface="Times New Roman" panose="02020603050405020304" pitchFamily="18" charset="0"/>
                <a:cs typeface="Times New Roman" panose="02020603050405020304" pitchFamily="18" charset="0"/>
              </a:rPr>
              <a:t> </a:t>
            </a:r>
            <a:r>
              <a:rPr lang="ru-RU" sz="10400" b="1" dirty="0">
                <a:solidFill>
                  <a:srgbClr val="FF0000"/>
                </a:solidFill>
                <a:latin typeface="Times New Roman" panose="02020603050405020304" pitchFamily="18" charset="0"/>
                <a:cs typeface="Times New Roman" panose="02020603050405020304" pitchFamily="18" charset="0"/>
                <a:sym typeface="+mn-ea"/>
              </a:rPr>
              <a:t>Новизна работы</a:t>
            </a:r>
            <a:r>
              <a:rPr lang="ru-RU" sz="10400" dirty="0">
                <a:latin typeface="Times New Roman" panose="02020603050405020304" pitchFamily="18" charset="0"/>
                <a:cs typeface="Times New Roman" panose="02020603050405020304" pitchFamily="18" charset="0"/>
                <a:sym typeface="+mn-ea"/>
              </a:rPr>
              <a:t> </a:t>
            </a:r>
            <a:r>
              <a:rPr lang="ru-RU" sz="8000" dirty="0">
                <a:latin typeface="Times New Roman" panose="02020603050405020304" pitchFamily="18" charset="0"/>
                <a:cs typeface="Times New Roman" panose="02020603050405020304" pitchFamily="18" charset="0"/>
                <a:sym typeface="+mn-ea"/>
              </a:rPr>
              <a:t>заключается в том, что впервые описано творчество  семьи Гимальдиновых, систематизировано содержание их народно - декоративных прикладных работ в виде фото коллекций</a:t>
            </a:r>
            <a:r>
              <a:rPr lang="ru-RU" sz="8000" dirty="0" smtClean="0">
                <a:latin typeface="Times New Roman" panose="02020603050405020304" pitchFamily="18" charset="0"/>
                <a:cs typeface="Times New Roman" panose="02020603050405020304" pitchFamily="18" charset="0"/>
                <a:sym typeface="+mn-ea"/>
              </a:rPr>
              <a:t>.</a:t>
            </a:r>
            <a:endParaRPr lang="ru-RU" sz="8000" dirty="0" smtClean="0">
              <a:latin typeface="Times New Roman" panose="02020603050405020304" pitchFamily="18" charset="0"/>
              <a:cs typeface="Times New Roman" panose="02020603050405020304" pitchFamily="18" charset="0"/>
              <a:sym typeface="+mn-ea"/>
            </a:endParaRPr>
          </a:p>
          <a:p>
            <a:pPr marL="0" indent="0" algn="ctr">
              <a:lnSpc>
                <a:spcPct val="120000"/>
              </a:lnSpc>
              <a:buNone/>
            </a:pPr>
            <a:endParaRPr lang="ru-RU" sz="8665" dirty="0">
              <a:latin typeface="Times New Roman" panose="02020603050405020304" pitchFamily="18" charset="0"/>
              <a:cs typeface="Times New Roman" panose="02020603050405020304" pitchFamily="18" charset="0"/>
            </a:endParaRPr>
          </a:p>
          <a:p>
            <a:pPr marL="0" indent="0" algn="ctr">
              <a:lnSpc>
                <a:spcPct val="120000"/>
              </a:lnSpc>
              <a:buNone/>
            </a:pPr>
            <a:r>
              <a:rPr lang="ru-RU" sz="10400" b="1" dirty="0">
                <a:solidFill>
                  <a:srgbClr val="FF0000"/>
                </a:solidFill>
                <a:latin typeface="Times New Roman" panose="02020603050405020304" pitchFamily="18" charset="0"/>
                <a:cs typeface="Times New Roman" panose="02020603050405020304" pitchFamily="18" charset="0"/>
                <a:sym typeface="+mn-ea"/>
              </a:rPr>
              <a:t>Объект</a:t>
            </a:r>
            <a:r>
              <a:rPr lang="ru-RU" sz="10400" dirty="0">
                <a:latin typeface="Times New Roman" panose="02020603050405020304" pitchFamily="18" charset="0"/>
                <a:cs typeface="Times New Roman" panose="02020603050405020304" pitchFamily="18" charset="0"/>
                <a:sym typeface="+mn-ea"/>
              </a:rPr>
              <a:t> </a:t>
            </a:r>
            <a:r>
              <a:rPr lang="ru-RU" sz="8665" dirty="0" smtClean="0">
                <a:latin typeface="Times New Roman" panose="02020603050405020304" pitchFamily="18" charset="0"/>
                <a:cs typeface="Times New Roman" panose="02020603050405020304" pitchFamily="18" charset="0"/>
                <a:sym typeface="+mn-ea"/>
              </a:rPr>
              <a:t> </a:t>
            </a:r>
            <a:r>
              <a:rPr lang="ru-RU" sz="8000" dirty="0" smtClean="0">
                <a:latin typeface="Times New Roman" panose="02020603050405020304" pitchFamily="18" charset="0"/>
                <a:cs typeface="Times New Roman" panose="02020603050405020304" pitchFamily="18" charset="0"/>
                <a:sym typeface="+mn-ea"/>
              </a:rPr>
              <a:t>исследования:  </a:t>
            </a:r>
            <a:r>
              <a:rPr lang="ru-RU" sz="8000" dirty="0">
                <a:latin typeface="Times New Roman" panose="02020603050405020304" pitchFamily="18" charset="0"/>
                <a:cs typeface="Times New Roman" panose="02020603050405020304" pitchFamily="18" charset="0"/>
                <a:sym typeface="+mn-ea"/>
              </a:rPr>
              <a:t>народно- прикладное </a:t>
            </a:r>
            <a:r>
              <a:rPr lang="ru-RU" sz="8000" dirty="0" smtClean="0">
                <a:latin typeface="Times New Roman" panose="02020603050405020304" pitchFamily="18" charset="0"/>
                <a:cs typeface="Times New Roman" panose="02020603050405020304" pitchFamily="18" charset="0"/>
                <a:sym typeface="+mn-ea"/>
              </a:rPr>
              <a:t>декоративное </a:t>
            </a:r>
            <a:r>
              <a:rPr lang="ru-RU" sz="8000" dirty="0">
                <a:latin typeface="Times New Roman" panose="02020603050405020304" pitchFamily="18" charset="0"/>
                <a:cs typeface="Times New Roman" panose="02020603050405020304" pitchFamily="18" charset="0"/>
                <a:sym typeface="+mn-ea"/>
              </a:rPr>
              <a:t>творчество, как искусство</a:t>
            </a:r>
            <a:r>
              <a:rPr lang="ru-RU" sz="8000" dirty="0" smtClean="0">
                <a:latin typeface="Times New Roman" panose="02020603050405020304" pitchFamily="18" charset="0"/>
                <a:cs typeface="Times New Roman" panose="02020603050405020304" pitchFamily="18" charset="0"/>
                <a:sym typeface="+mn-ea"/>
              </a:rPr>
              <a:t>.</a:t>
            </a:r>
            <a:endParaRPr lang="ru-RU" sz="8000" dirty="0" smtClean="0">
              <a:latin typeface="Times New Roman" panose="02020603050405020304" pitchFamily="18" charset="0"/>
              <a:cs typeface="Times New Roman" panose="02020603050405020304" pitchFamily="18" charset="0"/>
              <a:sym typeface="+mn-ea"/>
            </a:endParaRPr>
          </a:p>
          <a:p>
            <a:pPr marL="0" indent="0" algn="ctr">
              <a:buNone/>
            </a:pPr>
            <a:endParaRPr lang="ru-RU" sz="8665" dirty="0" smtClean="0">
              <a:latin typeface="Times New Roman" panose="02020603050405020304" pitchFamily="18" charset="0"/>
              <a:cs typeface="Times New Roman" panose="02020603050405020304" pitchFamily="18" charset="0"/>
              <a:sym typeface="+mn-ea"/>
            </a:endParaRPr>
          </a:p>
          <a:p>
            <a:pPr marL="0" indent="0" algn="ctr">
              <a:lnSpc>
                <a:spcPct val="120000"/>
              </a:lnSpc>
              <a:buNone/>
            </a:pPr>
            <a:r>
              <a:rPr lang="ru-RU" sz="10400" b="1" dirty="0" smtClean="0">
                <a:solidFill>
                  <a:srgbClr val="FF0000"/>
                </a:solidFill>
                <a:latin typeface="Times New Roman" panose="02020603050405020304" pitchFamily="18" charset="0"/>
                <a:cs typeface="Times New Roman" panose="02020603050405020304" pitchFamily="18" charset="0"/>
                <a:sym typeface="+mn-ea"/>
              </a:rPr>
              <a:t>Предмет</a:t>
            </a:r>
            <a:r>
              <a:rPr lang="ru-RU" sz="8665" b="1" dirty="0" smtClean="0">
                <a:solidFill>
                  <a:srgbClr val="FF0000"/>
                </a:solidFill>
                <a:latin typeface="Times New Roman" panose="02020603050405020304" pitchFamily="18" charset="0"/>
                <a:cs typeface="Times New Roman" panose="02020603050405020304" pitchFamily="18" charset="0"/>
                <a:sym typeface="+mn-ea"/>
              </a:rPr>
              <a:t> </a:t>
            </a:r>
            <a:r>
              <a:rPr lang="ru-RU" sz="8000" dirty="0" smtClean="0">
                <a:latin typeface="Times New Roman" panose="02020603050405020304" pitchFamily="18" charset="0"/>
                <a:cs typeface="Times New Roman" panose="02020603050405020304" pitchFamily="18" charset="0"/>
                <a:sym typeface="+mn-ea"/>
              </a:rPr>
              <a:t>исследования: декоративно – прикладное творчество семьи </a:t>
            </a:r>
            <a:r>
              <a:rPr lang="ru-RU" sz="8000" dirty="0" err="1" smtClean="0">
                <a:latin typeface="Times New Roman" panose="02020603050405020304" pitchFamily="18" charset="0"/>
                <a:cs typeface="Times New Roman" panose="02020603050405020304" pitchFamily="18" charset="0"/>
                <a:sym typeface="+mn-ea"/>
              </a:rPr>
              <a:t>Гимальдиновых</a:t>
            </a:r>
            <a:r>
              <a:rPr lang="ru-RU" sz="8000" dirty="0" smtClean="0">
                <a:latin typeface="Times New Roman" panose="02020603050405020304" pitchFamily="18" charset="0"/>
                <a:cs typeface="Times New Roman" panose="02020603050405020304" pitchFamily="18" charset="0"/>
                <a:sym typeface="+mn-ea"/>
              </a:rPr>
              <a:t>, как семейная традиция.</a:t>
            </a:r>
            <a:endParaRPr lang="ru-RU" sz="8000" dirty="0" smtClean="0">
              <a:latin typeface="Times New Roman" panose="02020603050405020304" pitchFamily="18" charset="0"/>
              <a:cs typeface="Times New Roman" panose="02020603050405020304" pitchFamily="18" charset="0"/>
              <a:sym typeface="+mn-ea"/>
            </a:endParaRPr>
          </a:p>
          <a:p>
            <a:pPr marL="0" indent="0" algn="ctr">
              <a:buNone/>
            </a:pPr>
            <a:endParaRPr lang="ru-RU" sz="8665" dirty="0">
              <a:latin typeface="Times New Roman" panose="02020603050405020304" pitchFamily="18" charset="0"/>
              <a:cs typeface="Times New Roman" panose="02020603050405020304" pitchFamily="18" charset="0"/>
              <a:sym typeface="+mn-ea"/>
            </a:endParaRPr>
          </a:p>
          <a:p>
            <a:pPr marL="0" indent="0" algn="just">
              <a:buNone/>
            </a:pPr>
            <a:endParaRPr lang="ru-RU" sz="8665" dirty="0">
              <a:latin typeface="Times New Roman" panose="02020603050405020304" pitchFamily="18" charset="0"/>
              <a:cs typeface="Times New Roman" panose="02020603050405020304" pitchFamily="18" charset="0"/>
            </a:endParaRPr>
          </a:p>
          <a:p>
            <a:pPr marL="0" indent="0" algn="just">
              <a:buNone/>
            </a:pPr>
            <a:r>
              <a:rPr lang="ru-RU" sz="8665" b="1" dirty="0">
                <a:solidFill>
                  <a:srgbClr val="FF0000"/>
                </a:solidFill>
                <a:latin typeface="Times New Roman" panose="02020603050405020304" pitchFamily="18" charset="0"/>
                <a:cs typeface="Times New Roman" panose="02020603050405020304" pitchFamily="18" charset="0"/>
              </a:rPr>
              <a:t> </a:t>
            </a:r>
            <a:endParaRPr lang="ru-RU" sz="8665" dirty="0">
              <a:latin typeface="Times New Roman" panose="02020603050405020304" pitchFamily="18" charset="0"/>
              <a:cs typeface="Times New Roman" panose="02020603050405020304" pitchFamily="18" charset="0"/>
            </a:endParaRPr>
          </a:p>
          <a:p>
            <a:pPr marL="0" indent="0" algn="just">
              <a:buNone/>
            </a:pPr>
            <a:r>
              <a:rPr lang="ru-RU" sz="8665" b="1" dirty="0">
                <a:solidFill>
                  <a:srgbClr val="FF0000"/>
                </a:solidFill>
                <a:latin typeface="Times New Roman" panose="02020603050405020304" pitchFamily="18" charset="0"/>
                <a:cs typeface="Times New Roman" panose="02020603050405020304" pitchFamily="18" charset="0"/>
              </a:rPr>
              <a:t>      </a:t>
            </a:r>
            <a:endParaRPr lang="ru-RU" sz="8665"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3" name="Прямоугольник 2"/>
          <p:cNvSpPr/>
          <p:nvPr/>
        </p:nvSpPr>
        <p:spPr>
          <a:xfrm>
            <a:off x="714348" y="428604"/>
            <a:ext cx="7858180" cy="6063198"/>
          </a:xfrm>
          <a:prstGeom prst="rect">
            <a:avLst/>
          </a:prstGeom>
        </p:spPr>
        <p:txBody>
          <a:bodyPr wrap="square">
            <a:spAutoFit/>
          </a:bodyPr>
          <a:lstStyle/>
          <a:p>
            <a:pPr algn="just"/>
            <a:r>
              <a:rPr lang="ru-RU" sz="2600" b="1" dirty="0" smtClean="0">
                <a:solidFill>
                  <a:srgbClr val="FF0000"/>
                </a:solidFill>
                <a:latin typeface="Times New Roman" panose="02020603050405020304" pitchFamily="18" charset="0"/>
                <a:cs typeface="Times New Roman" panose="02020603050405020304" pitchFamily="18" charset="0"/>
              </a:rPr>
              <a:t>Практическая значимость работы</a:t>
            </a:r>
            <a:r>
              <a:rPr lang="ru-RU" sz="26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состоит в том, что систематизированы  материалы по народному декоративно-прикладному творчеству Г.Т. </a:t>
            </a:r>
            <a:r>
              <a:rPr lang="ru-RU" sz="2000" dirty="0" err="1" smtClean="0">
                <a:latin typeface="Times New Roman" panose="02020603050405020304" pitchFamily="18" charset="0"/>
                <a:cs typeface="Times New Roman" panose="02020603050405020304" pitchFamily="18" charset="0"/>
              </a:rPr>
              <a:t>Гимальдиновой</a:t>
            </a:r>
            <a:r>
              <a:rPr lang="ru-RU" sz="2000" dirty="0" smtClean="0">
                <a:latin typeface="Times New Roman" panose="02020603050405020304" pitchFamily="18" charset="0"/>
                <a:cs typeface="Times New Roman" panose="02020603050405020304" pitchFamily="18" charset="0"/>
              </a:rPr>
              <a:t>, которые можно подразделить по темам:  </a:t>
            </a:r>
            <a:r>
              <a:rPr lang="ru-RU" sz="2000" dirty="0" err="1" smtClean="0">
                <a:latin typeface="Times New Roman" panose="02020603050405020304" pitchFamily="18" charset="0"/>
                <a:cs typeface="Times New Roman" panose="02020603050405020304" pitchFamily="18" charset="0"/>
              </a:rPr>
              <a:t>Канзаши</a:t>
            </a:r>
            <a:r>
              <a:rPr lang="ru-RU" sz="2000" dirty="0" smtClean="0">
                <a:latin typeface="Times New Roman" panose="02020603050405020304" pitchFamily="18" charset="0"/>
                <a:cs typeface="Times New Roman" panose="02020603050405020304" pitchFamily="18" charset="0"/>
              </a:rPr>
              <a:t> (украшения из лент), зефирные букеты, декор из эпоксидной смолы, предметы быта, кулинария, шитье, стилизованные нагрудники и это не предел ее творчества.</a:t>
            </a:r>
            <a:endParaRPr lang="ru-RU" sz="2000" dirty="0" smtClean="0">
              <a:latin typeface="Times New Roman" panose="02020603050405020304" pitchFamily="18" charset="0"/>
              <a:cs typeface="Times New Roman" panose="02020603050405020304" pitchFamily="18" charset="0"/>
            </a:endParaRPr>
          </a:p>
          <a:p>
            <a:pPr algn="just"/>
            <a:r>
              <a:rPr lang="ru-RU" sz="2000" dirty="0" smtClean="0">
                <a:latin typeface="Times New Roman" panose="02020603050405020304" pitchFamily="18" charset="0"/>
                <a:cs typeface="Times New Roman" panose="02020603050405020304" pitchFamily="18" charset="0"/>
              </a:rPr>
              <a:t>	Работы башкирской рукодельницы представляет собой  в виде  большого музейного интереса, а также интереса для жителей нашего села. 	</a:t>
            </a:r>
            <a:endParaRPr lang="ru-RU" sz="2000" dirty="0" smtClean="0">
              <a:latin typeface="Times New Roman" panose="02020603050405020304" pitchFamily="18" charset="0"/>
              <a:cs typeface="Times New Roman" panose="02020603050405020304" pitchFamily="18" charset="0"/>
            </a:endParaRPr>
          </a:p>
          <a:p>
            <a:pPr algn="just"/>
            <a:r>
              <a:rPr lang="ru-RU" sz="2000" dirty="0" smtClean="0">
                <a:latin typeface="Times New Roman" panose="02020603050405020304" pitchFamily="18" charset="0"/>
                <a:cs typeface="Times New Roman" panose="02020603050405020304" pitchFamily="18" charset="0"/>
              </a:rPr>
              <a:t>	Коллекции семьи </a:t>
            </a:r>
            <a:r>
              <a:rPr lang="ru-RU" sz="2000" dirty="0" err="1" smtClean="0">
                <a:latin typeface="Times New Roman" panose="02020603050405020304" pitchFamily="18" charset="0"/>
                <a:cs typeface="Times New Roman" panose="02020603050405020304" pitchFamily="18" charset="0"/>
              </a:rPr>
              <a:t>Гимальдиновых</a:t>
            </a:r>
            <a:r>
              <a:rPr lang="ru-RU" sz="2000" dirty="0" smtClean="0">
                <a:latin typeface="Times New Roman" panose="02020603050405020304" pitchFamily="18" charset="0"/>
                <a:cs typeface="Times New Roman" panose="02020603050405020304" pitchFamily="18" charset="0"/>
              </a:rPr>
              <a:t> ценны для сельских школ и садов по теме: «Народное декоративно-прикладное творчество». Кроме того, выполненная работа очень важна для самой семьи </a:t>
            </a:r>
            <a:r>
              <a:rPr lang="ru-RU" sz="2000" dirty="0" err="1" smtClean="0">
                <a:latin typeface="Times New Roman" panose="02020603050405020304" pitchFamily="18" charset="0"/>
                <a:cs typeface="Times New Roman" panose="02020603050405020304" pitchFamily="18" charset="0"/>
              </a:rPr>
              <a:t>Гимальдиновых</a:t>
            </a:r>
            <a:r>
              <a:rPr lang="ru-RU" sz="2000" dirty="0" smtClean="0">
                <a:latin typeface="Times New Roman" panose="02020603050405020304" pitchFamily="18" charset="0"/>
                <a:cs typeface="Times New Roman" panose="02020603050405020304" pitchFamily="18" charset="0"/>
              </a:rPr>
              <a:t>, она послужила толчком к изучению истории жизни и быта башкирских народов. Собранный материал может быть использован для бесед с учащимися на классных часах и уроках изобразительного искусства и фольклора. Но особенно важен собранный материал для дошкольников, воспитывающий любовь к Родине и уважение к народам, проживающие в ней.</a:t>
            </a:r>
            <a:endParaRPr lang="ru-RU" sz="2000" dirty="0" smtClean="0">
              <a:latin typeface="Times New Roman" panose="02020603050405020304" pitchFamily="18" charset="0"/>
              <a:cs typeface="Times New Roman" panose="02020603050405020304" pitchFamily="18" charset="0"/>
            </a:endParaRPr>
          </a:p>
          <a:p>
            <a:pPr algn="ctr"/>
            <a:endParaRPr lang="ru-RU" sz="2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39937" name="Rectangle 1"/>
          <p:cNvSpPr>
            <a:spLocks noChangeArrowheads="1"/>
          </p:cNvSpPr>
          <p:nvPr/>
        </p:nvSpPr>
        <p:spPr bwMode="auto">
          <a:xfrm>
            <a:off x="428596" y="357166"/>
            <a:ext cx="8358246" cy="572464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42900" algn="r" defTabSz="914400" rtl="0" eaLnBrk="1" fontAlgn="base" latinLnBrk="0" hangingPunct="1">
              <a:lnSpc>
                <a:spcPct val="100000"/>
              </a:lnSpc>
              <a:spcBef>
                <a:spcPct val="0"/>
              </a:spcBef>
              <a:spcAft>
                <a:spcPct val="0"/>
              </a:spcAft>
              <a:buClrTx/>
              <a:buSzTx/>
              <a:buFontTx/>
              <a:buNone/>
            </a:pPr>
            <a:endPar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r" defTabSz="914400" rtl="0" eaLnBrk="1" fontAlgn="base" latinLnBrk="0" hangingPunct="1">
              <a:spcBef>
                <a:spcPct val="0"/>
              </a:spcBef>
              <a:spcAft>
                <a:spcPct val="0"/>
              </a:spcAft>
              <a:buClrTx/>
              <a:buSzTx/>
              <a:buFontTx/>
              <a:buNone/>
            </a:pPr>
            <a:endPar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r" defTabSz="914400" rtl="0" eaLnBrk="1" fontAlgn="base" latinLnBrk="0" hangingPunct="1">
              <a:spcBef>
                <a:spcPct val="0"/>
              </a:spcBef>
              <a:spcAft>
                <a:spcPct val="0"/>
              </a:spcAft>
              <a:buClrTx/>
              <a:buSzTx/>
              <a:buFontTx/>
              <a:buNone/>
            </a:pPr>
            <a:r>
              <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Дворец культуры не раз приглашал</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r" defTabSz="914400" rtl="0" eaLnBrk="1" fontAlgn="base" latinLnBrk="0" hangingPunct="1">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Гульчачак</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0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Тимербековну</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принять </a:t>
            </a:r>
            <a:endParaRPr lang="ru-RU" sz="2000" dirty="0" smtClean="0">
              <a:latin typeface="Times New Roman" panose="02020603050405020304" pitchFamily="18" charset="0"/>
              <a:cs typeface="Times New Roman" panose="02020603050405020304" pitchFamily="18" charset="0"/>
            </a:endParaRPr>
          </a:p>
          <a:p>
            <a:pPr marL="0" marR="0" lvl="0" indent="342900" algn="r" defTabSz="914400" rtl="0" eaLnBrk="1" fontAlgn="base" latinLnBrk="0" hangingPunct="1">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участие в профессиональных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r" defTabSz="914400" rtl="0" eaLnBrk="1" fontAlgn="base" latinLnBrk="0" hangingPunct="1">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выставках продаж,</a:t>
            </a:r>
            <a:r>
              <a:rPr kumimoji="0" lang="ru-RU" sz="2000" b="0" i="0" u="none" strike="noStrike" cap="none" normalizeH="0" dirty="0" smtClean="0">
                <a:ln>
                  <a:noFill/>
                </a:ln>
                <a:solidFill>
                  <a:schemeClr val="tx1"/>
                </a:solidFill>
                <a:effectLst/>
                <a:latin typeface="Times New Roman" panose="02020603050405020304" pitchFamily="18" charset="0"/>
                <a:cs typeface="Times New Roman" panose="02020603050405020304" pitchFamily="18" charset="0"/>
              </a:rPr>
              <a:t> так же </a:t>
            </a: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в 2023 год</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r" defTabSz="914400" rtl="0" eaLnBrk="1" fontAlgn="base" latinLnBrk="0" hangingPunct="1">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ко Дню Семьи и в ЦРБ, в 2024 году</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r" defTabSz="914400" rtl="0" eaLnBrk="1" fontAlgn="base" latinLnBrk="0" hangingPunct="1">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на Международный праздник – 8 марта. </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l" defTabSz="914400" rtl="0" eaLnBrk="1" fontAlgn="base" latinLnBrk="0" hangingPunct="1">
              <a:lnSpc>
                <a:spcPct val="100000"/>
              </a:lnSpc>
              <a:spcBef>
                <a:spcPct val="0"/>
              </a:spcBef>
              <a:spcAft>
                <a:spcPct val="0"/>
              </a:spcAft>
              <a:buClrTx/>
              <a:buSzTx/>
              <a:buFontTx/>
              <a:buNone/>
            </a:pPr>
            <a:endParaRPr lang="ru-RU" sz="2000" dirty="0" smtClean="0">
              <a:latin typeface="Times New Roman" panose="02020603050405020304" pitchFamily="18" charset="0"/>
              <a:cs typeface="Times New Roman" panose="02020603050405020304" pitchFamily="18" charset="0"/>
            </a:endParaRPr>
          </a:p>
          <a:p>
            <a:pPr marL="0" marR="0" lvl="0" indent="342900" algn="l" defTabSz="914400" rtl="0" eaLnBrk="1" fontAlgn="base" latinLnBrk="0" hangingPunct="1">
              <a:lnSpc>
                <a:spcPct val="100000"/>
              </a:lnSpc>
              <a:spcBef>
                <a:spcPct val="0"/>
              </a:spcBef>
              <a:spcAft>
                <a:spcPct val="0"/>
              </a:spcAft>
              <a:buClrTx/>
              <a:buSzTx/>
              <a:buFontTx/>
              <a:buNone/>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l" defTabSz="914400" rtl="0" eaLnBrk="1" fontAlgn="base" latinLnBrk="0" hangingPunct="1">
              <a:lnSpc>
                <a:spcPct val="100000"/>
              </a:lnSpc>
              <a:spcBef>
                <a:spcPct val="0"/>
              </a:spcBef>
              <a:spcAft>
                <a:spcPct val="0"/>
              </a:spcAft>
              <a:buClrTx/>
              <a:buSzTx/>
              <a:buFontTx/>
              <a:buNone/>
            </a:pPr>
            <a:endParaRPr lang="ru-RU" sz="2000" dirty="0" smtClean="0">
              <a:latin typeface="Times New Roman" panose="02020603050405020304" pitchFamily="18" charset="0"/>
              <a:cs typeface="Times New Roman" panose="02020603050405020304" pitchFamily="18" charset="0"/>
            </a:endParaRPr>
          </a:p>
          <a:p>
            <a:pPr marL="0" marR="0" lvl="0" indent="342900" algn="l" defTabSz="914400" rtl="0" eaLnBrk="1" fontAlgn="base" latinLnBrk="0" hangingPunct="1">
              <a:lnSpc>
                <a:spcPct val="100000"/>
              </a:lnSpc>
              <a:spcBef>
                <a:spcPct val="0"/>
              </a:spcBef>
              <a:spcAft>
                <a:spcPct val="0"/>
              </a:spcAft>
              <a:buClrTx/>
              <a:buSzTx/>
              <a:buFontTx/>
              <a:buNone/>
            </a:pP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l" defTabSz="914400" rtl="0" eaLnBrk="1" fontAlgn="base" latinLnBrk="0" hangingPunct="1">
              <a:lnSpc>
                <a:spcPct val="100000"/>
              </a:lnSpc>
              <a:spcBef>
                <a:spcPct val="0"/>
              </a:spcBef>
              <a:spcAft>
                <a:spcPct val="0"/>
              </a:spcAft>
              <a:buClrTx/>
              <a:buSzTx/>
              <a:buFontTx/>
              <a:buNone/>
            </a:pPr>
            <a:endParaRPr lang="ru-RU" sz="2000" dirty="0" smtClean="0">
              <a:latin typeface="Times New Roman" panose="02020603050405020304" pitchFamily="18" charset="0"/>
              <a:cs typeface="Times New Roman" panose="02020603050405020304" pitchFamily="18" charset="0"/>
            </a:endParaRPr>
          </a:p>
          <a:p>
            <a:pPr marL="0" marR="0" lvl="0" indent="342900" algn="just" defTabSz="914400" rtl="0" eaLnBrk="1" fontAlgn="base" latinLnBrk="0" hangingPunct="1">
              <a:lnSpc>
                <a:spcPct val="100000"/>
              </a:lnSpc>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Граждане нашего села и других мест, оставляли много слов благодарности и восхищения.</a:t>
            </a:r>
            <a:endPar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just" defTabSz="914400" rtl="0" eaLnBrk="1" fontAlgn="base" latinLnBrk="0" hangingPunct="1">
              <a:lnSpc>
                <a:spcPct val="100000"/>
              </a:lnSpc>
              <a:spcBef>
                <a:spcPct val="0"/>
              </a:spcBef>
              <a:spcAft>
                <a:spcPct val="0"/>
              </a:spcAft>
              <a:buClrTx/>
              <a:buSzTx/>
              <a:buFontTx/>
              <a:buNone/>
            </a:pPr>
            <a:r>
              <a:rPr kumimoji="0" 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Мне кажется, что эта семья может послужить примером самоорганизации и самоопределения, вдохновить на творчество, убережет от бездарного расточительства времени. </a:t>
            </a:r>
            <a:endParaRPr kumimoji="0" lang="ru-RU"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4" name="Рисунок 3" descr="E:\проект Гульчачак\f6f3b072-e2d9-445a-b870-a706999270c7.jpg"/>
          <p:cNvPicPr/>
          <p:nvPr/>
        </p:nvPicPr>
        <p:blipFill>
          <a:blip r:embed="rId2"/>
          <a:srcRect/>
          <a:stretch>
            <a:fillRect/>
          </a:stretch>
        </p:blipFill>
        <p:spPr bwMode="auto">
          <a:xfrm>
            <a:off x="642910" y="428604"/>
            <a:ext cx="3429024" cy="414340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err="1" smtClean="0">
                <a:solidFill>
                  <a:srgbClr val="FF0000"/>
                </a:solidFill>
              </a:rPr>
              <a:t>Канзаши</a:t>
            </a:r>
            <a:r>
              <a:rPr lang="ru-RU" b="1" dirty="0" smtClean="0">
                <a:solidFill>
                  <a:srgbClr val="FF0000"/>
                </a:solidFill>
              </a:rPr>
              <a:t> </a:t>
            </a:r>
            <a:endParaRPr lang="ru-RU" b="1" dirty="0">
              <a:solidFill>
                <a:srgbClr val="FF0000"/>
              </a:solidFill>
            </a:endParaRPr>
          </a:p>
        </p:txBody>
      </p:sp>
      <p:pic>
        <p:nvPicPr>
          <p:cNvPr id="16386" name="Picture 2" descr="C:\Users\DLR\Desktop\проект 1\3ce63a89-65c1-4c31-9358-f5a7627d8d5f.jpg"/>
          <p:cNvPicPr>
            <a:picLocks noGrp="1" noChangeAspect="1" noChangeArrowheads="1"/>
          </p:cNvPicPr>
          <p:nvPr>
            <p:ph idx="1"/>
          </p:nvPr>
        </p:nvPicPr>
        <p:blipFill>
          <a:blip r:embed="rId2"/>
          <a:srcRect/>
          <a:stretch>
            <a:fillRect/>
          </a:stretch>
        </p:blipFill>
        <p:spPr bwMode="auto">
          <a:xfrm>
            <a:off x="428596" y="1714488"/>
            <a:ext cx="3929058" cy="4714884"/>
          </a:xfrm>
          <a:prstGeom prst="snip2DiagRect">
            <a:avLst/>
          </a:prstGeom>
          <a:solidFill>
            <a:srgbClr val="FFFFFF">
              <a:shade val="85000"/>
            </a:srgbClr>
          </a:solidFill>
          <a:ln w="88900" cap="sq">
            <a:solidFill>
              <a:srgbClr val="FFFFFF"/>
            </a:solid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6387" name="Picture 3" descr="C:\Users\DLR\Desktop\проект 1\3343be4e-0145-4def-b591-666f64f87d1f.jpg"/>
          <p:cNvPicPr>
            <a:picLocks noChangeAspect="1" noChangeArrowheads="1"/>
          </p:cNvPicPr>
          <p:nvPr/>
        </p:nvPicPr>
        <p:blipFill>
          <a:blip r:embed="rId3"/>
          <a:srcRect/>
          <a:stretch>
            <a:fillRect/>
          </a:stretch>
        </p:blipFill>
        <p:spPr bwMode="auto">
          <a:xfrm>
            <a:off x="4572000" y="1785926"/>
            <a:ext cx="4143372" cy="4714884"/>
          </a:xfrm>
          <a:prstGeom prst="snip2DiagRect">
            <a:avLst/>
          </a:prstGeom>
          <a:solidFill>
            <a:srgbClr val="FFFFFF">
              <a:shade val="85000"/>
            </a:srgbClr>
          </a:solidFill>
          <a:ln w="88900" cap="sq">
            <a:solidFill>
              <a:srgbClr val="FFFFFF"/>
            </a:solid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7"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Зефирные букеты</a:t>
            </a:r>
            <a:endParaRPr lang="ru-RU" b="1" dirty="0">
              <a:solidFill>
                <a:srgbClr val="FF0000"/>
              </a:solidFill>
            </a:endParaRPr>
          </a:p>
        </p:txBody>
      </p:sp>
      <p:pic>
        <p:nvPicPr>
          <p:cNvPr id="18434" name="Picture 2" descr="C:\Users\DLR\Desktop\проект 1\a36e3da3-6ebb-462a-b1e8-f9034ea4a6a1.jpg"/>
          <p:cNvPicPr>
            <a:picLocks noGrp="1" noChangeAspect="1" noChangeArrowheads="1"/>
          </p:cNvPicPr>
          <p:nvPr>
            <p:ph idx="1"/>
          </p:nvPr>
        </p:nvPicPr>
        <p:blipFill>
          <a:blip r:embed="rId2"/>
          <a:srcRect/>
          <a:stretch>
            <a:fillRect/>
          </a:stretch>
        </p:blipFill>
        <p:spPr bwMode="auto">
          <a:xfrm>
            <a:off x="357158" y="1500174"/>
            <a:ext cx="4143372" cy="507207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8435" name="Picture 3" descr="C:\Users\DLR\Desktop\проект 1\b2f9376d-7fb4-4fea-8499-10345b969b29.jpg"/>
          <p:cNvPicPr>
            <a:picLocks noChangeAspect="1" noChangeArrowheads="1"/>
          </p:cNvPicPr>
          <p:nvPr/>
        </p:nvPicPr>
        <p:blipFill>
          <a:blip r:embed="rId3"/>
          <a:srcRect/>
          <a:stretch>
            <a:fillRect/>
          </a:stretch>
        </p:blipFill>
        <p:spPr bwMode="auto">
          <a:xfrm>
            <a:off x="4643438" y="1428736"/>
            <a:ext cx="4143372" cy="507207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Эпоксидная смола</a:t>
            </a:r>
            <a:endParaRPr lang="ru-RU" b="1" dirty="0">
              <a:solidFill>
                <a:srgbClr val="FF0000"/>
              </a:solidFill>
            </a:endParaRPr>
          </a:p>
        </p:txBody>
      </p:sp>
      <p:pic>
        <p:nvPicPr>
          <p:cNvPr id="15362" name="Picture 2" descr="C:\Users\DLR\Desktop\проект 1\0c4d6e6f-0729-421f-9bf5-8391ad61f830.jpg"/>
          <p:cNvPicPr>
            <a:picLocks noGrp="1" noChangeAspect="1" noChangeArrowheads="1"/>
          </p:cNvPicPr>
          <p:nvPr>
            <p:ph idx="1"/>
          </p:nvPr>
        </p:nvPicPr>
        <p:blipFill>
          <a:blip r:embed="rId2"/>
          <a:srcRect/>
          <a:stretch>
            <a:fillRect/>
          </a:stretch>
        </p:blipFill>
        <p:spPr bwMode="auto">
          <a:xfrm>
            <a:off x="428596" y="1571612"/>
            <a:ext cx="4000528" cy="49291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5363" name="Picture 3" descr="C:\Users\DLR\Desktop\проект 1\494e7974-644e-48b1-aaea-76b1b2c60ea7.jpg"/>
          <p:cNvPicPr>
            <a:picLocks noChangeAspect="1" noChangeArrowheads="1"/>
          </p:cNvPicPr>
          <p:nvPr/>
        </p:nvPicPr>
        <p:blipFill>
          <a:blip r:embed="rId3"/>
          <a:srcRect/>
          <a:stretch>
            <a:fillRect/>
          </a:stretch>
        </p:blipFill>
        <p:spPr bwMode="auto">
          <a:xfrm>
            <a:off x="4572000" y="1500174"/>
            <a:ext cx="4214842" cy="50006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3"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Предметы      быта</a:t>
            </a:r>
            <a:endParaRPr lang="ru-RU" b="1" dirty="0">
              <a:solidFill>
                <a:srgbClr val="FF0000"/>
              </a:solidFill>
            </a:endParaRPr>
          </a:p>
        </p:txBody>
      </p:sp>
      <p:pic>
        <p:nvPicPr>
          <p:cNvPr id="17410" name="Picture 2" descr="C:\Users\DLR\Desktop\проект 1\74ee64d0-b646-4502-be0a-d22acb71b7d7.jpg"/>
          <p:cNvPicPr>
            <a:picLocks noGrp="1" noChangeAspect="1" noChangeArrowheads="1"/>
          </p:cNvPicPr>
          <p:nvPr>
            <p:ph idx="1"/>
          </p:nvPr>
        </p:nvPicPr>
        <p:blipFill>
          <a:blip r:embed="rId2"/>
          <a:srcRect/>
          <a:stretch>
            <a:fillRect/>
          </a:stretch>
        </p:blipFill>
        <p:spPr bwMode="auto">
          <a:xfrm>
            <a:off x="428596" y="1571612"/>
            <a:ext cx="3857652" cy="4857760"/>
          </a:xfrm>
          <a:prstGeom prst="rect">
            <a:avLst/>
          </a:prstGeom>
          <a:ln>
            <a:noFill/>
          </a:ln>
          <a:effectLst>
            <a:softEdge rad="112500"/>
          </a:effectLst>
        </p:spPr>
      </p:pic>
      <p:pic>
        <p:nvPicPr>
          <p:cNvPr id="17411" name="Picture 3" descr="C:\Users\DLR\Desktop\проект 1\c0d5389c-779a-4664-9486-d938cf49fe31.jpg"/>
          <p:cNvPicPr>
            <a:picLocks noChangeAspect="1" noChangeArrowheads="1"/>
          </p:cNvPicPr>
          <p:nvPr/>
        </p:nvPicPr>
        <p:blipFill>
          <a:blip r:embed="rId3"/>
          <a:srcRect/>
          <a:stretch>
            <a:fillRect/>
          </a:stretch>
        </p:blipFill>
        <p:spPr bwMode="auto">
          <a:xfrm>
            <a:off x="4572000" y="1643050"/>
            <a:ext cx="4071966" cy="478634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Кулинария</a:t>
            </a:r>
            <a:endParaRPr lang="ru-RU" b="1" dirty="0">
              <a:solidFill>
                <a:srgbClr val="FF0000"/>
              </a:solidFill>
            </a:endParaRPr>
          </a:p>
        </p:txBody>
      </p:sp>
      <p:pic>
        <p:nvPicPr>
          <p:cNvPr id="26626" name="Picture 2" descr="C:\Users\DLR\Desktop\проект 1\7148f172-e584-443e-93a5-f845afda457d.jpg"/>
          <p:cNvPicPr>
            <a:picLocks noGrp="1" noChangeAspect="1" noChangeArrowheads="1"/>
          </p:cNvPicPr>
          <p:nvPr>
            <p:ph idx="1"/>
          </p:nvPr>
        </p:nvPicPr>
        <p:blipFill>
          <a:blip r:embed="rId2"/>
          <a:srcRect/>
          <a:stretch>
            <a:fillRect/>
          </a:stretch>
        </p:blipFill>
        <p:spPr bwMode="auto">
          <a:xfrm>
            <a:off x="755650" y="1714500"/>
            <a:ext cx="2973070" cy="4572000"/>
          </a:xfrm>
          <a:prstGeom prst="round2DiagRect">
            <a:avLst>
              <a:gd name="adj1" fmla="val 16667"/>
              <a:gd name="adj2" fmla="val 0"/>
            </a:avLst>
          </a:prstGeom>
          <a:ln w="88900" cap="sq">
            <a:solidFill>
              <a:srgbClr val="FFFFFF"/>
            </a:solidFill>
            <a:miter lim="800000"/>
            <a:headEnd/>
            <a:tailEnd/>
          </a:ln>
          <a:effectLst>
            <a:outerShdw blurRad="254000" algn="tl" rotWithShape="0">
              <a:srgbClr val="000000">
                <a:alpha val="43000"/>
              </a:srgbClr>
            </a:outerShdw>
          </a:effectLst>
        </p:spPr>
      </p:pic>
      <p:pic>
        <p:nvPicPr>
          <p:cNvPr id="26627" name="Picture 3" descr="C:\Users\DLR\Desktop\проект 1\4bd4c807-0fd5-4169-beaf-89e3bfcea081.jpg"/>
          <p:cNvPicPr>
            <a:picLocks noChangeAspect="1" noChangeArrowheads="1"/>
          </p:cNvPicPr>
          <p:nvPr/>
        </p:nvPicPr>
        <p:blipFill>
          <a:blip r:embed="rId3" cstate="print"/>
          <a:srcRect/>
          <a:stretch>
            <a:fillRect/>
          </a:stretch>
        </p:blipFill>
        <p:spPr bwMode="auto">
          <a:xfrm>
            <a:off x="5076190" y="1700530"/>
            <a:ext cx="3097530" cy="4572000"/>
          </a:xfrm>
          <a:prstGeom prst="round2DiagRect">
            <a:avLst>
              <a:gd name="adj1" fmla="val 16667"/>
              <a:gd name="adj2" fmla="val 0"/>
            </a:avLst>
          </a:prstGeom>
          <a:ln w="88900" cap="sq">
            <a:solidFill>
              <a:srgbClr val="FFFFFF"/>
            </a:solidFill>
            <a:miter lim="800000"/>
            <a:headEnd/>
            <a:tailEnd/>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Шитье народных костюмов</a:t>
            </a:r>
            <a:endParaRPr lang="ru-RU" b="1" dirty="0">
              <a:solidFill>
                <a:srgbClr val="FF0000"/>
              </a:solidFill>
            </a:endParaRPr>
          </a:p>
        </p:txBody>
      </p:sp>
      <p:pic>
        <p:nvPicPr>
          <p:cNvPr id="21506" name="Picture 2" descr="C:\Users\DLR\Desktop\проект 1\а.jpg"/>
          <p:cNvPicPr>
            <a:picLocks noGrp="1" noChangeAspect="1" noChangeArrowheads="1"/>
          </p:cNvPicPr>
          <p:nvPr>
            <p:ph idx="1"/>
          </p:nvPr>
        </p:nvPicPr>
        <p:blipFill>
          <a:blip r:embed="rId2"/>
          <a:srcRect/>
          <a:stretch>
            <a:fillRect/>
          </a:stretch>
        </p:blipFill>
        <p:spPr bwMode="auto">
          <a:xfrm>
            <a:off x="714348" y="1785926"/>
            <a:ext cx="3394472" cy="4525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507" name="Picture 3" descr="C:\Users\DLR\Desktop\проект 1\г.jpg"/>
          <p:cNvPicPr>
            <a:picLocks noChangeAspect="1" noChangeArrowheads="1"/>
          </p:cNvPicPr>
          <p:nvPr/>
        </p:nvPicPr>
        <p:blipFill>
          <a:blip r:embed="rId3"/>
          <a:srcRect/>
          <a:stretch>
            <a:fillRect/>
          </a:stretch>
        </p:blipFill>
        <p:spPr bwMode="auto">
          <a:xfrm>
            <a:off x="4929190" y="1714488"/>
            <a:ext cx="3643338" cy="45720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3"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Шитье   элементов костюма</a:t>
            </a:r>
            <a:endParaRPr lang="ru-RU" b="1" dirty="0">
              <a:solidFill>
                <a:srgbClr val="FF0000"/>
              </a:solidFill>
            </a:endParaRPr>
          </a:p>
        </p:txBody>
      </p:sp>
      <p:pic>
        <p:nvPicPr>
          <p:cNvPr id="22530" name="Picture 2" descr="C:\Users\DLR\Desktop\проект 1\у.jpg"/>
          <p:cNvPicPr>
            <a:picLocks noGrp="1" noChangeAspect="1" noChangeArrowheads="1"/>
          </p:cNvPicPr>
          <p:nvPr>
            <p:ph idx="1"/>
          </p:nvPr>
        </p:nvPicPr>
        <p:blipFill>
          <a:blip r:embed="rId2"/>
          <a:srcRect/>
          <a:stretch>
            <a:fillRect/>
          </a:stretch>
        </p:blipFill>
        <p:spPr bwMode="auto">
          <a:xfrm>
            <a:off x="357158" y="2143116"/>
            <a:ext cx="4714876" cy="407196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22531" name="Picture 3" descr="C:\Users\DLR\Desktop\проект 1\ч.jpg"/>
          <p:cNvPicPr>
            <a:picLocks noChangeAspect="1" noChangeArrowheads="1"/>
          </p:cNvPicPr>
          <p:nvPr/>
        </p:nvPicPr>
        <p:blipFill>
          <a:blip r:embed="rId3"/>
          <a:srcRect/>
          <a:stretch>
            <a:fillRect/>
          </a:stretch>
        </p:blipFill>
        <p:spPr bwMode="auto">
          <a:xfrm>
            <a:off x="5214942" y="1500174"/>
            <a:ext cx="3500430" cy="478634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6"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Стилизованные нагрудники</a:t>
            </a:r>
            <a:endParaRPr lang="ru-RU" b="1" dirty="0">
              <a:solidFill>
                <a:srgbClr val="FF0000"/>
              </a:solidFill>
            </a:endParaRPr>
          </a:p>
        </p:txBody>
      </p:sp>
      <p:pic>
        <p:nvPicPr>
          <p:cNvPr id="19458" name="Picture 2" descr="C:\Users\DLR\Desktop\проект 1\34980bd4-fb41-4db0-ae88-70ebf5bf19ff.jpg"/>
          <p:cNvPicPr>
            <a:picLocks noGrp="1" noChangeAspect="1" noChangeArrowheads="1"/>
          </p:cNvPicPr>
          <p:nvPr>
            <p:ph idx="1"/>
          </p:nvPr>
        </p:nvPicPr>
        <p:blipFill>
          <a:blip r:embed="rId2" cstate="print"/>
          <a:srcRect/>
          <a:stretch>
            <a:fillRect/>
          </a:stretch>
        </p:blipFill>
        <p:spPr bwMode="auto">
          <a:xfrm>
            <a:off x="5500694" y="1428736"/>
            <a:ext cx="3428992" cy="3883045"/>
          </a:xfrm>
          <a:prstGeom prst="rect">
            <a:avLst/>
          </a:prstGeom>
          <a:ln>
            <a:noFill/>
          </a:ln>
          <a:effectLst>
            <a:softEdge rad="112500"/>
          </a:effectLst>
        </p:spPr>
      </p:pic>
      <p:pic>
        <p:nvPicPr>
          <p:cNvPr id="19459" name="Picture 3" descr="C:\Users\DLR\Desktop\проект 1\d81569fc-0536-47db-8ac8-3764f775b44f.jpg"/>
          <p:cNvPicPr>
            <a:picLocks noChangeAspect="1" noChangeArrowheads="1"/>
          </p:cNvPicPr>
          <p:nvPr/>
        </p:nvPicPr>
        <p:blipFill>
          <a:blip r:embed="rId3" cstate="print"/>
          <a:srcRect/>
          <a:stretch>
            <a:fillRect/>
          </a:stretch>
        </p:blipFill>
        <p:spPr bwMode="auto">
          <a:xfrm>
            <a:off x="285720" y="1357298"/>
            <a:ext cx="2714612" cy="3429024"/>
          </a:xfrm>
          <a:prstGeom prst="rect">
            <a:avLst/>
          </a:prstGeom>
          <a:ln>
            <a:noFill/>
          </a:ln>
          <a:effectLst>
            <a:softEdge rad="112500"/>
          </a:effectLst>
        </p:spPr>
      </p:pic>
      <p:pic>
        <p:nvPicPr>
          <p:cNvPr id="19460" name="Picture 4" descr="C:\Users\DLR\Desktop\проект 1\f5a77281-a524-48f6-8377-7bfe544b585b.jpg"/>
          <p:cNvPicPr>
            <a:picLocks noChangeAspect="1" noChangeArrowheads="1"/>
          </p:cNvPicPr>
          <p:nvPr/>
        </p:nvPicPr>
        <p:blipFill>
          <a:blip r:embed="rId4" cstate="print"/>
          <a:srcRect/>
          <a:stretch>
            <a:fillRect/>
          </a:stretch>
        </p:blipFill>
        <p:spPr bwMode="auto">
          <a:xfrm>
            <a:off x="2500298" y="2714620"/>
            <a:ext cx="3428992" cy="378621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37889" name="Rectangle 1"/>
          <p:cNvSpPr>
            <a:spLocks noChangeArrowheads="1"/>
          </p:cNvSpPr>
          <p:nvPr/>
        </p:nvSpPr>
        <p:spPr bwMode="auto">
          <a:xfrm>
            <a:off x="500034" y="428604"/>
            <a:ext cx="8072494" cy="2215991"/>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42900" algn="just" defTabSz="914400" rtl="0" eaLnBrk="1" fontAlgn="base" latinLnBrk="0" hangingPunct="1">
              <a:lnSpc>
                <a:spcPct val="100000"/>
              </a:lnSpc>
              <a:spcBef>
                <a:spcPct val="0"/>
              </a:spcBef>
              <a:spcAft>
                <a:spcPct val="0"/>
              </a:spcAft>
              <a:buClrTx/>
              <a:buSzTx/>
              <a:buFontTx/>
              <a:buNone/>
            </a:pPr>
            <a:r>
              <a:rPr kumimoji="0" lang="ru-RU" sz="23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Гульчачак</a:t>
            </a:r>
            <a:r>
              <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3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Тимербековна</a:t>
            </a:r>
            <a:r>
              <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проявила себя в музыкальном творчестве, в поэзии. Но это не предел, она приняла участие в республиканском конкурсе </a:t>
            </a:r>
            <a:r>
              <a:rPr kumimoji="0" lang="ru-RU" sz="23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Табынфест</a:t>
            </a:r>
            <a:r>
              <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3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Табын</a:t>
            </a:r>
            <a:r>
              <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3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hылыуы</a:t>
            </a:r>
            <a:r>
              <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в 2023 году </a:t>
            </a:r>
            <a:r>
              <a:rPr kumimoji="0" lang="ru-RU" sz="23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Болтачевском</a:t>
            </a:r>
            <a:r>
              <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районе (сыновья принимали участие).</a:t>
            </a:r>
            <a:endPar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just" defTabSz="914400" rtl="0" eaLnBrk="0" fontAlgn="base" latinLnBrk="0" hangingPunct="0">
              <a:lnSpc>
                <a:spcPct val="100000"/>
              </a:lnSpc>
              <a:spcBef>
                <a:spcPct val="0"/>
              </a:spcBef>
              <a:spcAft>
                <a:spcPct val="0"/>
              </a:spcAft>
              <a:buClrTx/>
              <a:buSzTx/>
              <a:buFontTx/>
              <a:buNone/>
            </a:pPr>
            <a:r>
              <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Вместе со своими сыновьями активно и с большим энтузиазмом принимают участия в различных конкурсах. </a:t>
            </a:r>
            <a:endParaRPr kumimoji="0" lang="ru-RU" sz="23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6" name="Picture 2" descr="C:\Users\DLR\Desktop\проект 1\ж.jpg"/>
          <p:cNvPicPr>
            <a:picLocks noGrp="1" noChangeAspect="1" noChangeArrowheads="1"/>
          </p:cNvPicPr>
          <p:nvPr>
            <p:ph idx="1"/>
          </p:nvPr>
        </p:nvPicPr>
        <p:blipFill>
          <a:blip r:embed="rId2"/>
          <a:srcRect/>
          <a:stretch>
            <a:fillRect/>
          </a:stretch>
        </p:blipFill>
        <p:spPr bwMode="auto">
          <a:xfrm>
            <a:off x="1643042" y="3000372"/>
            <a:ext cx="5213985" cy="3071834"/>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6" name="Picture 6"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a:solidFill>
                  <a:srgbClr val="FF0000"/>
                </a:solidFill>
              </a:rPr>
              <a:t>Музыка и поэзия </a:t>
            </a:r>
            <a:endParaRPr lang="ru-RU" b="1" dirty="0">
              <a:solidFill>
                <a:srgbClr val="FF0000"/>
              </a:solidFill>
            </a:endParaRPr>
          </a:p>
        </p:txBody>
      </p:sp>
      <p:pic>
        <p:nvPicPr>
          <p:cNvPr id="20482" name="Picture 2" descr="C:\Users\DLR\Desktop\проект 1\d8d0de89-33a8-42c5-89d2-74d4ae736c59.jpg"/>
          <p:cNvPicPr>
            <a:picLocks noGrp="1" noChangeAspect="1" noChangeArrowheads="1"/>
          </p:cNvPicPr>
          <p:nvPr>
            <p:ph idx="1"/>
          </p:nvPr>
        </p:nvPicPr>
        <p:blipFill>
          <a:blip r:embed="rId2"/>
          <a:srcRect/>
          <a:stretch>
            <a:fillRect/>
          </a:stretch>
        </p:blipFill>
        <p:spPr bwMode="auto">
          <a:xfrm rot="21065239">
            <a:off x="976458" y="1777658"/>
            <a:ext cx="3303102" cy="4315367"/>
          </a:xfrm>
          <a:prstGeom prst="rect">
            <a:avLst/>
          </a:prstGeom>
          <a:solidFill>
            <a:srgbClr val="FFFFFF">
              <a:shade val="85000"/>
            </a:srgbClr>
          </a:solidFill>
          <a:ln w="190500" cap="sq">
            <a:solidFill>
              <a:srgbClr val="FFFFFF"/>
            </a:solidFill>
            <a:miter lim="800000"/>
            <a:headEnd/>
            <a:tailEnd/>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0484" name="Picture 4" descr="C:\Users\DLR\Desktop\проект 1\7f86b171-84e6-40bc-b2be-6cf974373474.jpg"/>
          <p:cNvPicPr>
            <a:picLocks noChangeAspect="1" noChangeArrowheads="1"/>
          </p:cNvPicPr>
          <p:nvPr/>
        </p:nvPicPr>
        <p:blipFill>
          <a:blip r:embed="rId3"/>
          <a:srcRect/>
          <a:stretch>
            <a:fillRect/>
          </a:stretch>
        </p:blipFill>
        <p:spPr bwMode="auto">
          <a:xfrm rot="527962">
            <a:off x="4901232" y="1667881"/>
            <a:ext cx="3478373" cy="457203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8" name="Picture 6"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normAutofit fontScale="90000"/>
          </a:bodyPr>
          <a:lstStyle/>
          <a:p>
            <a:r>
              <a:rPr lang="ru-RU" b="1" dirty="0" smtClean="0">
                <a:solidFill>
                  <a:srgbClr val="FF0000"/>
                </a:solidFill>
              </a:rPr>
              <a:t>Конкурс </a:t>
            </a:r>
            <a:r>
              <a:rPr lang="ru-RU" b="1" dirty="0" err="1" smtClean="0">
                <a:solidFill>
                  <a:srgbClr val="FF0000"/>
                </a:solidFill>
              </a:rPr>
              <a:t>Табынфест</a:t>
            </a:r>
            <a:r>
              <a:rPr lang="ru-RU" b="1" dirty="0" smtClean="0">
                <a:solidFill>
                  <a:srgbClr val="FF0000"/>
                </a:solidFill>
              </a:rPr>
              <a:t> </a:t>
            </a:r>
            <a:br>
              <a:rPr lang="ru-RU" b="1" dirty="0" smtClean="0">
                <a:solidFill>
                  <a:srgbClr val="FF0000"/>
                </a:solidFill>
              </a:rPr>
            </a:br>
            <a:r>
              <a:rPr lang="ru-RU" b="1" dirty="0" smtClean="0">
                <a:solidFill>
                  <a:srgbClr val="FF0000"/>
                </a:solidFill>
              </a:rPr>
              <a:t>«</a:t>
            </a:r>
            <a:r>
              <a:rPr lang="ru-RU" b="1" dirty="0" err="1" smtClean="0">
                <a:solidFill>
                  <a:srgbClr val="FF0000"/>
                </a:solidFill>
              </a:rPr>
              <a:t>Табын</a:t>
            </a:r>
            <a:r>
              <a:rPr lang="ru-RU" b="1" dirty="0" smtClean="0">
                <a:solidFill>
                  <a:srgbClr val="FF0000"/>
                </a:solidFill>
              </a:rPr>
              <a:t> </a:t>
            </a:r>
            <a:r>
              <a:rPr lang="en-US" b="1" dirty="0" smtClean="0">
                <a:solidFill>
                  <a:srgbClr val="FF0000"/>
                </a:solidFill>
              </a:rPr>
              <a:t>h</a:t>
            </a:r>
            <a:r>
              <a:rPr lang="ru-RU" b="1" dirty="0" err="1" smtClean="0">
                <a:solidFill>
                  <a:srgbClr val="FF0000"/>
                </a:solidFill>
              </a:rPr>
              <a:t>ылыуы</a:t>
            </a:r>
            <a:r>
              <a:rPr lang="ru-RU" b="1" dirty="0" smtClean="0">
                <a:solidFill>
                  <a:srgbClr val="FF0000"/>
                </a:solidFill>
              </a:rPr>
              <a:t>»</a:t>
            </a:r>
            <a:endParaRPr lang="ru-RU" b="1" dirty="0">
              <a:solidFill>
                <a:srgbClr val="FF0000"/>
              </a:solidFill>
            </a:endParaRPr>
          </a:p>
        </p:txBody>
      </p:sp>
      <p:pic>
        <p:nvPicPr>
          <p:cNvPr id="23556" name="Picture 4" descr="C:\Users\DLR\Desktop\проект 1\м.jpg"/>
          <p:cNvPicPr>
            <a:picLocks noChangeAspect="1" noChangeArrowheads="1"/>
          </p:cNvPicPr>
          <p:nvPr/>
        </p:nvPicPr>
        <p:blipFill>
          <a:blip r:embed="rId2"/>
          <a:srcRect/>
          <a:stretch>
            <a:fillRect/>
          </a:stretch>
        </p:blipFill>
        <p:spPr bwMode="auto">
          <a:xfrm rot="275073">
            <a:off x="4725785" y="1657142"/>
            <a:ext cx="3153571" cy="4357718"/>
          </a:xfrm>
          <a:prstGeom prst="rect">
            <a:avLst/>
          </a:prstGeom>
          <a:ln>
            <a:noFill/>
          </a:ln>
          <a:effectLst>
            <a:outerShdw blurRad="190500" algn="tl" rotWithShape="0">
              <a:srgbClr val="000000">
                <a:alpha val="70000"/>
              </a:srgbClr>
            </a:outerShdw>
          </a:effectLst>
        </p:spPr>
      </p:pic>
      <p:pic>
        <p:nvPicPr>
          <p:cNvPr id="9" name="Содержимое 8" descr="E:\проект Гульчачак\д.jpg"/>
          <p:cNvPicPr>
            <a:picLocks noGrp="1"/>
          </p:cNvPicPr>
          <p:nvPr>
            <p:ph idx="1"/>
          </p:nvPr>
        </p:nvPicPr>
        <p:blipFill>
          <a:blip r:embed="rId3" cstate="print"/>
          <a:srcRect/>
          <a:stretch>
            <a:fillRect/>
          </a:stretch>
        </p:blipFill>
        <p:spPr bwMode="auto">
          <a:xfrm rot="21230491">
            <a:off x="1000100" y="1714488"/>
            <a:ext cx="3251596" cy="43830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pic>
        <p:nvPicPr>
          <p:cNvPr id="25602" name="Picture 2" descr="C:\Users\DLR\Desktop\проект 1\и.jpg"/>
          <p:cNvPicPr>
            <a:picLocks noGrp="1" noChangeAspect="1" noChangeArrowheads="1"/>
          </p:cNvPicPr>
          <p:nvPr>
            <p:ph idx="1"/>
          </p:nvPr>
        </p:nvPicPr>
        <p:blipFill>
          <a:blip r:embed="rId2"/>
          <a:srcRect/>
          <a:stretch>
            <a:fillRect/>
          </a:stretch>
        </p:blipFill>
        <p:spPr bwMode="auto">
          <a:xfrm>
            <a:off x="571472" y="1214423"/>
            <a:ext cx="4857784"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1142976" y="428604"/>
            <a:ext cx="6715172" cy="769441"/>
          </a:xfrm>
          <a:prstGeom prst="rect">
            <a:avLst/>
          </a:prstGeom>
          <a:noFill/>
        </p:spPr>
        <p:txBody>
          <a:bodyPr wrap="square" rtlCol="0">
            <a:spAutoFit/>
          </a:bodyPr>
          <a:lstStyle/>
          <a:p>
            <a:pPr algn="ctr"/>
            <a:r>
              <a:rPr lang="ru-RU" sz="2200" dirty="0" smtClean="0">
                <a:latin typeface="Times New Roman" panose="02020603050405020304" pitchFamily="18" charset="0"/>
                <a:cs typeface="Times New Roman" panose="02020603050405020304" pitchFamily="18" charset="0"/>
              </a:rPr>
              <a:t>Выступление во Дворце культуры со своими сыновьями посвященное 79 </a:t>
            </a:r>
            <a:r>
              <a:rPr lang="ru-RU" sz="2200" dirty="0" err="1" smtClean="0">
                <a:latin typeface="Times New Roman" panose="02020603050405020304" pitchFamily="18" charset="0"/>
                <a:cs typeface="Times New Roman" panose="02020603050405020304" pitchFamily="18" charset="0"/>
              </a:rPr>
              <a:t>летию</a:t>
            </a:r>
            <a:r>
              <a:rPr lang="ru-RU" sz="2200" dirty="0" smtClean="0">
                <a:latin typeface="Times New Roman" panose="02020603050405020304" pitchFamily="18" charset="0"/>
                <a:cs typeface="Times New Roman" panose="02020603050405020304" pitchFamily="18" charset="0"/>
              </a:rPr>
              <a:t> Победы.</a:t>
            </a:r>
            <a:endParaRPr lang="ru-RU" sz="2200" dirty="0">
              <a:latin typeface="Times New Roman" panose="02020603050405020304" pitchFamily="18" charset="0"/>
              <a:cs typeface="Times New Roman" panose="02020603050405020304" pitchFamily="18" charset="0"/>
            </a:endParaRPr>
          </a:p>
        </p:txBody>
      </p:sp>
      <p:pic>
        <p:nvPicPr>
          <p:cNvPr id="5" name="Picture 3" descr="C:\Users\DLR\Desktop\проект 1\й.jpg"/>
          <p:cNvPicPr>
            <a:picLocks noChangeAspect="1" noChangeArrowheads="1"/>
          </p:cNvPicPr>
          <p:nvPr/>
        </p:nvPicPr>
        <p:blipFill>
          <a:blip r:embed="rId3"/>
          <a:srcRect/>
          <a:stretch>
            <a:fillRect/>
          </a:stretch>
        </p:blipFill>
        <p:spPr bwMode="auto">
          <a:xfrm>
            <a:off x="3214678" y="3429000"/>
            <a:ext cx="5357882" cy="28429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lstStyle/>
          <a:p>
            <a:r>
              <a:rPr lang="ru-RU" b="1" dirty="0" smtClean="0">
                <a:solidFill>
                  <a:srgbClr val="FF0000"/>
                </a:solidFill>
              </a:rPr>
              <a:t>Достижения</a:t>
            </a:r>
            <a:endParaRPr lang="ru-RU" b="1" dirty="0">
              <a:solidFill>
                <a:srgbClr val="FF0000"/>
              </a:solidFill>
            </a:endParaRPr>
          </a:p>
        </p:txBody>
      </p:sp>
      <p:pic>
        <p:nvPicPr>
          <p:cNvPr id="24578" name="Picture 2" descr="C:\Users\DLR\Desktop\проект 1\f770e1cb-c9dd-485a-9064-be33c56a5055.jpg"/>
          <p:cNvPicPr>
            <a:picLocks noGrp="1" noChangeAspect="1" noChangeArrowheads="1"/>
          </p:cNvPicPr>
          <p:nvPr>
            <p:ph idx="1"/>
          </p:nvPr>
        </p:nvPicPr>
        <p:blipFill>
          <a:blip r:embed="rId2"/>
          <a:srcRect/>
          <a:stretch>
            <a:fillRect/>
          </a:stretch>
        </p:blipFill>
        <p:spPr bwMode="auto">
          <a:xfrm>
            <a:off x="428596" y="1643050"/>
            <a:ext cx="4000528" cy="4786346"/>
          </a:xfrm>
          <a:prstGeom prst="ellipse">
            <a:avLst/>
          </a:prstGeom>
          <a:ln>
            <a:noFill/>
          </a:ln>
          <a:effectLst>
            <a:softEdge rad="112500"/>
          </a:effectLst>
        </p:spPr>
      </p:pic>
      <p:pic>
        <p:nvPicPr>
          <p:cNvPr id="24579" name="Picture 3" descr="C:\Users\DLR\Desktop\проект 1\в.jpg"/>
          <p:cNvPicPr>
            <a:picLocks noChangeAspect="1" noChangeArrowheads="1"/>
          </p:cNvPicPr>
          <p:nvPr/>
        </p:nvPicPr>
        <p:blipFill>
          <a:blip r:embed="rId3"/>
          <a:srcRect/>
          <a:stretch>
            <a:fillRect/>
          </a:stretch>
        </p:blipFill>
        <p:spPr bwMode="auto">
          <a:xfrm>
            <a:off x="4714876" y="1643050"/>
            <a:ext cx="3786214" cy="4857784"/>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40961" name="Rectangle 1"/>
          <p:cNvSpPr>
            <a:spLocks noChangeArrowheads="1"/>
          </p:cNvSpPr>
          <p:nvPr/>
        </p:nvSpPr>
        <p:spPr bwMode="auto">
          <a:xfrm>
            <a:off x="857224" y="785794"/>
            <a:ext cx="7643866" cy="2123658"/>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42900" algn="ctr" defTabSz="914400" rtl="0" eaLnBrk="1" fontAlgn="base" latinLnBrk="0" hangingPunct="1">
              <a:lnSpc>
                <a:spcPct val="100000"/>
              </a:lnSpc>
              <a:spcBef>
                <a:spcPct val="0"/>
              </a:spcBef>
              <a:spcAft>
                <a:spcPct val="0"/>
              </a:spcAft>
              <a:buClrTx/>
              <a:buSzTx/>
              <a:buFontTx/>
              <a:buNone/>
            </a:pPr>
            <a:endPar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ctr" defTabSz="914400" rtl="0" eaLnBrk="1" fontAlgn="base" latinLnBrk="0" hangingPunct="1">
              <a:lnSpc>
                <a:spcPct val="100000"/>
              </a:lnSpc>
              <a:spcBef>
                <a:spcPct val="0"/>
              </a:spcBef>
              <a:spcAft>
                <a:spcPct val="0"/>
              </a:spcAft>
              <a:buClrTx/>
              <a:buSzTx/>
              <a:buFontTx/>
              <a:buNone/>
            </a:pPr>
            <a:r>
              <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В рамках тематической недели к празднику 9 мая, посвященное 79 </a:t>
            </a:r>
            <a:r>
              <a:rPr kumimoji="0" lang="ru-RU"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летию</a:t>
            </a:r>
            <a:r>
              <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Победы мы пригласили </a:t>
            </a:r>
            <a:r>
              <a:rPr kumimoji="0" lang="ru-RU"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Гульчачак</a:t>
            </a:r>
            <a:r>
              <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Тимербековну</a:t>
            </a:r>
            <a:r>
              <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в детский сад для проведения мастер-класса в старшей группе. </a:t>
            </a:r>
            <a:endPar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342900" algn="ctr" defTabSz="914400" rtl="0" eaLnBrk="1" fontAlgn="base" latinLnBrk="0" hangingPunct="1">
              <a:lnSpc>
                <a:spcPct val="100000"/>
              </a:lnSpc>
              <a:spcBef>
                <a:spcPct val="0"/>
              </a:spcBef>
              <a:spcAft>
                <a:spcPct val="0"/>
              </a:spcAft>
              <a:buClrTx/>
              <a:buSzTx/>
              <a:buFontTx/>
              <a:buNone/>
            </a:pPr>
            <a:r>
              <a:rPr kumimoji="0" lang="ru-RU"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Тема мастер – класса  «Брошь из георгиевской ленты». </a:t>
            </a:r>
            <a:endParaRPr kumimoji="0" lang="ru-RU"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5" name="Изображение 101"/>
          <p:cNvPicPr/>
          <p:nvPr/>
        </p:nvPicPr>
        <p:blipFill>
          <a:blip r:embed="rId2" cstate="print"/>
          <a:stretch>
            <a:fillRect/>
          </a:stretch>
        </p:blipFill>
        <p:spPr>
          <a:xfrm rot="16200000">
            <a:off x="3094194" y="2406476"/>
            <a:ext cx="2741298" cy="4214842"/>
          </a:xfrm>
          <a:prstGeom prst="rect">
            <a:avLst/>
          </a:prstGeom>
          <a:noFill/>
          <a:ln w="9525">
            <a:noFill/>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635"/>
            <a:ext cx="9144000" cy="6974840"/>
          </a:xfrm>
          <a:prstGeom prst="rect">
            <a:avLst/>
          </a:prstGeom>
          <a:noFill/>
        </p:spPr>
      </p:pic>
      <p:sp>
        <p:nvSpPr>
          <p:cNvPr id="2" name="Заголовок 1"/>
          <p:cNvSpPr>
            <a:spLocks noGrp="1"/>
          </p:cNvSpPr>
          <p:nvPr>
            <p:ph type="title"/>
          </p:nvPr>
        </p:nvSpPr>
        <p:spPr/>
        <p:txBody>
          <a:bodyPr>
            <a:normAutofit fontScale="90000"/>
          </a:bodyPr>
          <a:lstStyle/>
          <a:p>
            <a:r>
              <a:rPr lang="ru-RU" b="1" dirty="0" smtClean="0">
                <a:solidFill>
                  <a:srgbClr val="FF0000"/>
                </a:solidFill>
              </a:rPr>
              <a:t>Мастер-класс «Георгиевская лента»</a:t>
            </a:r>
            <a:endParaRPr lang="ru-RU" b="1" dirty="0">
              <a:solidFill>
                <a:srgbClr val="FF0000"/>
              </a:solidFill>
            </a:endParaRPr>
          </a:p>
        </p:txBody>
      </p:sp>
      <p:pic>
        <p:nvPicPr>
          <p:cNvPr id="5" name="Замещающее содержимое 4" descr="8GKaKEEj0QM"/>
          <p:cNvPicPr>
            <a:picLocks noGrp="1" noChangeAspect="1"/>
          </p:cNvPicPr>
          <p:nvPr>
            <p:ph sz="half" idx="1"/>
          </p:nvPr>
        </p:nvPicPr>
        <p:blipFill>
          <a:blip r:embed="rId2" cstate="print"/>
          <a:stretch>
            <a:fillRect/>
          </a:stretch>
        </p:blipFill>
        <p:spPr>
          <a:xfrm>
            <a:off x="1000100" y="2143116"/>
            <a:ext cx="2277110" cy="3143271"/>
          </a:xfrm>
          <a:prstGeom prst="rect">
            <a:avLst/>
          </a:prstGeom>
        </p:spPr>
      </p:pic>
      <p:pic>
        <p:nvPicPr>
          <p:cNvPr id="100" name="Замещающее содержимое 99"/>
          <p:cNvPicPr>
            <a:picLocks noGrp="1" noChangeAspect="1"/>
          </p:cNvPicPr>
          <p:nvPr>
            <p:ph sz="half" idx="2"/>
          </p:nvPr>
        </p:nvPicPr>
        <p:blipFill>
          <a:blip r:embed="rId3"/>
          <a:stretch>
            <a:fillRect/>
          </a:stretch>
        </p:blipFill>
        <p:spPr>
          <a:xfrm>
            <a:off x="4357686" y="1214422"/>
            <a:ext cx="2912110" cy="2319020"/>
          </a:xfrm>
          <a:prstGeom prst="rect">
            <a:avLst/>
          </a:prstGeom>
          <a:noFill/>
          <a:ln w="9525">
            <a:noFill/>
          </a:ln>
        </p:spPr>
      </p:pic>
      <p:pic>
        <p:nvPicPr>
          <p:cNvPr id="101" name="Изображение 100"/>
          <p:cNvPicPr/>
          <p:nvPr/>
        </p:nvPicPr>
        <p:blipFill>
          <a:blip r:embed="rId4" cstate="print"/>
          <a:stretch>
            <a:fillRect/>
          </a:stretch>
        </p:blipFill>
        <p:spPr>
          <a:xfrm>
            <a:off x="3786182" y="3643314"/>
            <a:ext cx="4459614" cy="2825115"/>
          </a:xfrm>
          <a:prstGeom prst="rect">
            <a:avLst/>
          </a:prstGeom>
          <a:noFill/>
          <a:ln w="9525">
            <a:noFill/>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3" name="TextBox 2"/>
          <p:cNvSpPr txBox="1"/>
          <p:nvPr/>
        </p:nvSpPr>
        <p:spPr>
          <a:xfrm>
            <a:off x="500034" y="428604"/>
            <a:ext cx="8143932" cy="1106805"/>
          </a:xfrm>
          <a:prstGeom prst="rect">
            <a:avLst/>
          </a:prstGeom>
          <a:noFill/>
        </p:spPr>
        <p:txBody>
          <a:bodyPr wrap="square" rtlCol="0">
            <a:spAutoFit/>
          </a:bodyPr>
          <a:lstStyle/>
          <a:p>
            <a:pPr algn="ctr"/>
            <a:r>
              <a:rPr lang="ru-RU" sz="2200" dirty="0" smtClean="0">
                <a:latin typeface="Times New Roman" panose="02020603050405020304" pitchFamily="18" charset="0"/>
                <a:cs typeface="Times New Roman" panose="02020603050405020304" pitchFamily="18" charset="0"/>
              </a:rPr>
              <a:t>Приняла </a:t>
            </a:r>
            <a:r>
              <a:rPr lang="ru-RU" sz="2200" dirty="0" smtClean="0">
                <a:latin typeface="Times New Roman" panose="02020603050405020304" pitchFamily="18" charset="0"/>
                <a:cs typeface="Times New Roman" panose="02020603050405020304" pitchFamily="18" charset="0"/>
              </a:rPr>
              <a:t>участие со своими сыновьями в конкурсе</a:t>
            </a:r>
            <a:endParaRPr lang="ru-RU" sz="2200" dirty="0" smtClean="0">
              <a:latin typeface="Times New Roman" panose="02020603050405020304" pitchFamily="18" charset="0"/>
              <a:cs typeface="Times New Roman" panose="02020603050405020304" pitchFamily="18" charset="0"/>
            </a:endParaRPr>
          </a:p>
          <a:p>
            <a:pPr algn="ctr"/>
            <a:r>
              <a:rPr lang="ru-RU" sz="2200" dirty="0" smtClean="0">
                <a:latin typeface="Times New Roman" panose="02020603050405020304" pitchFamily="18" charset="0"/>
                <a:cs typeface="Times New Roman" panose="02020603050405020304" pitchFamily="18" charset="0"/>
              </a:rPr>
              <a:t> «Самая творческая семья».</a:t>
            </a:r>
            <a:endParaRPr lang="ru-RU" sz="2200" dirty="0" smtClean="0">
              <a:latin typeface="Times New Roman" panose="02020603050405020304" pitchFamily="18" charset="0"/>
              <a:cs typeface="Times New Roman" panose="02020603050405020304" pitchFamily="18" charset="0"/>
            </a:endParaRPr>
          </a:p>
          <a:p>
            <a:pPr algn="ctr"/>
            <a:r>
              <a:rPr lang="ru-RU" sz="2200" dirty="0" smtClean="0">
                <a:latin typeface="Times New Roman" panose="02020603050405020304" pitchFamily="18" charset="0"/>
                <a:cs typeface="Times New Roman" panose="02020603050405020304" pitchFamily="18" charset="0"/>
              </a:rPr>
              <a:t> Они создали макет «Быт башкирского народа»</a:t>
            </a:r>
            <a:endParaRPr lang="ru-RU" sz="2200" dirty="0">
              <a:latin typeface="Times New Roman" panose="02020603050405020304" pitchFamily="18" charset="0"/>
              <a:cs typeface="Times New Roman" panose="02020603050405020304" pitchFamily="18" charset="0"/>
            </a:endParaRPr>
          </a:p>
        </p:txBody>
      </p:sp>
      <p:pic>
        <p:nvPicPr>
          <p:cNvPr id="3073" name="Picture 1" descr="E:\проект Гульчачак\686abb41-5dff-440a-ba34-0241b20ebdc0.jpg"/>
          <p:cNvPicPr>
            <a:picLocks noChangeAspect="1" noChangeArrowheads="1"/>
          </p:cNvPicPr>
          <p:nvPr/>
        </p:nvPicPr>
        <p:blipFill>
          <a:blip r:embed="rId2" cstate="print"/>
          <a:srcRect/>
          <a:stretch>
            <a:fillRect/>
          </a:stretch>
        </p:blipFill>
        <p:spPr bwMode="auto">
          <a:xfrm>
            <a:off x="2143108" y="4000504"/>
            <a:ext cx="4429156" cy="2428892"/>
          </a:xfrm>
          <a:prstGeom prst="rect">
            <a:avLst/>
          </a:prstGeom>
          <a:ln>
            <a:noFill/>
          </a:ln>
          <a:effectLst>
            <a:softEdge rad="112500"/>
          </a:effectLst>
        </p:spPr>
      </p:pic>
      <p:pic>
        <p:nvPicPr>
          <p:cNvPr id="10" name="Рисунок 9" descr="E:\проект Гульчачак\6753094a-01bd-464f-8954-376da94741ee.jpg"/>
          <p:cNvPicPr/>
          <p:nvPr/>
        </p:nvPicPr>
        <p:blipFill>
          <a:blip r:embed="rId3" cstate="print"/>
          <a:srcRect/>
          <a:stretch>
            <a:fillRect/>
          </a:stretch>
        </p:blipFill>
        <p:spPr bwMode="auto">
          <a:xfrm>
            <a:off x="4786314" y="1714488"/>
            <a:ext cx="3786214" cy="2428892"/>
          </a:xfrm>
          <a:prstGeom prst="rect">
            <a:avLst/>
          </a:prstGeom>
          <a:ln>
            <a:noFill/>
          </a:ln>
          <a:effectLst>
            <a:softEdge rad="112500"/>
          </a:effectLst>
        </p:spPr>
      </p:pic>
      <p:pic>
        <p:nvPicPr>
          <p:cNvPr id="11" name="Рисунок 10" descr="E:\проект Гульчачак\e7dafcd8-de41-4292-b073-04d9c62a57eb.jpg"/>
          <p:cNvPicPr/>
          <p:nvPr/>
        </p:nvPicPr>
        <p:blipFill>
          <a:blip r:embed="rId4" cstate="print"/>
          <a:srcRect/>
          <a:stretch>
            <a:fillRect/>
          </a:stretch>
        </p:blipFill>
        <p:spPr bwMode="auto">
          <a:xfrm>
            <a:off x="500034" y="1714488"/>
            <a:ext cx="3929090" cy="242889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pic>
        <p:nvPicPr>
          <p:cNvPr id="4" name="Рисунок 3" descr="E:\проект Гульчачак\44d820b8-87de-47cf-ba07-b3a689f0055c.jpg"/>
          <p:cNvPicPr/>
          <p:nvPr/>
        </p:nvPicPr>
        <p:blipFill>
          <a:blip r:embed="rId2" cstate="print"/>
          <a:srcRect/>
          <a:stretch>
            <a:fillRect/>
          </a:stretch>
        </p:blipFill>
        <p:spPr bwMode="auto">
          <a:xfrm>
            <a:off x="1000100" y="857232"/>
            <a:ext cx="2928958"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Рисунок 4" descr="E:\проект Гульчачак\c344630e-b51b-4a91-afeb-315f639fb95d.jpg"/>
          <p:cNvPicPr/>
          <p:nvPr/>
        </p:nvPicPr>
        <p:blipFill>
          <a:blip r:embed="rId3" cstate="print"/>
          <a:srcRect/>
          <a:stretch>
            <a:fillRect/>
          </a:stretch>
        </p:blipFill>
        <p:spPr bwMode="auto">
          <a:xfrm>
            <a:off x="5072066" y="857232"/>
            <a:ext cx="3109919"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Рисунок 5" descr="E:\проект Гульчачак\019801a7-5b07-4b2e-984c-b910c6882c9f.jpg"/>
          <p:cNvPicPr/>
          <p:nvPr/>
        </p:nvPicPr>
        <p:blipFill>
          <a:blip r:embed="rId4" cstate="print"/>
          <a:srcRect/>
          <a:stretch>
            <a:fillRect/>
          </a:stretch>
        </p:blipFill>
        <p:spPr bwMode="auto">
          <a:xfrm>
            <a:off x="5072066" y="4143380"/>
            <a:ext cx="3143272" cy="1776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Рисунок 6" descr="E:\проект Гульчачак\8e029b35-70b6-45ef-a633-045e2baf25ad.jpg"/>
          <p:cNvPicPr/>
          <p:nvPr/>
        </p:nvPicPr>
        <p:blipFill>
          <a:blip r:embed="rId5" cstate="print"/>
          <a:srcRect/>
          <a:stretch>
            <a:fillRect/>
          </a:stretch>
        </p:blipFill>
        <p:spPr bwMode="auto">
          <a:xfrm>
            <a:off x="928662" y="4143380"/>
            <a:ext cx="3071834" cy="1928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Рисунок 7" descr="E:\проект Гульчачак\f2ef0486-6f0b-4b36-8faa-295aa5ac146a.jpg"/>
          <p:cNvPicPr/>
          <p:nvPr/>
        </p:nvPicPr>
        <p:blipFill>
          <a:blip r:embed="rId6" cstate="print"/>
          <a:srcRect/>
          <a:stretch>
            <a:fillRect/>
          </a:stretch>
        </p:blipFill>
        <p:spPr bwMode="auto">
          <a:xfrm>
            <a:off x="2928926" y="2500306"/>
            <a:ext cx="3000396" cy="20717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p>
            <a:endParaRPr lang="ru-RU" altLang="en-US"/>
          </a:p>
        </p:txBody>
      </p:sp>
      <p:pic>
        <p:nvPicPr>
          <p:cNvPr id="16389" name="Picture 5" descr="https://avatars.mds.yandex.net/i?id=19946cbeae3bcaae59380110d79ae86ac2cc0c92-10813564-images-thumbs&amp;n=1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Замещающее содержимое 1" descr="d8e394cc-b3f5-4187-9dba-03cb28795f05"/>
          <p:cNvPicPr>
            <a:picLocks noChangeAspect="1"/>
          </p:cNvPicPr>
          <p:nvPr>
            <p:ph sz="half" idx="1"/>
          </p:nvPr>
        </p:nvPicPr>
        <p:blipFill>
          <a:blip r:embed="rId3"/>
          <a:stretch>
            <a:fillRect/>
          </a:stretch>
        </p:blipFill>
        <p:spPr>
          <a:xfrm>
            <a:off x="2726690" y="476250"/>
            <a:ext cx="3646170" cy="2734945"/>
          </a:xfrm>
          <a:prstGeom prst="rect">
            <a:avLst/>
          </a:prstGeom>
          <a:effectLst>
            <a:outerShdw blurRad="50800" dist="38100" dir="2700000" algn="tl" rotWithShape="0">
              <a:prstClr val="black">
                <a:alpha val="40000"/>
              </a:prstClr>
            </a:outerShdw>
          </a:effectLst>
        </p:spPr>
      </p:pic>
      <p:pic>
        <p:nvPicPr>
          <p:cNvPr id="5" name="Замещающее содержимое 4" descr="7c2d1344-726c-4b91-a09d-7c93a685c6fa"/>
          <p:cNvPicPr>
            <a:picLocks noChangeAspect="1"/>
          </p:cNvPicPr>
          <p:nvPr>
            <p:ph sz="half" idx="2"/>
          </p:nvPr>
        </p:nvPicPr>
        <p:blipFill>
          <a:blip r:embed="rId4"/>
          <a:stretch>
            <a:fillRect/>
          </a:stretch>
        </p:blipFill>
        <p:spPr>
          <a:xfrm>
            <a:off x="2788285" y="3500755"/>
            <a:ext cx="3602355" cy="2701925"/>
          </a:xfrm>
          <a:prstGeom prst="rect">
            <a:avLst/>
          </a:prstGeom>
        </p:spPr>
      </p:pic>
      <p:pic>
        <p:nvPicPr>
          <p:cNvPr id="8" name="Изображение 7" descr="5d22616d-cfd0-4684-b52f-95210c841d4a"/>
          <p:cNvPicPr>
            <a:picLocks noChangeAspect="1"/>
          </p:cNvPicPr>
          <p:nvPr/>
        </p:nvPicPr>
        <p:blipFill>
          <a:blip r:embed="rId5"/>
          <a:stretch>
            <a:fillRect/>
          </a:stretch>
        </p:blipFill>
        <p:spPr>
          <a:xfrm>
            <a:off x="6549390" y="1484630"/>
            <a:ext cx="2238375" cy="3887470"/>
          </a:xfrm>
          <a:prstGeom prst="rect">
            <a:avLst/>
          </a:prstGeom>
        </p:spPr>
      </p:pic>
      <p:pic>
        <p:nvPicPr>
          <p:cNvPr id="9" name="Изображение 8" descr="3aaf70de-5a94-4bd5-ba16-6f0c79eca3ba"/>
          <p:cNvPicPr>
            <a:picLocks noChangeAspect="1"/>
          </p:cNvPicPr>
          <p:nvPr/>
        </p:nvPicPr>
        <p:blipFill>
          <a:blip r:embed="rId1"/>
          <a:stretch>
            <a:fillRect/>
          </a:stretch>
        </p:blipFill>
        <p:spPr>
          <a:xfrm>
            <a:off x="323850" y="1484630"/>
            <a:ext cx="2356485" cy="3803650"/>
          </a:xfrm>
          <a:prstGeom prst="rect">
            <a:avLst/>
          </a:prstGeom>
          <a:effectLst>
            <a:softEdge rad="12700"/>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https://avatars.mds.yandex.net/i?id=19946cbeae3bcaae59380110d79ae86ac2cc0c92-10813564-images-thumbs&amp;n=13"/>
          <p:cNvPicPr>
            <a:picLocks noChangeAspect="1" noChangeArrowheads="1"/>
          </p:cNvPicPr>
          <p:nvPr/>
        </p:nvPicPr>
        <p:blipFill>
          <a:blip r:embed="rId1"/>
          <a:srcRect/>
          <a:stretch>
            <a:fillRect/>
          </a:stretch>
        </p:blipFill>
        <p:spPr bwMode="auto">
          <a:xfrm>
            <a:off x="0" y="0"/>
            <a:ext cx="9144000" cy="6858000"/>
          </a:xfrm>
          <a:prstGeom prst="rect">
            <a:avLst/>
          </a:prstGeom>
          <a:noFill/>
        </p:spPr>
      </p:pic>
      <p:sp>
        <p:nvSpPr>
          <p:cNvPr id="41985" name="Rectangle 1"/>
          <p:cNvSpPr>
            <a:spLocks noChangeArrowheads="1"/>
          </p:cNvSpPr>
          <p:nvPr/>
        </p:nvSpPr>
        <p:spPr bwMode="auto">
          <a:xfrm>
            <a:off x="571472" y="357166"/>
            <a:ext cx="8001056" cy="5693866"/>
          </a:xfrm>
          <a:prstGeom prst="rect">
            <a:avLst/>
          </a:prstGeom>
          <a:solidFill>
            <a:srgbClr val="FFFFFF"/>
          </a:solidFill>
          <a:ln w="9525">
            <a:noFill/>
            <a:miter lim="800000"/>
          </a:ln>
          <a:effectLst/>
        </p:spPr>
        <p:txBody>
          <a:bodyPr vert="horz" wrap="square" lIns="91440" tIns="45720" rIns="91440" bIns="45720" numCol="1" anchor="ctr" anchorCtr="0" compatLnSpc="1">
            <a:spAutoFit/>
          </a:bodyPr>
          <a:lstStyle/>
          <a:p>
            <a:pPr marL="0" marR="0" lvl="0" indent="449580" algn="l" defTabSz="914400" rtl="0" eaLnBrk="1" fontAlgn="base" latinLnBrk="0" hangingPunct="1">
              <a:lnSpc>
                <a:spcPct val="100000"/>
              </a:lnSpc>
              <a:spcBef>
                <a:spcPct val="0"/>
              </a:spcBef>
              <a:spcAft>
                <a:spcPct val="0"/>
              </a:spcAft>
              <a:buClrTx/>
              <a:buSzTx/>
              <a:buFontTx/>
              <a:buNone/>
            </a:pPr>
            <a:r>
              <a:rPr kumimoji="0" lang="ru-RU" sz="22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Заключение</a:t>
            </a:r>
            <a:endParaRPr kumimoji="0" 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449580" algn="ctr" defTabSz="914400" rtl="0" eaLnBrk="0" fontAlgn="base" latinLnBrk="0" hangingPunct="0">
              <a:lnSpc>
                <a:spcPct val="100000"/>
              </a:lnSpc>
              <a:spcBef>
                <a:spcPct val="0"/>
              </a:spcBef>
              <a:spcAft>
                <a:spcPct val="0"/>
              </a:spcAft>
              <a:buClrTx/>
              <a:buSzTx/>
              <a:buFontTx/>
              <a:buNone/>
            </a:pP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 заключении хочу передать нашу беседу со слов  </a:t>
            </a:r>
            <a:r>
              <a:rPr kumimoji="0" lang="ru-RU"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Гульчачак</a:t>
            </a: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Тимербековны</a:t>
            </a: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«В нашей дружной семье есть одна традиция – ко всем мероприятиям, в которых</a:t>
            </a:r>
            <a:b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участвует кто-то из нас, готовимся все вместе. Очень любим, заниматься</a:t>
            </a:r>
            <a:b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декоративно - прикладным творчеством. Это наше «Семейное хобби».</a:t>
            </a:r>
            <a:b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 наши дни декоративно- прикладное творчество переживает необычный расцвет:</a:t>
            </a:r>
            <a:b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 одной стороны велик интерес к традициям, с другой – новейшие материалы, оборудование, технологии открывают неограниченные возможности реализовать свои творческие способности. Но самым главным результатом всех наших творческих усилий стала домашняя выставка творческих работ «Семейное хобби», на которую мы пригласили друзей и родных.  Я очень рада, что мои дети разделяют мои увлечения. </a:t>
            </a:r>
            <a:endPar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449580" algn="ctr" defTabSz="914400" rtl="0" eaLnBrk="0" fontAlgn="base" latinLnBrk="0" hangingPunct="0">
              <a:lnSpc>
                <a:spcPct val="100000"/>
              </a:lnSpc>
              <a:spcBef>
                <a:spcPct val="0"/>
              </a:spcBef>
              <a:spcAft>
                <a:spcPct val="0"/>
              </a:spcAft>
              <a:buClrTx/>
              <a:buSzTx/>
              <a:buFontTx/>
              <a:buNone/>
            </a:pP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Семейные традиции – это прочный фундамент семьи. Мероприятия такого вида как конкурс «Самая творческая семья» не только объединяют родителей и детей, но и раскрывают</a:t>
            </a:r>
            <a:b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творческие таланты среди семей, сохраняет культурное наследие,</a:t>
            </a:r>
            <a:b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kumimoji="0" lang="ru-RU"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улучшает традиции общества. Приобщает к традициям, быту и укладу семьи, совместному времяпровождению. </a:t>
            </a:r>
            <a:endParaRPr kumimoji="0" lang="ru-RU"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6762</Words>
  <Application>WPS Presentation</Application>
  <PresentationFormat>Экран (4:3)</PresentationFormat>
  <Paragraphs>107</Paragraphs>
  <Slides>27</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27</vt:i4>
      </vt:variant>
    </vt:vector>
  </HeadingPairs>
  <TitlesOfParts>
    <vt:vector size="36" baseType="lpstr">
      <vt:lpstr>Arial</vt:lpstr>
      <vt:lpstr>SimSun</vt:lpstr>
      <vt:lpstr>Wingdings</vt:lpstr>
      <vt:lpstr>Arial Narrow</vt:lpstr>
      <vt:lpstr>Times New Roman</vt:lpstr>
      <vt:lpstr>Calibri</vt:lpstr>
      <vt:lpstr>Microsoft YaHei</vt:lpstr>
      <vt:lpstr>Arial Unicode MS</vt:lpstr>
      <vt:lpstr>Тема Office</vt:lpstr>
      <vt:lpstr>IV Всероссийский педагогический конкурс </vt:lpstr>
      <vt:lpstr>СЕМЬЯ    ГИМАЛЬДИНОВЫХ</vt:lpstr>
      <vt:lpstr>PowerPoint 演示文稿</vt:lpstr>
      <vt:lpstr>PowerPoint 演示文稿</vt:lpstr>
      <vt:lpstr>PowerPoint 演示文稿</vt:lpstr>
      <vt:lpstr>PowerPoint 演示文稿</vt:lpstr>
      <vt:lpstr>PowerPoint 演示文稿</vt:lpstr>
      <vt:lpstr>PowerPoint 演示文稿</vt:lpstr>
      <vt:lpstr>Канзаши </vt:lpstr>
      <vt:lpstr>Зефирные букеты</vt:lpstr>
      <vt:lpstr>Эпоксидная смола</vt:lpstr>
      <vt:lpstr>Предметы      быта</vt:lpstr>
      <vt:lpstr>Кулинария</vt:lpstr>
      <vt:lpstr>Шитье народных костюмов</vt:lpstr>
      <vt:lpstr>Шитье   элементов костюма</vt:lpstr>
      <vt:lpstr>Стилизованные нагрудники</vt:lpstr>
      <vt:lpstr>PowerPoint 演示文稿</vt:lpstr>
      <vt:lpstr>Музыка и поэзия </vt:lpstr>
      <vt:lpstr>Конкурс Табынфест  «Табын hылыуы»</vt:lpstr>
      <vt:lpstr>PowerPoint 演示文稿</vt:lpstr>
      <vt:lpstr>Достижения</vt:lpstr>
      <vt:lpstr>PowerPoint 演示文稿</vt:lpstr>
      <vt:lpstr>Мастер-класс «Георгиевская лента»</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DLR</dc:creator>
  <cp:lastModifiedBy>Компьютер</cp:lastModifiedBy>
  <cp:revision>42</cp:revision>
  <dcterms:created xsi:type="dcterms:W3CDTF">2024-05-16T14:56:00Z</dcterms:created>
  <dcterms:modified xsi:type="dcterms:W3CDTF">2024-11-15T10:01:45Z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EE49FAEAD5C64DDFBDDFA11BF12797E6_12</vt:lpwstr>
  </property>
  <property fmtid="{D5CDD505-2E9C-101B-9397-08002B2CF9AE}" pid="3" name="KSOProductBuildVer">
    <vt:lpwstr>1049-12.2.0.18607</vt:lpwstr>
  </property>
</Properties>
</file>