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33" autoAdjust="0"/>
    <p:restoredTop sz="93451" autoAdjust="0"/>
  </p:normalViewPr>
  <p:slideViewPr>
    <p:cSldViewPr>
      <p:cViewPr>
        <p:scale>
          <a:sx n="70" d="100"/>
          <a:sy n="70" d="100"/>
        </p:scale>
        <p:origin x="-1278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B268D5-43CC-4ABE-A4B3-836D53760303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1172D-8642-4494-A0FD-8F7DB778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18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A1172D-8642-4494-A0FD-8F7DB7782735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775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medn.ru/statyi/Doshkolniki:starshijimlad.html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980729"/>
            <a:ext cx="8478688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Возрастные нормы </a:t>
            </a:r>
          </a:p>
          <a:p>
            <a:pPr algn="ctr"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речевого </a:t>
            </a:r>
          </a:p>
          <a:p>
            <a:pPr algn="ctr"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развития детей</a:t>
            </a:r>
          </a:p>
        </p:txBody>
      </p:sp>
      <p:pic>
        <p:nvPicPr>
          <p:cNvPr id="2048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501008"/>
            <a:ext cx="4608512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88564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412776"/>
            <a:ext cx="8856984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8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Речевое развитие детей 2-3 лет</a:t>
            </a:r>
            <a:endParaRPr lang="ru-RU" sz="28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Специалисты считают возраст с двух до трех лет критическим в плане речевого развития и рекомендуют совершить первый визит к логопеду для ответа на вопрос «все ли хорошо с речью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?»</a:t>
            </a: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</a:rPr>
              <a:t>Звукопроизношение</a:t>
            </a:r>
            <a:r>
              <a:rPr lang="ru-RU" dirty="0">
                <a:latin typeface="Times New Roman"/>
                <a:ea typeface="Calibri"/>
              </a:rPr>
              <a:t>. В речи ребенка третьего года жизни должны появиться звуки [с’], [л’], [й’], а также, [г], [х], [к], [м], [п], [б], [н], [в], [ф], [д], [т] (и их мягкие пары), все гласные. Однако произношение многих звуков еще далеко от совершенства, что на данном возрастном этапе является характерным для детской речи, так как подвижность мышц языка и губ еще недостаточно </a:t>
            </a:r>
            <a:r>
              <a:rPr lang="ru-RU" dirty="0" smtClean="0">
                <a:latin typeface="Times New Roman"/>
                <a:ea typeface="Calibri"/>
              </a:rPr>
              <a:t>развита. </a:t>
            </a:r>
            <a:r>
              <a:rPr lang="ru-RU" dirty="0">
                <a:latin typeface="Times New Roman"/>
                <a:ea typeface="Calibri"/>
              </a:rPr>
              <a:t>Многие трудные звуки ребенок заменяет более легкими для произношения. </a:t>
            </a:r>
            <a:r>
              <a:rPr lang="ru-RU" dirty="0" smtClean="0">
                <a:latin typeface="Times New Roman"/>
                <a:ea typeface="Calibri"/>
              </a:rPr>
              <a:t>     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395" y="5373216"/>
            <a:ext cx="1532192" cy="115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2848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412776"/>
            <a:ext cx="835292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Словарный запас. </a:t>
            </a:r>
            <a:r>
              <a:rPr lang="ru-RU" dirty="0" smtClean="0">
                <a:latin typeface="Times New Roman"/>
                <a:ea typeface="Calibri"/>
              </a:rPr>
              <a:t>Быстро пополняется пассивный и активный словарь ребенка: к 2</a:t>
            </a:r>
            <a:r>
              <a:rPr lang="en-US" dirty="0" smtClean="0">
                <a:latin typeface="Times New Roman"/>
                <a:ea typeface="Calibri"/>
              </a:rPr>
              <a:t> </a:t>
            </a:r>
            <a:r>
              <a:rPr lang="ru-RU" dirty="0" smtClean="0">
                <a:latin typeface="Times New Roman"/>
                <a:ea typeface="Calibri"/>
              </a:rPr>
              <a:t>годам он достигает примерно  300 слов, а к 3 годам – до 1000 слов. </a:t>
            </a:r>
            <a:r>
              <a:rPr lang="ru-RU" dirty="0">
                <a:latin typeface="Times New Roman"/>
                <a:ea typeface="Calibri"/>
              </a:rPr>
              <a:t>На третьем году жизни малыш с удовольствием слушает и воспринимает несложные сказки, рассказы, с легкостью выполняет простые словесные </a:t>
            </a:r>
            <a:r>
              <a:rPr lang="ru-RU" dirty="0" smtClean="0">
                <a:latin typeface="Times New Roman"/>
                <a:ea typeface="Calibri"/>
              </a:rPr>
              <a:t>поручения.</a:t>
            </a:r>
            <a:endParaRPr lang="ru-RU" dirty="0">
              <a:latin typeface="Times New Roman"/>
              <a:ea typeface="Calibri"/>
            </a:endParaRPr>
          </a:p>
          <a:p>
            <a:endParaRPr lang="ru-RU" sz="2000" b="1" dirty="0" smtClean="0">
              <a:latin typeface="Times New Roman"/>
              <a:ea typeface="Calibri"/>
            </a:endParaRPr>
          </a:p>
          <a:p>
            <a:r>
              <a:rPr lang="ru-RU" sz="2000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Фразовая </a:t>
            </a:r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</a:rPr>
              <a:t>речь.</a:t>
            </a:r>
            <a:r>
              <a:rPr lang="ru-RU" sz="2000" u="sng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Специалисты единодушны в том, что к 2 годам у малыша уже должна сформироваться фразовая речь. Пускай фразы пока не всегда понятны и состоят из двух слов, часто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лепетных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Главное - появилась  фраза (предложение). А вот предложения трехлетних детей становятся сложными, с союзами «потому что», «или», «чтобы». И, хотя в</a:t>
            </a: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их речи еще много неверного употребления окончаний («Смотри, как много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мячов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!»), суффиксов («У меня есть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куклочка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»), согласований («Это мой кукла!»), ударений («Ложка лежит на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стОле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»), постепенно их становится все меньше, они приобретают случайный характер и исчезают приблизительно в 5-6 лет.</a:t>
            </a:r>
          </a:p>
          <a:p>
            <a:endParaRPr lang="ru-RU" sz="20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315117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340768"/>
            <a:ext cx="8856984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Речевое развитие детей 3-4 </a:t>
            </a:r>
            <a:r>
              <a:rPr lang="ru-RU" sz="2400" b="1" u="sng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лет</a:t>
            </a:r>
            <a:endParaRPr lang="ru-RU" sz="24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Четвертый год — это возраст «почемучек». Дети постоянно задают взрослым вопросы, которые нельзя оставлять без внимания. Надо терпеливо и доступно отвечать на все «почему?», «зачем?», «как?». В этот период обнаруживается наибольшая чуткость ребенка к языку.</a:t>
            </a: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Звукопроизношение </a:t>
            </a:r>
            <a:r>
              <a:rPr lang="ru-RU" i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Ребенок четвертого года жизни правильно произносит свистящие звуки [с], [з] и [ц]. В этом возрасте он еще не всегда может верно произнести шипящие звуки [ш], [ж], [ч’], [щ’] и часто заменяет их свистящими [с], [з], [ц]: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каса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(каша),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нозык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(ножик),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клюц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(ключ). Сонорные [р], [р’], [л] малыш может заменять звуком [л’], реже [й]: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лябота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(работа), «лека» (река), 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лямпа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(лампа),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каяндас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(карандаш),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устай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(устал).</a:t>
            </a:r>
            <a:endParaRPr lang="ru-RU" sz="1600" dirty="0" smtClean="0">
              <a:ea typeface="Calibri"/>
              <a:cs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endParaRPr lang="ru-RU" dirty="0">
              <a:ea typeface="Calibri"/>
              <a:cs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656504"/>
            <a:ext cx="956319" cy="901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8443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12776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Слоговая структура слова.</a:t>
            </a:r>
            <a:r>
              <a:rPr lang="ru-RU" u="sng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dirty="0">
                <a:latin typeface="Times New Roman"/>
                <a:ea typeface="Calibri"/>
              </a:rPr>
              <a:t>В некоторых словах ребенок опускает или переставляет не только звуки, но и целые </a:t>
            </a:r>
            <a:r>
              <a:rPr lang="ru-RU" dirty="0" smtClean="0">
                <a:latin typeface="Times New Roman"/>
                <a:ea typeface="Calibri"/>
              </a:rPr>
              <a:t>слоги. </a:t>
            </a:r>
            <a:r>
              <a:rPr lang="ru-RU" dirty="0">
                <a:latin typeface="Times New Roman"/>
                <a:ea typeface="Calibri"/>
              </a:rPr>
              <a:t>, например, он может произнести слово автомобиль как «</a:t>
            </a:r>
            <a:r>
              <a:rPr lang="ru-RU" dirty="0" err="1">
                <a:latin typeface="Times New Roman"/>
                <a:ea typeface="Calibri"/>
              </a:rPr>
              <a:t>амабиль</a:t>
            </a:r>
            <a:r>
              <a:rPr lang="ru-RU" dirty="0">
                <a:latin typeface="Times New Roman"/>
                <a:ea typeface="Calibri"/>
              </a:rPr>
              <a:t>», магазин как «</a:t>
            </a:r>
            <a:r>
              <a:rPr lang="ru-RU" dirty="0" err="1">
                <a:latin typeface="Times New Roman"/>
                <a:ea typeface="Calibri"/>
              </a:rPr>
              <a:t>гамазин</a:t>
            </a:r>
            <a:r>
              <a:rPr lang="ru-RU" dirty="0">
                <a:latin typeface="Times New Roman"/>
                <a:ea typeface="Calibri"/>
              </a:rPr>
              <a:t>», чемодан как «</a:t>
            </a:r>
            <a:r>
              <a:rPr lang="ru-RU" dirty="0" err="1">
                <a:latin typeface="Times New Roman"/>
                <a:ea typeface="Calibri"/>
              </a:rPr>
              <a:t>чедоман</a:t>
            </a:r>
            <a:r>
              <a:rPr lang="ru-RU" dirty="0" smtClean="0">
                <a:latin typeface="Times New Roman"/>
                <a:ea typeface="Calibri"/>
              </a:rPr>
              <a:t>»</a:t>
            </a:r>
          </a:p>
          <a:p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Словарный запас. </a:t>
            </a:r>
            <a:r>
              <a:rPr lang="ru-RU" dirty="0">
                <a:latin typeface="Times New Roman"/>
                <a:ea typeface="Calibri"/>
              </a:rPr>
              <a:t>К четырем годам активный словарь ребенка почти удваивается и составляет примерно 2000 </a:t>
            </a:r>
            <a:r>
              <a:rPr lang="ru-RU" dirty="0" smtClean="0">
                <a:latin typeface="Times New Roman"/>
                <a:ea typeface="Calibri"/>
              </a:rPr>
              <a:t>слов. </a:t>
            </a:r>
            <a:r>
              <a:rPr lang="ru-RU" dirty="0">
                <a:latin typeface="Times New Roman"/>
                <a:ea typeface="Calibri"/>
              </a:rPr>
              <a:t>В его речи кроме существительных и глаголов все чаще встречаются местоимения (мой, твой, наш), наречия (холодно, вкусно), появляются числительные (один, два). </a:t>
            </a:r>
            <a:endParaRPr lang="ru-RU" dirty="0" smtClean="0">
              <a:latin typeface="Times New Roman"/>
              <a:ea typeface="Calibri"/>
            </a:endParaRPr>
          </a:p>
          <a:p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Грамматический строй речи </a:t>
            </a:r>
            <a:r>
              <a:rPr lang="ru-RU" spc="30" dirty="0" smtClean="0">
                <a:latin typeface="Times New Roman"/>
                <a:ea typeface="Times New Roman"/>
              </a:rPr>
              <a:t>еще формируется, по</a:t>
            </a:r>
            <a:r>
              <a:rPr lang="ru-RU" spc="25" dirty="0" smtClean="0">
                <a:latin typeface="Times New Roman"/>
                <a:ea typeface="Times New Roman"/>
              </a:rPr>
              <a:t>этому допустимы неверные употребления окончаний, </a:t>
            </a:r>
            <a:r>
              <a:rPr lang="ru-RU" spc="30" dirty="0" smtClean="0">
                <a:latin typeface="Times New Roman"/>
                <a:ea typeface="Times New Roman"/>
              </a:rPr>
              <a:t>суффиксов, приставок, согласований слов в предло</a:t>
            </a:r>
            <a:r>
              <a:rPr lang="ru-RU" spc="35" dirty="0" smtClean="0">
                <a:latin typeface="Times New Roman"/>
                <a:ea typeface="Times New Roman"/>
              </a:rPr>
              <a:t>жении («Купи синюю шарик</a:t>
            </a:r>
            <a:r>
              <a:rPr lang="ru-RU" spc="35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!».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Произвольное обращение с ударением — тоже вариант нормы: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вода»,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бОлит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Фразовая речь</a:t>
            </a:r>
            <a:r>
              <a:rPr lang="ru-RU" b="1" dirty="0">
                <a:latin typeface="Times New Roman"/>
                <a:ea typeface="Calibri"/>
              </a:rPr>
              <a:t>.</a:t>
            </a:r>
            <a:r>
              <a:rPr lang="ru-RU" dirty="0">
                <a:latin typeface="Times New Roman"/>
                <a:ea typeface="Calibri"/>
              </a:rPr>
              <a:t> Усложняется и построение фраз. Если раньше малыш, прося яблоко, говорил: «Дай яблоко», то теперь эту фразу он может произнести и так: «Дай мне большое (маленькое или красное) яблоко», то есть указать величину или цвет предмета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pc="35" dirty="0" smtClean="0">
                <a:latin typeface="Times New Roman"/>
                <a:ea typeface="Times New Roman"/>
              </a:rPr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42930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268760"/>
            <a:ext cx="8784976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Речевое развитие детей 4-5 лет</a:t>
            </a:r>
            <a:endParaRPr lang="ru-RU" sz="2800" dirty="0">
              <a:ea typeface="Calibri"/>
              <a:cs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На пятом году жизни речь ребенка становится разнообразнее, правильнее, богаче.</a:t>
            </a:r>
            <a:endParaRPr lang="ru-RU" dirty="0">
              <a:ea typeface="Calibri"/>
              <a:cs typeface="Times New Roman"/>
            </a:endParaRPr>
          </a:p>
          <a:p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Звукопроизношение</a:t>
            </a:r>
            <a:r>
              <a:rPr lang="ru-RU" i="1" u="sng" dirty="0">
                <a:solidFill>
                  <a:srgbClr val="002060"/>
                </a:solidFill>
                <a:latin typeface="Times New Roman"/>
                <a:ea typeface="Calibri"/>
              </a:rPr>
              <a:t>.</a:t>
            </a:r>
            <a:r>
              <a:rPr lang="ru-RU" u="sng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</a:rPr>
              <a:t>Дети данного возраста овладевают четким и чистым произношением шипящих звуков [ш], [ж], [ч’], [щ’], многие начинают верно произносить звуки [р], [р’], [л], но еще не всегда умеют употреблять их во всех словах. Так, например, ребенок правильно произнесет звук [р] в слове сарай и в то же время этот же звук в слове крыша может произнести как [л]: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ea typeface="Calibri"/>
              </a:rPr>
              <a:t>клыша</a:t>
            </a:r>
            <a:endParaRPr lang="ru-RU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Интонация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, высота, сила голоса.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Дети улавливают в речи взрослых различные интонационные средства выразительности и подражают им, пересказывая сказку. Они произвольно могут менять высоту, силу голоса с учетом содержания рассказа. В этом возрасте умеют уже говорить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шепотом.</a:t>
            </a:r>
          </a:p>
          <a:p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Формирование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навыков звукового анализа.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Новообразованием пятого года жизни становится возможность узнавать звук в слове, а также подбор слов с заданным звуком, то есть развиваются простейшие формы звукового анализа. </a:t>
            </a:r>
            <a:endParaRPr lang="ru-RU" sz="1600" dirty="0">
              <a:ea typeface="Calibri"/>
              <a:cs typeface="Times New Roman"/>
            </a:endParaRPr>
          </a:p>
          <a:p>
            <a:endParaRPr lang="ru-RU" dirty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433588"/>
            <a:ext cx="1112391" cy="867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1831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340768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</a:rPr>
              <a:t>Словарный запас.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</a:rPr>
              <a:t>Увеличение активного словаря (к пяти годам он достигает 3000 слов) дает возможность ребенку точнее излагать свои мысли, свободно общаться как с взрослыми, так и с детьми. Если пятилетний ребенок не знает, как назвать тот или иной предмет, то он, стремясь найти подходящее слово, создает свои слова. </a:t>
            </a:r>
            <a:endParaRPr lang="ru-RU" sz="2000" dirty="0" smtClean="0">
              <a:solidFill>
                <a:srgbClr val="000000"/>
              </a:solidFill>
              <a:latin typeface="Times New Roman"/>
              <a:ea typeface="Calibri"/>
            </a:endParaRPr>
          </a:p>
          <a:p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</a:rPr>
              <a:t>Грамматический строй речи </a:t>
            </a:r>
            <a:r>
              <a:rPr lang="ru-RU" sz="2000" spc="30" dirty="0">
                <a:solidFill>
                  <a:srgbClr val="000000"/>
                </a:solidFill>
                <a:latin typeface="Times New Roman"/>
                <a:ea typeface="Times New Roman"/>
              </a:rPr>
              <a:t>еще формируется, по</a:t>
            </a:r>
            <a:r>
              <a:rPr lang="ru-RU" sz="2000" spc="25" dirty="0">
                <a:solidFill>
                  <a:srgbClr val="000000"/>
                </a:solidFill>
                <a:latin typeface="Times New Roman"/>
                <a:ea typeface="Times New Roman"/>
              </a:rPr>
              <a:t>этому допустимы неверные употребления окончаний, </a:t>
            </a:r>
            <a:r>
              <a:rPr lang="ru-RU" sz="2000" spc="30" dirty="0">
                <a:solidFill>
                  <a:srgbClr val="000000"/>
                </a:solidFill>
                <a:latin typeface="Times New Roman"/>
                <a:ea typeface="Times New Roman"/>
              </a:rPr>
              <a:t>суффиксов, приставок, согласований слов в предло</a:t>
            </a:r>
            <a:r>
              <a:rPr lang="ru-RU" sz="2000" spc="35" dirty="0">
                <a:solidFill>
                  <a:srgbClr val="000000"/>
                </a:solidFill>
                <a:latin typeface="Times New Roman"/>
                <a:ea typeface="Times New Roman"/>
              </a:rPr>
              <a:t>жении («Купи синюю шарик</a:t>
            </a:r>
            <a:r>
              <a:rPr lang="ru-RU" sz="2000" spc="35" dirty="0" smtClean="0">
                <a:solidFill>
                  <a:srgbClr val="000000"/>
                </a:solidFill>
                <a:latin typeface="Times New Roman"/>
                <a:ea typeface="Times New Roman"/>
              </a:rPr>
              <a:t>!»,) </a:t>
            </a:r>
            <a:r>
              <a:rPr lang="ru-RU" sz="2000" spc="30" dirty="0">
                <a:solidFill>
                  <a:srgbClr val="000000"/>
                </a:solidFill>
                <a:latin typeface="Times New Roman"/>
                <a:ea typeface="Times New Roman"/>
              </a:rPr>
              <a:t>Произвольное обращение </a:t>
            </a:r>
            <a:r>
              <a:rPr lang="ru-RU" sz="2000" spc="20" dirty="0">
                <a:solidFill>
                  <a:srgbClr val="000000"/>
                </a:solidFill>
                <a:latin typeface="Times New Roman"/>
                <a:ea typeface="Times New Roman"/>
              </a:rPr>
              <a:t>с ударением — тоже вариант нормы: «холодная вода», </a:t>
            </a:r>
            <a:r>
              <a:rPr lang="ru-RU" sz="2000" spc="5" dirty="0">
                <a:solidFill>
                  <a:srgbClr val="000000"/>
                </a:solidFill>
                <a:latin typeface="Times New Roman"/>
                <a:ea typeface="Times New Roman"/>
              </a:rPr>
              <a:t>«болит рука».</a:t>
            </a:r>
            <a:endParaRPr lang="ru-RU" sz="2000" spc="35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sz="2000" b="1" u="sng" dirty="0">
                <a:solidFill>
                  <a:srgbClr val="002060"/>
                </a:solidFill>
                <a:latin typeface="Times New Roman"/>
                <a:ea typeface="Calibri"/>
              </a:rPr>
              <a:t>Связная речь.</a:t>
            </a:r>
            <a:r>
              <a:rPr lang="ru-RU" sz="2000" u="sng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Calibri"/>
              </a:rPr>
              <a:t>Д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ети начинают овладевать монологической речью. Ребенок среднего дошкольного возраста должен уметь связно расска­зать о событиях из собственной жизни, описать животных или заме­няющие их игрушки, рассказать об изображенном событии на картин­ке или на серии картинок. </a:t>
            </a:r>
            <a:endParaRPr lang="ru-RU" sz="20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Он в состоянии пересказать знакомый текст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464221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268760"/>
            <a:ext cx="8784976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Речевое развитие детей 5-6 лет</a:t>
            </a:r>
            <a:endParaRPr lang="ru-RU" sz="2400" dirty="0">
              <a:ea typeface="Calibri"/>
              <a:cs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Развитие речи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  <a:hlinkClick r:id="rId2" tooltip="Старшие дошкольники"/>
              </a:rPr>
              <a:t>старшего дошкольника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,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умение связно, последовательно, логично излагать свои мысли, развитие фонематического слуха — важнейшие моменты в подготовке детей к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школе.</a:t>
            </a: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Звукопроизношение</a:t>
            </a:r>
            <a:r>
              <a:rPr lang="ru-RU" i="1" u="sng" dirty="0">
                <a:solidFill>
                  <a:srgbClr val="002060"/>
                </a:solidFill>
                <a:latin typeface="Times New Roman"/>
                <a:ea typeface="Calibri"/>
              </a:rPr>
              <a:t>. </a:t>
            </a:r>
            <a:r>
              <a:rPr lang="ru-RU" dirty="0">
                <a:latin typeface="Times New Roman"/>
                <a:ea typeface="Times New Roman"/>
              </a:rPr>
              <a:t>К пяти годам заканчивается формирование правильного звукопроизношения. В норме все дети должны научиться четко произносить все звуки в составе слов и предложений. Так происходит далеко не всегда. </a:t>
            </a:r>
            <a:endParaRPr lang="ru-RU" dirty="0" smtClean="0">
              <a:latin typeface="Times New Roman"/>
              <a:ea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</a:rPr>
              <a:t>Интонация, высота, сила голоса. </a:t>
            </a:r>
            <a:r>
              <a:rPr lang="ru-RU" dirty="0">
                <a:latin typeface="Times New Roman"/>
                <a:ea typeface="Times New Roman"/>
              </a:rPr>
              <a:t>Большинство детей может произвольно менять силу и высоту голоса в зависимости от целей высказывания (вопрос, восклицание). К пяти годам нужно нормализовать темп речи. 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430" y="5229200"/>
            <a:ext cx="1670158" cy="115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33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340768"/>
            <a:ext cx="878497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Формирование навыков звукового анализа. 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При соответствующем обучении ребенок овладевает не только определением позиции звука в слове (начало, середина, конец слова), но и устанавливает точное место звука в слове, называя звуки по порядку их следования в 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слове</a:t>
            </a: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Словарный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запас. </a:t>
            </a:r>
            <a:r>
              <a:rPr lang="ru-RU" dirty="0">
                <a:latin typeface="Times New Roman"/>
                <a:ea typeface="Times New Roman"/>
              </a:rPr>
              <a:t>После пяти лет словарный запас растет стремительно. Если в предыдущие годы можно было примерно сосчитать, сколько слов в активном употреблении, то сейчас это сделать уже труднее. </a:t>
            </a:r>
            <a:endParaRPr lang="ru-RU" dirty="0" smtClean="0">
              <a:latin typeface="Times New Roman"/>
              <a:ea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Грамматический строй речи. </a:t>
            </a:r>
            <a:r>
              <a:rPr lang="ru-RU" dirty="0">
                <a:latin typeface="Times New Roman"/>
                <a:ea typeface="Times New Roman"/>
              </a:rPr>
              <a:t>Дети усваивают не только типичные формы словоизменений и словообразований, но и исключения из </a:t>
            </a:r>
            <a:r>
              <a:rPr lang="ru-RU" dirty="0" smtClean="0">
                <a:latin typeface="Times New Roman"/>
                <a:ea typeface="Times New Roman"/>
              </a:rPr>
              <a:t>правил</a:t>
            </a: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Связная речь.</a:t>
            </a:r>
            <a:r>
              <a:rPr lang="ru-RU" u="sng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ru-RU" dirty="0">
                <a:latin typeface="Times New Roman"/>
                <a:ea typeface="Calibri"/>
              </a:rPr>
              <a:t>Ребенок имеет достаточно развитую активную речь, пользуется в ходе общения развернутыми фразами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17543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282259"/>
            <a:ext cx="8784976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Речевое развитие детей 6-7 лет</a:t>
            </a:r>
            <a:endParaRPr lang="ru-RU" sz="2400" dirty="0">
              <a:ea typeface="Calibri"/>
              <a:cs typeface="Times New Roman"/>
            </a:endParaRPr>
          </a:p>
          <a:p>
            <a:pPr indent="269875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 этом возрасте завершается дошкольный период развития ребенка, основным результатом которого является готовность к систематическому обучению.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1600" dirty="0">
              <a:ea typeface="Calibri"/>
              <a:cs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Звукопроизношение</a:t>
            </a:r>
            <a:r>
              <a:rPr lang="ru-RU" i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 шести годам звукопроизношение у детей вполне нор­мализовалось, и работа идет по улучшению дикции, то есть умения правильно пользоваться звуками в потоке речи. </a:t>
            </a:r>
            <a:endParaRPr lang="ru-RU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indent="269875"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</a:rPr>
              <a:t>Фонематический слух.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Шестилетние дети четко различают на слух все звуки родного языка, в том числе и близкие по своим акустическим характеристикам: глухие и звонкие, твердые и мягкие. Неумение различать пары звуков по глухости-звонкости </a:t>
            </a:r>
            <a:r>
              <a:rPr lang="ru-RU" dirty="0">
                <a:latin typeface="Times New Roman"/>
                <a:ea typeface="Times New Roman"/>
              </a:rPr>
              <a:t>свидетельствует чаще всего о недостатках физического слуха.</a:t>
            </a:r>
            <a:r>
              <a:rPr lang="ru-RU" dirty="0">
                <a:latin typeface="Times New Roman"/>
                <a:ea typeface="Calibri"/>
              </a:rPr>
              <a:t> </a:t>
            </a:r>
            <a:endParaRPr lang="ru-RU" dirty="0"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245404"/>
            <a:ext cx="1311763" cy="1030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86038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268760"/>
            <a:ext cx="878497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</a:rPr>
              <a:t>Формирование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</a:rPr>
              <a:t>навыков звукового анализа. </a:t>
            </a:r>
            <a:r>
              <a:rPr lang="ru-RU" dirty="0">
                <a:latin typeface="Times New Roman"/>
                <a:ea typeface="Times New Roman"/>
              </a:rPr>
              <a:t>Получает свое развитие способность узнавать звуки в потоке речи, вычленять их из слова, устанавливать последовательность зву­ков в том или ином </a:t>
            </a:r>
            <a:r>
              <a:rPr lang="ru-RU" dirty="0" smtClean="0">
                <a:latin typeface="Times New Roman"/>
                <a:ea typeface="Times New Roman"/>
              </a:rPr>
              <a:t>слове.</a:t>
            </a:r>
          </a:p>
          <a:p>
            <a:r>
              <a:rPr lang="ru-RU" b="1" u="sng" dirty="0">
                <a:solidFill>
                  <a:srgbClr val="002060"/>
                </a:solidFill>
                <a:latin typeface="Times New Roman"/>
                <a:ea typeface="Calibri"/>
              </a:rPr>
              <a:t>Словарный запас. </a:t>
            </a:r>
            <a:r>
              <a:rPr lang="ru-RU" dirty="0">
                <a:latin typeface="Times New Roman"/>
                <a:ea typeface="Times New Roman"/>
              </a:rPr>
              <a:t>Словарь дошкольников шести-семи лет достаточно велик и уже не поддается точному учету, тем более существует большой разрыв в количественном отношении у детей с разным речевым развитием: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есть дети, обладающие богатейшим словарным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запасом.</a:t>
            </a:r>
          </a:p>
          <a:p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</a:rPr>
              <a:t>Грамматический строй.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Практической грамматикой дошкольники уже овладели, ошибки могут оставаться в употреблении форм, являющихся исключениями: некоторые глагольные формы спряжений (ехать —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ехают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</a:p>
          <a:p>
            <a:r>
              <a:rPr lang="ru-RU" b="1" u="sng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Связная </a:t>
            </a:r>
            <a:r>
              <a:rPr lang="ru-RU" b="1" u="sng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речь.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На вопросы отвечает развернутыми фразами, пользуется сложноподчиненными и сложносочиненными предложениями. Он может самостоятельно составить рассказ по картинке, пересказать знакомую сказку или рассказ, поделиться впечатлениями о просмотренном мультфильме, книге. Ребенок может фантазировать, сочинять сказки. </a:t>
            </a:r>
            <a:endParaRPr lang="ru-RU" sz="1600" dirty="0">
              <a:ea typeface="Calibri"/>
              <a:cs typeface="Times New Roman"/>
            </a:endParaRPr>
          </a:p>
          <a:p>
            <a:endParaRPr lang="ru-RU" dirty="0" smtClean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7302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Бесплатное фото Формы красного сердца в руках члена семьи, держащег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Бесплатное фото Формы красного сердца в руках члена семьи, держащег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Home\Downloads\red-heart-shape-in-family-member-s-hands-hold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096" y="2756134"/>
            <a:ext cx="5113167" cy="34091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1556792"/>
            <a:ext cx="6336704" cy="675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sz="3600" b="1" dirty="0">
                <a:solidFill>
                  <a:srgbClr val="FF0000"/>
                </a:solidFill>
                <a:latin typeface="Cambria"/>
                <a:ea typeface="Times New Roman"/>
                <a:cs typeface="Times New Roman"/>
              </a:rPr>
              <a:t>Спасибо за внимание!</a:t>
            </a:r>
            <a:endParaRPr lang="ru-RU" sz="3600" b="1" dirty="0">
              <a:solidFill>
                <a:srgbClr val="4F81BD"/>
              </a:solidFill>
              <a:effectLst/>
              <a:latin typeface="Cambria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506778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1739</TotalTime>
  <Words>1292</Words>
  <Application>Microsoft Office PowerPoint</Application>
  <PresentationFormat>Экран (4:3)</PresentationFormat>
  <Paragraphs>44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Home</cp:lastModifiedBy>
  <cp:revision>151</cp:revision>
  <dcterms:modified xsi:type="dcterms:W3CDTF">2023-03-04T14:02:50Z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1733670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S9.1.0</vt:lpwstr>
  </property>
</Properties>
</file>