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9" r:id="rId4"/>
    <p:sldId id="261" r:id="rId5"/>
    <p:sldId id="271" r:id="rId6"/>
    <p:sldId id="265" r:id="rId7"/>
    <p:sldId id="277" r:id="rId8"/>
    <p:sldId id="272" r:id="rId9"/>
    <p:sldId id="273" r:id="rId10"/>
    <p:sldId id="274" r:id="rId11"/>
    <p:sldId id="275" r:id="rId12"/>
    <p:sldId id="276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/>
              <a:t>Уровень</a:t>
            </a:r>
            <a:r>
              <a:rPr lang="ru-RU" baseline="0" dirty="0"/>
              <a:t> развития детей %</a:t>
            </a:r>
            <a:endParaRPr lang="ru-RU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Высокий уровень</c:v>
                </c:pt>
                <c:pt idx="1">
                  <c:v>Выше среднего</c:v>
                </c:pt>
                <c:pt idx="2">
                  <c:v>Средний</c:v>
                </c:pt>
                <c:pt idx="3">
                  <c:v>Низкий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18.18</c:v>
                </c:pt>
                <c:pt idx="2">
                  <c:v>63.64</c:v>
                </c:pt>
                <c:pt idx="3">
                  <c:v>18.18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6AE-4546-8E13-E69DB1957A99}"/>
            </c:ext>
          </c:extLst>
        </c:ser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Уровень развития детей %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Высркий уровень</c:v>
                </c:pt>
                <c:pt idx="1">
                  <c:v>Выше среднего</c:v>
                </c:pt>
                <c:pt idx="2">
                  <c:v>Средний</c:v>
                </c:pt>
                <c:pt idx="3">
                  <c:v>Низкий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45.46</c:v>
                </c:pt>
                <c:pt idx="1">
                  <c:v>27.27</c:v>
                </c:pt>
                <c:pt idx="2">
                  <c:v>27.27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8A7-4E8D-9C83-AF780ADA615B}"/>
            </c:ext>
          </c:extLst>
        </c:ser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Monotype Corsiva" pitchFamily="66" charset="0"/>
              </a:rPr>
              <a:t>Наши достижения</a:t>
            </a:r>
            <a:r>
              <a:rPr lang="ru-RU" b="1" dirty="0">
                <a:latin typeface="Monotype Corsiva" pitchFamily="66" charset="0"/>
              </a:rPr>
              <a:t/>
            </a:r>
            <a:br>
              <a:rPr lang="ru-RU" b="1" dirty="0">
                <a:latin typeface="Monotype Corsiva" pitchFamily="66" charset="0"/>
              </a:rPr>
            </a:br>
            <a:r>
              <a:rPr lang="ru-RU" b="1" dirty="0">
                <a:latin typeface="Monotype Corsiva" pitchFamily="66" charset="0"/>
              </a:rPr>
              <a:t>2019 – 2020 учебный год</a:t>
            </a:r>
          </a:p>
        </p:txBody>
      </p:sp>
      <p:pic>
        <p:nvPicPr>
          <p:cNvPr id="4" name="Рисунок 3" descr="C:\Users\Ирина\Pictures\Новые картинки\мама и сын делают уроки.WMF"/>
          <p:cNvPicPr/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9712" y="1916832"/>
            <a:ext cx="504056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00334968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latin typeface="Monotype Corsiva" pitchFamily="66" charset="0"/>
              </a:rPr>
              <a:t>Диагностика </a:t>
            </a:r>
            <a:r>
              <a:rPr lang="ru-RU" sz="2800" b="1" dirty="0">
                <a:latin typeface="Monotype Corsiva" pitchFamily="66" charset="0"/>
              </a:rPr>
              <a:t/>
            </a:r>
            <a:br>
              <a:rPr lang="ru-RU" sz="2800" b="1" dirty="0">
                <a:latin typeface="Monotype Corsiva" pitchFamily="66" charset="0"/>
              </a:rPr>
            </a:br>
            <a:r>
              <a:rPr lang="ru-RU" sz="2800" b="1" dirty="0">
                <a:latin typeface="Monotype Corsiva" pitchFamily="66" charset="0"/>
              </a:rPr>
              <a:t>речевого развития детей </a:t>
            </a:r>
            <a:r>
              <a:rPr lang="ru-RU" sz="2800" b="1" dirty="0" smtClean="0">
                <a:latin typeface="Monotype Corsiva" pitchFamily="66" charset="0"/>
              </a:rPr>
              <a:t>подгруппы </a:t>
            </a:r>
            <a:r>
              <a:rPr lang="ru-RU" sz="2800" b="1" dirty="0">
                <a:latin typeface="Monotype Corsiva" pitchFamily="66" charset="0"/>
              </a:rPr>
              <a:t>№8 «Сказка»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57200" y="3162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28596" y="2071678"/>
          <a:ext cx="8286807" cy="3486168"/>
        </p:xfrm>
        <a:graphic>
          <a:graphicData uri="http://schemas.openxmlformats.org/drawingml/2006/table">
            <a:tbl>
              <a:tblPr/>
              <a:tblGrid>
                <a:gridCol w="263187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336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3363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938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9383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Сентябрь 2019г.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начало года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Май 2020г. 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 конец года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429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/>
                          <a:ea typeface="Times New Roman"/>
                          <a:cs typeface="Times New Roman"/>
                        </a:rPr>
                        <a:t>Высокий уровень</a:t>
                      </a:r>
                      <a:endParaRPr lang="ru-RU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/>
                          <a:ea typeface="Times New Roman"/>
                          <a:cs typeface="Times New Roman"/>
                        </a:rPr>
                        <a:t>-  </a:t>
                      </a:r>
                      <a:endParaRPr lang="ru-RU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45,46%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429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/>
                          <a:ea typeface="Times New Roman"/>
                          <a:cs typeface="Times New Roman"/>
                        </a:rPr>
                        <a:t>Выше среднего</a:t>
                      </a:r>
                      <a:endParaRPr lang="ru-RU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18,18%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27,27%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429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/>
                          <a:ea typeface="Times New Roman"/>
                          <a:cs typeface="Times New Roman"/>
                        </a:rPr>
                        <a:t>Средний</a:t>
                      </a:r>
                      <a:endParaRPr lang="ru-RU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63,64%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27,27%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429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/>
                          <a:ea typeface="Times New Roman"/>
                          <a:cs typeface="Times New Roman"/>
                        </a:rPr>
                        <a:t>Низкий</a:t>
                      </a:r>
                      <a:endParaRPr lang="ru-RU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  <a:cs typeface="Times New Roman"/>
                        </a:rPr>
                        <a:t>18,18%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18502240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3816424" cy="1152128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Monotype Corsiva" pitchFamily="66" charset="0"/>
              </a:rPr>
              <a:t>Сентябрь 2019г.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3297880217"/>
              </p:ext>
            </p:extLst>
          </p:nvPr>
        </p:nvGraphicFramePr>
        <p:xfrm>
          <a:off x="285720" y="1000108"/>
          <a:ext cx="4176464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57818" y="2790637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Monotype Corsiva" pitchFamily="66" charset="0"/>
              </a:rPr>
              <a:t>Май 2020г.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3587488873"/>
              </p:ext>
            </p:extLst>
          </p:nvPr>
        </p:nvGraphicFramePr>
        <p:xfrm>
          <a:off x="3851920" y="3284984"/>
          <a:ext cx="5112568" cy="3384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4256265233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0709247-D13C-4D86-8231-5A7FB46C7FC1}"/>
              </a:ext>
            </a:extLst>
          </p:cNvPr>
          <p:cNvSpPr txBox="1"/>
          <p:nvPr/>
        </p:nvSpPr>
        <p:spPr>
          <a:xfrm>
            <a:off x="539552" y="404665"/>
            <a:ext cx="8136903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ctr">
              <a:spcAft>
                <a:spcPts val="0"/>
              </a:spcAft>
            </a:pPr>
            <a:r>
              <a:rPr lang="ru-RU" sz="2800" i="1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 течение всего учебного года проводилась работа </a:t>
            </a:r>
            <a:r>
              <a:rPr lang="ru-RU" sz="2800" i="1" u="sng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по повышению квалификации</a:t>
            </a:r>
            <a:r>
              <a:rPr lang="ru-RU" sz="2800" i="1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изучались новинки методической литературы, знакомство с инновационными технологиями, создавалась предметно-развивающая среда логопедическом кабинете. Систематическое улучшение оснащённости логопедического кабинета дидактическими средствами по всем разделам коррекционного плана.</a:t>
            </a:r>
            <a:endParaRPr lang="ru-RU" sz="28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 algn="ctr">
              <a:spcAft>
                <a:spcPts val="0"/>
              </a:spcAft>
            </a:pPr>
            <a:r>
              <a:rPr lang="ru-RU" sz="2800" i="1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Подбор методической и коррекционной литературы и пособий, логопедических </a:t>
            </a:r>
            <a:r>
              <a:rPr lang="ru-RU" sz="2800" i="1" dirty="0" smtClean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игр.</a:t>
            </a:r>
            <a:endParaRPr lang="ru-RU" sz="28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2078715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0709247-D13C-4D86-8231-5A7FB46C7FC1}"/>
              </a:ext>
            </a:extLst>
          </p:cNvPr>
          <p:cNvSpPr txBox="1"/>
          <p:nvPr/>
        </p:nvSpPr>
        <p:spPr>
          <a:xfrm>
            <a:off x="539552" y="404665"/>
            <a:ext cx="8136903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ctr">
              <a:spcAft>
                <a:spcPts val="0"/>
              </a:spcAft>
            </a:pPr>
            <a:r>
              <a:rPr lang="ru-RU" sz="2800" i="1" dirty="0">
                <a:solidFill>
                  <a:srgbClr val="11111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РАБОТА С РОДИТЕЛЯМИ.</a:t>
            </a:r>
          </a:p>
          <a:p>
            <a:pPr indent="228600" algn="ctr">
              <a:spcAft>
                <a:spcPts val="0"/>
              </a:spcAft>
            </a:pPr>
            <a:r>
              <a:rPr lang="ru-RU" sz="2800" i="1" dirty="0">
                <a:solidFill>
                  <a:srgbClr val="11111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течение года п</a:t>
            </a:r>
            <a:r>
              <a:rPr lang="ru-RU" sz="2800" i="1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роводились родительские собрания, индивидуальные консультации для родителей, интересующихся процессом коррекционной работы с ребенком. </a:t>
            </a:r>
          </a:p>
          <a:p>
            <a:pPr indent="228600" algn="ctr">
              <a:spcAft>
                <a:spcPts val="0"/>
              </a:spcAft>
            </a:pPr>
            <a:r>
              <a:rPr lang="ru-RU" sz="2800" i="1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Для удобства сотрудничества с родителями велись индивидуальные домашние тетради, где были даны рекомендации, подобраны упражнения, разъяснялись некоторые приемы вызывания звуков.</a:t>
            </a:r>
            <a:endParaRPr lang="ru-RU" sz="28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800" i="1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Оформила «Уголок логопеда», где помещала информацию, </a:t>
            </a:r>
            <a:r>
              <a:rPr lang="ru-RU" sz="2800" i="1" u="sng" dirty="0">
                <a:solidFill>
                  <a:srgbClr val="11111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полезную для родителей.</a:t>
            </a:r>
            <a:endParaRPr lang="ru-RU" sz="28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4455846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274592F-2863-4DDE-8B8F-6BD4613551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061" y="3895333"/>
            <a:ext cx="2080047" cy="29626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457C449-7FB0-4039-8A1D-9370A2125E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736" y="1117824"/>
            <a:ext cx="1950002" cy="276506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3D92B41-C743-492B-B29F-2DE77315C1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056" y="3882888"/>
            <a:ext cx="2093239" cy="297511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D4642CA6-20E9-4883-9388-400C4CA8780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4" y="2007019"/>
            <a:ext cx="2036630" cy="288412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677FE991-FF40-4677-B5B7-7F6FDDB5411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360" y="2132856"/>
            <a:ext cx="2070575" cy="294946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18F9DB9-A4EA-4CB5-A4C2-059BA9DB939F}"/>
              </a:ext>
            </a:extLst>
          </p:cNvPr>
          <p:cNvSpPr txBox="1"/>
          <p:nvPr/>
        </p:nvSpPr>
        <p:spPr>
          <a:xfrm>
            <a:off x="1208903" y="172512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/>
              <a:t>Участие детей в конкурсе </a:t>
            </a:r>
          </a:p>
          <a:p>
            <a:pPr algn="ctr"/>
            <a:r>
              <a:rPr lang="ru-RU" sz="2400" i="1" dirty="0" smtClean="0"/>
              <a:t>«Мы помним! Мы </a:t>
            </a:r>
            <a:r>
              <a:rPr lang="ru-RU" sz="2400" i="1" dirty="0"/>
              <a:t>гордимся!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19" y="611396"/>
            <a:ext cx="8640961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/>
              <a:t>Благодарю</a:t>
            </a:r>
            <a:endParaRPr lang="ru-RU" sz="3600" i="1" dirty="0" smtClean="0"/>
          </a:p>
          <a:p>
            <a:pPr algn="just"/>
            <a:r>
              <a:rPr lang="ru-RU" sz="3600" i="1" dirty="0" smtClean="0"/>
              <a:t>Родителей за активное участие в образовательном процессе!</a:t>
            </a:r>
          </a:p>
          <a:p>
            <a:pPr algn="just"/>
            <a:r>
              <a:rPr lang="ru-RU" sz="3600" i="1" dirty="0"/>
              <a:t>Взаимодействие детского сада и семьи – необходимое условие полноценного речевого развития дошкольников, так как наилучшие результаты отмечаются там, где логопеды и родители действуют </a:t>
            </a:r>
            <a:r>
              <a:rPr lang="ru-RU" sz="3600" i="1" dirty="0" smtClean="0"/>
              <a:t>согласованно</a:t>
            </a:r>
            <a:r>
              <a:rPr lang="ru-RU" sz="3600" i="1" dirty="0"/>
              <a:t>!</a:t>
            </a:r>
            <a:r>
              <a:rPr lang="ru-RU" sz="3600" i="1" dirty="0" smtClean="0"/>
              <a:t> </a:t>
            </a:r>
          </a:p>
          <a:p>
            <a:pPr algn="ctr"/>
            <a:r>
              <a:rPr lang="ru-RU" sz="3600" i="1" dirty="0" smtClean="0"/>
              <a:t>Вместе мы все преодолеем!</a:t>
            </a:r>
            <a:endParaRPr lang="ru-RU" sz="3600" i="1" dirty="0"/>
          </a:p>
        </p:txBody>
      </p:sp>
    </p:spTree>
    <p:extLst>
      <p:ext uri="{BB962C8B-B14F-4D97-AF65-F5344CB8AC3E}">
        <p14:creationId xmlns="" xmlns:p14="http://schemas.microsoft.com/office/powerpoint/2010/main" val="67050324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01EBC35-EEFB-4D96-AE3B-1901F8FB6EFE}"/>
              </a:ext>
            </a:extLst>
          </p:cNvPr>
          <p:cNvSpPr txBox="1"/>
          <p:nvPr/>
        </p:nvSpPr>
        <p:spPr>
          <a:xfrm rot="10800000" flipV="1">
            <a:off x="395535" y="553997"/>
            <a:ext cx="8352927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Рекомендации учителя-логопеда родителям, чтобы лето не прошло даром.</a:t>
            </a:r>
            <a:endParaRPr lang="ru-RU" sz="18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Учебный год закончился. В этом учебном году была проделана большая работа по преодолению нарушения звукопроизношения.  У всех детей появились в речи звуки, ранее им недоступные. Весь учебный год велась работа над обогащением словарного запаса, развитием связной речи, фонематического слуха, а также работа по развитию памяти, мышления, внимания и самоконтроля. За учебный год разучили большое количество стихотворений, скороговорок, чистоговорок, прочитали и пересказали множество текстов. Была проведена работа на дифференциацию (различение) согласных, имеющих сходство в произношении с целью предотвращения дальнейших ошибок на письме.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Впереди лето – пора отпусков, детского отдыха. Родителям детей, которые занимались с логопедом, и летом нельзя забывать о занятиях. Звуки поставлены и введены в речь, но если не контролировать речь ребёнка, он легко может их вновь утратить, и всё придётся начинать сначала. Не спешите забывать домашнюю логопедическую папку — в ней есть скороговорки и стихи, которые можно повторять летом.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38916795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2F37FB-8376-4624-BF3C-69AC8D080AF2}"/>
              </a:ext>
            </a:extLst>
          </p:cNvPr>
          <p:cNvSpPr txBox="1"/>
          <p:nvPr/>
        </p:nvSpPr>
        <p:spPr>
          <a:xfrm>
            <a:off x="395536" y="764704"/>
            <a:ext cx="856895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Можно предложить ребёнку игры, которые тренируют силу и длительность выдоха: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Обдувать одуванчики несколькими короткими, а потом одним долгим выдохом;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Пускать мыльные пузыри через соломинку (разводить детский шампунь)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Надувать воздушные шарики;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Стараться надувать надувные игрушки, круги, мячи;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Учиться плавать, выдыхая в воду, нырять;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Дуть на детские флюгера.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Развитию мелкой моторики способствуют следующие действия: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Самообслуживание (молнии, кнопки, пуговицы, шнурки);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Собирать, перебирать ягоды;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Помогать взрослому полоть грядки;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Выкладывать рисунки из камней (шишек, спичек, круп);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Играть с глиной, мокрым песком;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Играть с мячами и мячиками (бросать, ловить, бить в цель)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70776298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22D2A9D-AEC9-4D4C-B4B9-41757FA90B55}"/>
              </a:ext>
            </a:extLst>
          </p:cNvPr>
          <p:cNvSpPr txBox="1"/>
          <p:nvPr/>
        </p:nvSpPr>
        <p:spPr>
          <a:xfrm>
            <a:off x="179511" y="-7132"/>
            <a:ext cx="8784975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Очень важно продолжать развивать мышцы речевого аппарата (неспецифического)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Жевать мясо (а не только сосиски и котлеты);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Жевать сырые овощи (морковь, редис, огурцы) и фрукты (яблоки, груши…);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Лизать языком с блюдца варенье, сметану, йогурт – для 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распластывания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языка;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Полоскать рот;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Жевать боковыми зубами;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Сосать сухарики из хлеба, булки (солёные);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Лизать эскимо.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в любое время можно поговорить с ребёнком. Эти игры способствуют  развитию грамматического строя речи, связной речи.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Скажи наоборот (высокий-низкий)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Посчитаем (1 рыба, 2 рыбы, 5 рыб)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Скажи ласково (птица – птичка, ковер – коврик)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Один – много (стул – стулья, много стульев; дом – много домов)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Словообразование (напр.: стол из дерева – какой? – деревянный)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Подбирать определения (Какие бывают собаки: большие, служебные …);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Игра «Угадай, что я вижу» (по описанию узнать задуманный предмет) (Зелёная, кудрявая, белоствольная. Что это? Берёза);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Назвать слова с определённым слогом, звуком;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Составлять предложения с заданными словами;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«А если бы» (помечтать на тему: «А если бы у меня был ковёр-самолёт, шапка-невидимка...»). 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21952405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F35BF71-D827-437C-9A70-6378BCDDF477}"/>
              </a:ext>
            </a:extLst>
          </p:cNvPr>
          <p:cNvSpPr txBox="1"/>
          <p:nvPr/>
        </p:nvSpPr>
        <p:spPr>
          <a:xfrm>
            <a:off x="827584" y="476672"/>
            <a:ext cx="741682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20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0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Играем, развивая фонематические процессы: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Повтори за мной ( слоговые дорожки – па – ба – па, та-да-та и </a:t>
            </a:r>
            <a:r>
              <a:rPr lang="ru-RU" sz="2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т.д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Назови первый (последний) звук в слове;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Где спрятался звук - в начале? В середине? В конце? - ищем звук [Л] в слове ЛОПАТА, КОЛПАК, КОЛ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4467981"/>
      </p:ext>
    </p:extLst>
  </p:cSld>
  <p:clrMapOvr>
    <a:masterClrMapping/>
  </p:clrMapOvr>
  <p:transition spd="slow" advTm="10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E89372A-4654-49F6-9A8C-4298AA72B776}"/>
              </a:ext>
            </a:extLst>
          </p:cNvPr>
          <p:cNvSpPr txBox="1"/>
          <p:nvPr/>
        </p:nvSpPr>
        <p:spPr>
          <a:xfrm>
            <a:off x="611560" y="692696"/>
            <a:ext cx="7920879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В следующем учебном году продолжим работу над: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i="1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развитием общих речевых навыков, </a:t>
            </a:r>
            <a:endParaRPr lang="ru-RU" sz="2800" i="0" dirty="0">
              <a:solidFill>
                <a:srgbClr val="444444"/>
              </a:solidFill>
              <a:effectLst/>
              <a:latin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i="1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звукопроизношением,</a:t>
            </a:r>
            <a:endParaRPr lang="ru-RU" sz="2800" i="0" dirty="0">
              <a:solidFill>
                <a:srgbClr val="444444"/>
              </a:solidFill>
              <a:effectLst/>
              <a:latin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i="1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слоговой структурой слова, </a:t>
            </a:r>
            <a:endParaRPr lang="ru-RU" sz="2800" i="0" dirty="0">
              <a:solidFill>
                <a:srgbClr val="444444"/>
              </a:solidFill>
              <a:effectLst/>
              <a:latin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i="1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развитием языкового анализа и синтеза,</a:t>
            </a:r>
            <a:endParaRPr lang="ru-RU" sz="2800" i="0" dirty="0">
              <a:solidFill>
                <a:srgbClr val="444444"/>
              </a:solidFill>
              <a:effectLst/>
              <a:latin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i="1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лексикой и грамматикой, </a:t>
            </a:r>
            <a:endParaRPr lang="ru-RU" sz="2800" i="0" dirty="0">
              <a:solidFill>
                <a:srgbClr val="444444"/>
              </a:solidFill>
              <a:effectLst/>
              <a:latin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i="1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развитием связной речи, </a:t>
            </a:r>
            <a:endParaRPr lang="ru-RU" sz="2800" i="0" dirty="0">
              <a:solidFill>
                <a:srgbClr val="444444"/>
              </a:solidFill>
              <a:effectLst/>
              <a:latin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i="1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развитием мелкой моторики. 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ru-RU" sz="2800" i="1" dirty="0">
              <a:solidFill>
                <a:srgbClr val="444444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ru-RU" sz="2800" b="1" i="1" dirty="0">
                <a:solidFill>
                  <a:srgbClr val="444444"/>
                </a:solidFill>
                <a:latin typeface="Arial" panose="020B0604020202020204" pitchFamily="34" charset="0"/>
              </a:rPr>
              <a:t>Будем активно готовиться к обучению в школе!</a:t>
            </a:r>
            <a:endParaRPr lang="ru-RU" sz="2800" b="1" i="0" dirty="0">
              <a:solidFill>
                <a:srgbClr val="444444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2615841"/>
      </p:ext>
    </p:extLst>
  </p:cSld>
  <p:clrMapOvr>
    <a:masterClrMapping/>
  </p:clrMapOvr>
  <p:transition spd="slow" advTm="10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cv02.twirpx.net/0703/07038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82554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ransition spd="slow" advTm="10000"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1972</TotalTime>
  <Words>361</Words>
  <Application>Microsoft Office PowerPoint</Application>
  <PresentationFormat>Экран (4:3)</PresentationFormat>
  <Paragraphs>100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Наши достижения 2019 – 2020 учебный год</vt:lpstr>
      <vt:lpstr>Диагностика  речевого развития детей подгруппы №8 «Сказка»</vt:lpstr>
      <vt:lpstr>Сентябрь 2019г.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Sch33-2</cp:lastModifiedBy>
  <cp:revision>34</cp:revision>
  <dcterms:created xsi:type="dcterms:W3CDTF">2017-05-25T12:31:31Z</dcterms:created>
  <dcterms:modified xsi:type="dcterms:W3CDTF">2025-02-26T11:32:15Z</dcterms:modified>
</cp:coreProperties>
</file>