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777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647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36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042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440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347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8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8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655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60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1485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7969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699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0980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1194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1949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516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3654C85-9055-41C6-9339-21C7DAF1CBA5}" type="datetimeFigureOut">
              <a:rPr lang="ru-RU" smtClean="0"/>
              <a:pPr/>
              <a:t>16.06.2025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4FAE525-EF50-47BA-8537-A52C3BE253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8102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  <p:sldLayoutId id="21474837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6F588F-2537-4E14-82E5-C9663341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8667" y="530578"/>
            <a:ext cx="11661422" cy="3115733"/>
          </a:xfrm>
        </p:spPr>
        <p:txBody>
          <a:bodyPr>
            <a:normAutofit/>
          </a:bodyPr>
          <a:lstStyle/>
          <a:p>
            <a:pPr algn="ctr"/>
            <a:r>
              <a:rPr lang="ru-RU" altLang="ru-RU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школы</a:t>
            </a:r>
            <a:br>
              <a:rPr lang="ru-RU" altLang="ru-RU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инклюзивного образования</a:t>
            </a:r>
            <a:endParaRPr lang="ru-RU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DED5E54-BEAA-4D29-96A4-6B4B01B9B0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344357"/>
            <a:ext cx="10306756" cy="1101598"/>
          </a:xfrm>
        </p:spPr>
        <p:txBody>
          <a:bodyPr>
            <a:normAutofit/>
          </a:bodyPr>
          <a:lstStyle/>
          <a:p>
            <a:pPr algn="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Ачинск, Красноярский край</a:t>
            </a:r>
          </a:p>
          <a:p>
            <a:pPr algn="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«Школа №15</a:t>
            </a:r>
          </a:p>
        </p:txBody>
      </p:sp>
    </p:spTree>
    <p:extLst>
      <p:ext uri="{BB962C8B-B14F-4D97-AF65-F5344CB8AC3E}">
        <p14:creationId xmlns:p14="http://schemas.microsoft.com/office/powerpoint/2010/main" val="196021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88F304-0292-4FF2-BD5A-089086F80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7245" y="3680178"/>
            <a:ext cx="7868356" cy="2822222"/>
          </a:xfrm>
        </p:spPr>
        <p:txBody>
          <a:bodyPr>
            <a:normAutofit/>
          </a:bodyPr>
          <a:lstStyle/>
          <a:p>
            <a:pPr algn="r"/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ИСКЛЮЧИЛИ ЭТУ ЧАСТЬ ЛЮДЕЙ ИЗ ОБЩЕСТВА, И НАДО ВЕРНУТЬ ИХ НАЗАД, В ОБЩЕСТВО, </a:t>
            </a:r>
            <a:b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ПОТОМУ ЧТО ОНИ МОГУТ НАС ЧЕМУ-ТО НАУЧИТЬ»</a:t>
            </a:r>
            <a:b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 Ванье «Из глубины»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D9649B-AC34-43E4-B8E7-E7BF21285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685800"/>
            <a:ext cx="11040532" cy="29943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</a:t>
            </a:r>
            <a:r>
              <a:rPr lang="ru-RU" sz="4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полной интеграции,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дети с ОВЗ обучаются совместно со своими сверстниками, получая обязательную  коррекционную помощь по месту обучения.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77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A08E9CA-40C0-4D2F-BC97-98174A510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511" y="685800"/>
            <a:ext cx="11559822" cy="6172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b="1" u="sng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Проблема</a:t>
            </a:r>
          </a:p>
          <a:p>
            <a:pPr marL="628650" indent="-457200" algn="just"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00000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противоречие между задекларированным правом в выборе доступной образовательной услуги и фактически сохраняющимся неравенством в реализации данного права детей с ОВЗ</a:t>
            </a:r>
          </a:p>
          <a:p>
            <a:pPr marL="171450" indent="0" algn="just">
              <a:spcAft>
                <a:spcPts val="750"/>
              </a:spcAft>
              <a:buNone/>
            </a:pPr>
            <a:r>
              <a:rPr lang="ru-RU" sz="2200" b="1" u="sng" dirty="0">
                <a:solidFill>
                  <a:srgbClr val="000066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Решаемая задача</a:t>
            </a:r>
          </a:p>
          <a:p>
            <a:pPr marL="514350" indent="-342900" algn="just">
              <a:spcAft>
                <a:spcPts val="750"/>
              </a:spcAft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rgbClr val="00000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поиск путей/решений, обеспечивающих доступность образования для всех категорий детей.</a:t>
            </a:r>
          </a:p>
          <a:p>
            <a:pPr marL="171450" indent="0" algn="just">
              <a:spcAft>
                <a:spcPts val="750"/>
              </a:spcAft>
              <a:buNone/>
            </a:pPr>
            <a:r>
              <a:rPr lang="ru-RU" sz="2200" b="1" u="sng" dirty="0">
                <a:solidFill>
                  <a:srgbClr val="000066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Основания для разработки и реализации модели инклюзивного образования МБОУ «Школа №15»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запроса от родителей детей с ОВЗ;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детей с ОВЗ разной нозологии;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нормативно-правовой основы (локальные акты школы; законодательные акты РФ)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2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наличие ресурсов (условий): кадровых, материально-технических  и пр.;</a:t>
            </a:r>
          </a:p>
          <a:p>
            <a:pPr marL="171450" indent="0" algn="just">
              <a:spcAft>
                <a:spcPts val="750"/>
              </a:spcAft>
              <a:buNone/>
            </a:pPr>
            <a:endParaRPr lang="ru-RU" sz="2200" b="1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171450" indent="0" algn="just">
              <a:spcAft>
                <a:spcPts val="750"/>
              </a:spcAft>
              <a:buNone/>
            </a:pPr>
            <a:endParaRPr lang="ru-RU" sz="2200" b="1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35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A2A8B-48B6-406E-9B07-6E0D70CCD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/>
              <a:t>Для реализации права ребенка с ОВЗ на доступное и качественное образование, в общеобразовательных учреждениях создаются специальные условия, обеспечивающие доступное и качественное образование.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93FED6-3B38-4176-8542-00E975B38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710619" cy="36152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00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Инклюзивное образование – это такой процесс обучения и воспитания, при котором ВСЕ дети, в независимости от их физических, психических, интеллектуальных и иных особенностей, включены в общую систему образования и обучаются по месту жительства вместе со своими сверстниками без инвалидности в одних и тех же общеобразовательных школах, которые учитывают их особые образовательные потребности и оказывают необходимую специальную поддержку.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47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DEA0B0-A37C-482A-B394-47ABAD745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034" y="270935"/>
            <a:ext cx="10895365" cy="643465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: скругленные углы 1">
            <a:extLst>
              <a:ext uri="{FF2B5EF4-FFF2-40B4-BE49-F238E27FC236}">
                <a16:creationId xmlns:a16="http://schemas.microsoft.com/office/drawing/2014/main" id="{01BDD81C-75AA-4314-85FE-4474AB5CF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0139" y="305011"/>
            <a:ext cx="4124325" cy="914400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СЛУЖБА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СОПРОВОЖДЕНИЯ</a:t>
            </a:r>
            <a:endParaRPr kumimoji="0" lang="ru-RU" alt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Прямоугольник: скругленные углы 3">
            <a:extLst>
              <a:ext uri="{FF2B5EF4-FFF2-40B4-BE49-F238E27FC236}">
                <a16:creationId xmlns:a16="http://schemas.microsoft.com/office/drawing/2014/main" id="{92E67994-6B92-4CCE-A85B-D87FE2257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564" y="1971180"/>
            <a:ext cx="2362200" cy="619125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Служба школьной медиации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183B01A-7EDD-4EE4-869F-EEF6DB046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84236" y="1920982"/>
            <a:ext cx="2362200" cy="619125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2F528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Совет профилактики</a:t>
            </a:r>
            <a:endParaRPr kumimoji="0" lang="ru-RU" altLang="ru-RU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07C4BA55-6EC4-452E-8E14-AEC19703C0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4900" y="1931625"/>
            <a:ext cx="2362200" cy="619125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2F528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ППк 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Прямоугольник: скругленные углы 11">
            <a:extLst>
              <a:ext uri="{FF2B5EF4-FFF2-40B4-BE49-F238E27FC236}">
                <a16:creationId xmlns:a16="http://schemas.microsoft.com/office/drawing/2014/main" id="{D203008D-8EC1-46D6-9AEA-949F50E45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5895" y="3029864"/>
            <a:ext cx="2406455" cy="914400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деятельности </a:t>
            </a:r>
            <a:r>
              <a:rPr kumimoji="0" lang="ru-RU" altLang="ru-RU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ПМПк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Прямоугольник: скругленные углы 13">
            <a:extLst>
              <a:ext uri="{FF2B5EF4-FFF2-40B4-BE49-F238E27FC236}">
                <a16:creationId xmlns:a16="http://schemas.microsoft.com/office/drawing/2014/main" id="{0C7353A4-D648-4B99-94AD-7D45D0681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3514" y="3953329"/>
            <a:ext cx="2799471" cy="914400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2F528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индивидуального психолого-педагогического сопровождения Ученика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Прямоугольник: скругленные углы 14">
            <a:extLst>
              <a:ext uri="{FF2B5EF4-FFF2-40B4-BE49-F238E27FC236}">
                <a16:creationId xmlns:a16="http://schemas.microsoft.com/office/drawing/2014/main" id="{9BB84733-54AD-459F-93A0-1324B23DE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1088" y="4876794"/>
            <a:ext cx="2922734" cy="914400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2F528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Технология индивидуального психолого-педагогического сопровождения Родителя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Прямоугольник: скругленные углы 15">
            <a:extLst>
              <a:ext uri="{FF2B5EF4-FFF2-40B4-BE49-F238E27FC236}">
                <a16:creationId xmlns:a16="http://schemas.microsoft.com/office/drawing/2014/main" id="{1F8B6E97-F4D1-446A-AAD1-CCF58F5C4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9326" y="5791200"/>
            <a:ext cx="2733675" cy="914400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2F528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поддержки педагогов, реализующих инклюзивную практику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99B90CBD-3162-4859-B32A-79B376B1C5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altLang="ru-RU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1">
            <a:extLst>
              <a:ext uri="{FF2B5EF4-FFF2-40B4-BE49-F238E27FC236}">
                <a16:creationId xmlns:a16="http://schemas.microsoft.com/office/drawing/2014/main" id="{31878FA2-021B-4D29-B7E1-89E580432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1188C6D7-3748-4760-8E39-AB2EDF53E903}"/>
              </a:ext>
            </a:extLst>
          </p:cNvPr>
          <p:cNvCxnSpPr/>
          <p:nvPr/>
        </p:nvCxnSpPr>
        <p:spPr>
          <a:xfrm flipH="1">
            <a:off x="2844800" y="1219411"/>
            <a:ext cx="2585156" cy="712214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CFCCD217-C0FD-412C-91D9-01BC30315E31}"/>
              </a:ext>
            </a:extLst>
          </p:cNvPr>
          <p:cNvCxnSpPr/>
          <p:nvPr/>
        </p:nvCxnSpPr>
        <p:spPr>
          <a:xfrm>
            <a:off x="5486400" y="1239188"/>
            <a:ext cx="3578931" cy="686170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2788BA0F-E7D4-4E63-9778-4995E0A43D06}"/>
              </a:ext>
            </a:extLst>
          </p:cNvPr>
          <p:cNvCxnSpPr/>
          <p:nvPr/>
        </p:nvCxnSpPr>
        <p:spPr>
          <a:xfrm>
            <a:off x="5429956" y="1300794"/>
            <a:ext cx="0" cy="601529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3EDEA679-11E1-437E-AB27-F575FCCC8B8C}"/>
              </a:ext>
            </a:extLst>
          </p:cNvPr>
          <p:cNvCxnSpPr>
            <a:cxnSpLocks/>
          </p:cNvCxnSpPr>
          <p:nvPr/>
        </p:nvCxnSpPr>
        <p:spPr>
          <a:xfrm>
            <a:off x="6096000" y="2590305"/>
            <a:ext cx="0" cy="439559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8B3AE464-4B26-4768-BB91-6C633F4DFD8F}"/>
              </a:ext>
            </a:extLst>
          </p:cNvPr>
          <p:cNvCxnSpPr/>
          <p:nvPr/>
        </p:nvCxnSpPr>
        <p:spPr>
          <a:xfrm>
            <a:off x="3151163" y="2264898"/>
            <a:ext cx="1763737" cy="15844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418CBAF5-E9BB-48A7-84E9-CF56205EC564}"/>
              </a:ext>
            </a:extLst>
          </p:cNvPr>
          <p:cNvCxnSpPr/>
          <p:nvPr/>
        </p:nvCxnSpPr>
        <p:spPr>
          <a:xfrm>
            <a:off x="7275865" y="2241187"/>
            <a:ext cx="1686806" cy="0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479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1A268B-E791-4A69-94AC-7344F0121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2032000"/>
            <a:ext cx="8534400" cy="39623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9B90A6-113D-4497-A9D1-CB3EB7D30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822" y="685800"/>
            <a:ext cx="11503377" cy="9510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организации работы с детьми       с ОВЗ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55BBAB57-0B48-4783-8822-C899697436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287751"/>
              </p:ext>
            </p:extLst>
          </p:nvPr>
        </p:nvGraphicFramePr>
        <p:xfrm>
          <a:off x="259645" y="2032000"/>
          <a:ext cx="11503377" cy="397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4459">
                  <a:extLst>
                    <a:ext uri="{9D8B030D-6E8A-4147-A177-3AD203B41FA5}">
                      <a16:colId xmlns:a16="http://schemas.microsoft.com/office/drawing/2014/main" val="889553592"/>
                    </a:ext>
                  </a:extLst>
                </a:gridCol>
                <a:gridCol w="3834459">
                  <a:extLst>
                    <a:ext uri="{9D8B030D-6E8A-4147-A177-3AD203B41FA5}">
                      <a16:colId xmlns:a16="http://schemas.microsoft.com/office/drawing/2014/main" val="3781910792"/>
                    </a:ext>
                  </a:extLst>
                </a:gridCol>
                <a:gridCol w="38344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7332">
                <a:tc>
                  <a:txBody>
                    <a:bodyPr/>
                    <a:lstStyle/>
                    <a:p>
                      <a:r>
                        <a:rPr lang="ru-RU" b="1" dirty="0"/>
                        <a:t>	</a:t>
                      </a:r>
                    </a:p>
                    <a:p>
                      <a:pPr algn="ctr"/>
                      <a:r>
                        <a:rPr lang="ru-RU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уроке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/>
                    </a:p>
                    <a:p>
                      <a:pPr algn="ctr"/>
                      <a:r>
                        <a:rPr lang="ru-RU" sz="2400" b="1" dirty="0"/>
                        <a:t>На занятиях </a:t>
                      </a:r>
                    </a:p>
                    <a:p>
                      <a:pPr algn="ctr"/>
                      <a:r>
                        <a:rPr lang="ru-RU" sz="2000" b="1" dirty="0"/>
                        <a:t>(индивидуально-групповых)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/>
                    </a:p>
                    <a:p>
                      <a:pPr algn="ctr"/>
                      <a:r>
                        <a:rPr lang="ru-RU" sz="2000" b="1" dirty="0"/>
                        <a:t>В системе дополнительного образования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396700"/>
                  </a:ext>
                </a:extLst>
              </a:tr>
              <a:tr h="2443468"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локальные коррекционно-педагогические технологии.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методики, помогающие успешно осваивать учебный материал.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микро технологии (занятия с психологом, логопедические занятия, работа по восполнению пробелов предшествующего обучения и пропедевтика новых трудных тем)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="1" dirty="0">
                          <a:solidFill>
                            <a:schemeClr val="bg1"/>
                          </a:solidFill>
                        </a:rPr>
                        <a:t> включение</a:t>
                      </a:r>
                      <a:r>
                        <a:rPr lang="ru-RU" b="1" baseline="0" dirty="0">
                          <a:solidFill>
                            <a:schemeClr val="bg1"/>
                          </a:solidFill>
                        </a:rPr>
                        <a:t> в группы с учащимися нормы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ru-RU" b="1" baseline="0" dirty="0">
                        <a:solidFill>
                          <a:schemeClr val="bg1"/>
                        </a:solidFill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b="1" baseline="0" dirty="0">
                          <a:solidFill>
                            <a:schemeClr val="bg1"/>
                          </a:solidFill>
                        </a:rPr>
                        <a:t> отдельные группы для учащихся в ОВЗ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015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018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C0F3DA-C74F-4AA3-AF75-3BB345A32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433688"/>
            <a:ext cx="10593388" cy="5926667"/>
          </a:xfrm>
        </p:spPr>
        <p:txBody>
          <a:bodyPr>
            <a:normAutofit/>
          </a:bodyPr>
          <a:lstStyle/>
          <a:p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познавательной активности.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Развитие общеинтеллектуальных умений (приемов анализа, сравнения, обобщения, классификации и другие).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Развитие словаря, устной монологической речи в единстве с обогащением знаниями и представлениями об окружающей действительности.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Социальная профилактика, формирование навыков общения.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Психокоррекция поведения, недостатков эмоционально-личностного развития.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Социально-трудовая адаптация.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DFB2C3-8EBC-4A2D-AE4C-A395E7FA4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69334"/>
            <a:ext cx="8534400" cy="1264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Акцентные цели</a:t>
            </a:r>
          </a:p>
        </p:txBody>
      </p:sp>
    </p:spTree>
    <p:extLst>
      <p:ext uri="{BB962C8B-B14F-4D97-AF65-F5344CB8AC3E}">
        <p14:creationId xmlns:p14="http://schemas.microsoft.com/office/powerpoint/2010/main" val="128270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0B5FBE-2866-497A-808B-FD4BFE234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2011681"/>
            <a:ext cx="10807877" cy="454716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	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образовательной среды для детей, имеющих разные стартовые возможности; </a:t>
            </a:r>
            <a:b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	организация системы эффективного психолого-педагогического сопровождения процесса инклюзивного образования через взаимодействие диагностико-консультативного, коррекционно-развивающего, профилактического, социально-трудового направлений деятельности; </a:t>
            </a:r>
            <a:b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	освоение детьми общеобразовательных программ в соответствии с федеральным государственным образовательным стандартом; </a:t>
            </a:r>
            <a:b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	формирование у всех участников образовательного процесса толерантного отношения к проблемам лиц с ограниченными возможностями. </a:t>
            </a:r>
            <a:b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9C4CE2-5F38-47D4-BA4C-029C4DDE2C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1"/>
            <a:ext cx="10898188" cy="12220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построения инклюзивной модели образования МБОУ «Школы №15»</a:t>
            </a:r>
          </a:p>
        </p:txBody>
      </p:sp>
    </p:spTree>
    <p:extLst>
      <p:ext uri="{BB962C8B-B14F-4D97-AF65-F5344CB8AC3E}">
        <p14:creationId xmlns:p14="http://schemas.microsoft.com/office/powerpoint/2010/main" val="418303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29430A-8AF9-43EF-A943-813F76E8D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008" y="2261773"/>
            <a:ext cx="10865363" cy="4368800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человека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зависит от его способностей и достижений.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участник образовательных отношений. 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подлинное</a:t>
            </a:r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образование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осуществляться только в контексте  реальных  взаимоотношений.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всех обучающихся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достижение  прогресса  скорее  может быть  в  том, что  они  могут  делать, чем  в  том, что  не  могут.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1F9419-924F-41B5-B242-9EDC87BC7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1"/>
            <a:ext cx="10886899" cy="1346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реализации инклюзивной модели образования МБОУ «Школа №15»</a:t>
            </a:r>
          </a:p>
        </p:txBody>
      </p:sp>
    </p:spTree>
    <p:extLst>
      <p:ext uri="{BB962C8B-B14F-4D97-AF65-F5344CB8AC3E}">
        <p14:creationId xmlns:p14="http://schemas.microsoft.com/office/powerpoint/2010/main" val="70807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7CAB56-B3FE-4BBC-BC03-C79A0E551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89" y="1738490"/>
            <a:ext cx="10758311" cy="4255910"/>
          </a:xfrm>
        </p:spPr>
        <p:txBody>
          <a:bodyPr>
            <a:normAutofit/>
          </a:bodyPr>
          <a:lstStyle/>
          <a:p>
            <a:pPr marL="342900" lvl="0" indent="-342900"/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B12262-954E-45EF-8742-E0498248F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1"/>
            <a:ext cx="10886899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b="1" u="sng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Категории общеобразовательных классов</a:t>
            </a:r>
            <a:r>
              <a:rPr lang="ru-RU" sz="4000" b="1" dirty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ctr"/>
            <a:endParaRPr lang="ru-RU" b="1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8B32DFE5-F3A2-4A64-BCEA-2E8C123E3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253310"/>
              </p:ext>
            </p:extLst>
          </p:nvPr>
        </p:nvGraphicFramePr>
        <p:xfrm>
          <a:off x="790220" y="1738490"/>
          <a:ext cx="10506136" cy="471875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5253068">
                  <a:extLst>
                    <a:ext uri="{9D8B030D-6E8A-4147-A177-3AD203B41FA5}">
                      <a16:colId xmlns:a16="http://schemas.microsoft.com/office/drawing/2014/main" val="2970639787"/>
                    </a:ext>
                  </a:extLst>
                </a:gridCol>
                <a:gridCol w="5253068">
                  <a:extLst>
                    <a:ext uri="{9D8B030D-6E8A-4147-A177-3AD203B41FA5}">
                      <a16:colId xmlns:a16="http://schemas.microsoft.com/office/drawing/2014/main" val="4265864383"/>
                    </a:ext>
                  </a:extLst>
                </a:gridCol>
              </a:tblGrid>
              <a:tr h="1308257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общеобразовательный класс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  <a:p>
                      <a:pPr algn="ctr"/>
                      <a:r>
                        <a:rPr lang="ru-RU" dirty="0"/>
                        <a:t>класс инклюзивного обучения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2353318"/>
                  </a:ext>
                </a:extLst>
              </a:tr>
              <a:tr h="3410497">
                <a:tc>
                  <a:txBody>
                    <a:bodyPr/>
                    <a:lstStyle/>
                    <a:p>
                      <a:r>
                        <a:rPr lang="ru-RU" b="1" dirty="0">
                          <a:solidFill>
                            <a:schemeClr val="bg1"/>
                          </a:solidFill>
                        </a:rPr>
                        <a:t>Нормативно развивающиеся сверстники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полное включение: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/>
                        <a:t>обучение детей с ОВЗ (ТНР, ЗПР, дети-инвалиды с нормативно развивающимися сверстниками</a:t>
                      </a:r>
                    </a:p>
                    <a:p>
                      <a:r>
                        <a:rPr lang="ru-RU" b="1" dirty="0"/>
                        <a:t>частичное включение </a:t>
                      </a:r>
                      <a:r>
                        <a:rPr lang="ru-RU" dirty="0"/>
                        <a:t>(гибкий класс)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dirty="0"/>
                        <a:t> для детей с умственной отсталостью/интеллектуальными нарушениями с нормативно развивающимися сверстниками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8533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730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0A4E46-C418-46F8-94FC-A90E291BF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2043" y="2009422"/>
            <a:ext cx="9968089" cy="3984977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ребенок должен знать и уметь на данной ступени образования.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из полученных знаний и умений он может и должен применить на практике.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усвоение разделов образовательной программы. 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профиль развития жизненной компетенции.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5517AC-C4FB-40E4-B690-AD1E7B618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1"/>
            <a:ext cx="11123966" cy="10639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 содержательной области образования ребенка с ОВЗ в инклюзивном классе заключен в ряде критериев: </a:t>
            </a:r>
          </a:p>
        </p:txBody>
      </p:sp>
    </p:spTree>
    <p:extLst>
      <p:ext uri="{BB962C8B-B14F-4D97-AF65-F5344CB8AC3E}">
        <p14:creationId xmlns:p14="http://schemas.microsoft.com/office/powerpoint/2010/main" val="161702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F72E09-F2EB-4E0B-B836-5E16007CF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67" y="1727200"/>
            <a:ext cx="11372321" cy="4944532"/>
          </a:xfrm>
        </p:spPr>
        <p:txBody>
          <a:bodyPr>
            <a:normAutofit fontScale="90000"/>
          </a:bodyPr>
          <a:lstStyle/>
          <a:p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учащихся </a:t>
            </a:r>
            <a:b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получение образования по месту жительства вместе со своими сверстниками.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сопровождение на всех уровнях образования.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получение образования в соответствии со своими возможностями. 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ранняя социализация ребенка с ОВЗ, которая благотворно сказывается на формировании личности этого ребенка и его адаптацию в реальной жизни.</a:t>
            </a:r>
            <a:br>
              <a:rPr lang="ru-RU" sz="1800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родителей </a:t>
            </a:r>
            <a:b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реализация права на получения доступного и качественного образования своих детей.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возможность обучения своего ребенка в комфортных условиях.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выбор формы получения образования.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стабилизация взаимоотношений в семье, в </a:t>
            </a:r>
            <a:r>
              <a:rPr lang="ru-RU" sz="1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т.ч</a:t>
            </a: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смягчение конфликтных ситуаций в школе</a:t>
            </a: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школы</a:t>
            </a:r>
            <a:b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повышение профессиональной компетенции педагогов;</a:t>
            </a:r>
            <a:br>
              <a:rPr lang="ru-RU" sz="1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содействие становлению инклюзивной культуры участников образовательных отношений (в школе) и обществе.</a:t>
            </a:r>
            <a:b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i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879189-3C4F-4FB5-83A4-BF0009497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67286"/>
            <a:ext cx="11266311" cy="14208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</a:t>
            </a:r>
          </a:p>
          <a:p>
            <a:pPr marL="0" indent="0" algn="ctr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реализации модели инклюзивного образования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594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129</TotalTime>
  <Words>817</Words>
  <Application>Microsoft Office PowerPoint</Application>
  <PresentationFormat>Широкоэкранный</PresentationFormat>
  <Paragraphs>65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Century Gothic</vt:lpstr>
      <vt:lpstr>Times New Roman</vt:lpstr>
      <vt:lpstr>Wingdings</vt:lpstr>
      <vt:lpstr>Wingdings 3</vt:lpstr>
      <vt:lpstr>Сектор</vt:lpstr>
      <vt:lpstr>Модель школы  инклюзивного образования</vt:lpstr>
      <vt:lpstr>«МЫ ИСКЛЮЧИЛИ ЭТУ ЧАСТЬ ЛЮДЕЙ ИЗ ОБЩЕСТВА, И НАДО ВЕРНУТЬ ИХ НАЗАД, В ОБЩЕСТВО,  ПОТОМУ ЧТО ОНИ МОГУТ НАС ЧЕМУ-ТО НАУЧИТЬ»  Жан Ванье «Из глубины» </vt:lpstr>
      <vt:lpstr>Презентация PowerPoint</vt:lpstr>
      <vt:lpstr>Для реализации права ребенка с ОВЗ на доступное и качественное образование, в общеобразовательных учреждениях создаются специальные условия, обеспечивающие доступное и качественное образование.</vt:lpstr>
      <vt:lpstr>Презентация PowerPoint</vt:lpstr>
      <vt:lpstr>Презентация PowerPoint</vt:lpstr>
      <vt:lpstr>• Развитие познавательной активности.  • Развитие общеинтеллектуальных умений (приемов анализа, сравнения, обобщения, классификации и другие).  • Развитие словаря, устной монологической речи в единстве с обогащением знаниями и представлениями об окружающей действительности.  • Социальная профилактика, формирование навыков общения.  • Психокоррекция поведения, недостатков эмоционально-личностного развития.  • Социально-трудовая адаптация. </vt:lpstr>
      <vt:lpstr>• создание образовательной среды для детей, имеющих разные стартовые возможности;  • организация системы эффективного психолого-педагогического сопровождения процесса инклюзивного образования через взаимодействие диагностико-консультативного, коррекционно-развивающего, профилактического, социально-трудового направлений деятельности;  • освоение детьми общеобразовательных программ в соответствии с федеральным государственным образовательным стандартом;  • формирование у всех участников образовательного процесса толерантного отношения к проблемам лиц с ограниченными возможностями.  </vt:lpstr>
      <vt:lpstr>ценность человека не зависит от его способностей и достижений.  семья – участник образовательных отношений.   подлинное образование может осуществляться только в контексте  реальных  взаимоотношений.  для всех обучающихся  достижение  прогресса  скорее  может быть  в  том, что  они  могут  делать, чем  в  том, что  не  могут. </vt:lpstr>
      <vt:lpstr> </vt:lpstr>
      <vt:lpstr>что ребенок должен знать и уметь на данной ступени образования.   что из полученных знаний и умений он может и должен применить на практике.   усвоение разделов образовательной программы.   индивидуальный профиль развития жизненной компетенции. </vt:lpstr>
      <vt:lpstr>Для учащихся  получение образования по месту жительства вместе со своими сверстниками. сопровождение на всех уровнях образования. получение образования в соответствии со своими возможностями.  ранняя социализация ребенка с ОВЗ, которая благотворно сказывается на формировании личности этого ребенка и его адаптацию в реальной жизни.  Для родителей  реализация права на получения доступного и качественного образования своих детей. возможность обучения своего ребенка в комфортных условиях. выбор формы получения образования. в стабилизация взаимоотношений в семье, в т.ч.  смягчение конфликтных ситуаций в школе.   Для школы повышение профессиональной компетенции педагогов; содействие становлению инклюзивной культуры участников образовательных отношений (в школе) и обществе.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школы  инклюзивного образования</dc:title>
  <dc:creator>Жанна</dc:creator>
  <cp:lastModifiedBy>Пользователь</cp:lastModifiedBy>
  <cp:revision>19</cp:revision>
  <dcterms:created xsi:type="dcterms:W3CDTF">2017-12-24T03:20:28Z</dcterms:created>
  <dcterms:modified xsi:type="dcterms:W3CDTF">2025-06-16T08:58:15Z</dcterms:modified>
</cp:coreProperties>
</file>