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2" r:id="rId3"/>
    <p:sldId id="257" r:id="rId4"/>
    <p:sldId id="260" r:id="rId5"/>
    <p:sldId id="261" r:id="rId6"/>
    <p:sldId id="269" r:id="rId7"/>
    <p:sldId id="262" r:id="rId8"/>
    <p:sldId id="270" r:id="rId9"/>
    <p:sldId id="263" r:id="rId10"/>
    <p:sldId id="264" r:id="rId11"/>
    <p:sldId id="265" r:id="rId12"/>
    <p:sldId id="279" r:id="rId13"/>
    <p:sldId id="259" r:id="rId14"/>
    <p:sldId id="282" r:id="rId15"/>
    <p:sldId id="278" r:id="rId16"/>
    <p:sldId id="283" r:id="rId17"/>
    <p:sldId id="284" r:id="rId18"/>
    <p:sldId id="285" r:id="rId19"/>
    <p:sldId id="288" r:id="rId20"/>
    <p:sldId id="286" r:id="rId21"/>
    <p:sldId id="289" r:id="rId22"/>
    <p:sldId id="280" r:id="rId23"/>
    <p:sldId id="275" r:id="rId24"/>
    <p:sldId id="272" r:id="rId25"/>
    <p:sldId id="273" r:id="rId26"/>
    <p:sldId id="274" r:id="rId27"/>
    <p:sldId id="281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0" y="-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0008C-2F38-45EE-8599-2838B248FC01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CCB0C-CE12-4CC9-9A20-822CDEE2F6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99ED5-6566-459E-AB56-9B6132CCB22B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F6F36-B823-46B2-93CD-46639698E3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6D382-838E-4CE3-8EB0-BFEA056F65FE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25498-662D-4891-B884-7442641BDD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5ED3-472D-4D54-BB4D-62FBD1582E5F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B7718-A6AC-4A35-9574-A480936244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DC8B1-0172-450C-8F52-D9211DF8CD46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B75B5-CB88-452F-AA5E-FCAE384700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013C1-1A7D-4CD5-A8D1-938C3ACA7D15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F0D89-308A-4DFF-A99E-009B71231D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2DF46-96EF-43C7-901A-EAC96C5859AA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EC606-2075-4BF9-A571-F3F14D938E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662BC-1B43-4E4E-8EEA-2F7A5B3C6085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3EDDE-2774-4BDE-9D10-59C58C98AB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6E650-DAD9-4F2A-AA97-39C6DCEDD955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19965-EB19-4C5F-8BF3-17B788E53F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90DD5-9BDB-42F6-9C81-53D3D0219793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11AD7-97FA-4D6C-AA62-B392B86DF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A1E74-449A-4744-B2EE-FBF272458260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5E477-A139-4FC1-BE4D-9864A2FC54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1000"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75D88D-D86D-4584-B510-D395F8ABDA36}" type="datetimeFigureOut">
              <a:rPr lang="ru-RU"/>
              <a:pPr>
                <a:defRPr/>
              </a:pPr>
              <a:t>27.10.2023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856680-0A6C-4533-9E4C-86148CA10A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1000"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68656054_1-zefirka-club-p-soobshchenie-o-roditelskom-sobranii-v-shko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8964488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907704" y="260648"/>
            <a:ext cx="482453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«Добро пожаловать в 5 класс!»</a:t>
            </a:r>
            <a:endParaRPr lang="ru-RU" sz="2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олна 5"/>
          <p:cNvSpPr/>
          <p:nvPr/>
        </p:nvSpPr>
        <p:spPr>
          <a:xfrm>
            <a:off x="971600" y="1700808"/>
            <a:ext cx="7632848" cy="21602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Волна 6"/>
          <p:cNvSpPr/>
          <p:nvPr/>
        </p:nvSpPr>
        <p:spPr>
          <a:xfrm>
            <a:off x="1619672" y="4077072"/>
            <a:ext cx="6048672" cy="185050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8134672" cy="1470025"/>
          </a:xfrm>
        </p:spPr>
        <p:txBody>
          <a:bodyPr/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Проблемы и трудности адаптации. Советы родителям.</a:t>
            </a:r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36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437112"/>
            <a:ext cx="6400800" cy="1752600"/>
          </a:xfrm>
        </p:spPr>
        <p:txBody>
          <a:bodyPr/>
          <a:lstStyle/>
          <a:p>
            <a:r>
              <a:rPr lang="ru-RU" sz="2800" b="1" i="1" kern="0" spc="106" dirty="0" smtClean="0">
                <a:solidFill>
                  <a:schemeClr val="bg1"/>
                </a:solidFill>
                <a:ea typeface="Favorit Pro Medium" pitchFamily="34" charset="-122"/>
              </a:rPr>
              <a:t>Классный руководитель 5б класса </a:t>
            </a:r>
          </a:p>
          <a:p>
            <a:r>
              <a:rPr lang="ru-RU" sz="2800" b="1" i="1" kern="0" spc="106" dirty="0" err="1" smtClean="0">
                <a:solidFill>
                  <a:schemeClr val="bg1"/>
                </a:solidFill>
                <a:ea typeface="Favorit Pro Medium" pitchFamily="34" charset="-122"/>
              </a:rPr>
              <a:t>Массарова</a:t>
            </a:r>
            <a:r>
              <a:rPr lang="ru-RU" sz="2800" b="1" i="1" kern="0" spc="106" dirty="0" smtClean="0">
                <a:solidFill>
                  <a:schemeClr val="bg1"/>
                </a:solidFill>
                <a:ea typeface="Favorit Pro Medium" pitchFamily="34" charset="-122"/>
              </a:rPr>
              <a:t> Ирина Васильевна</a:t>
            </a:r>
            <a:endParaRPr lang="en-US" sz="2800" b="1" i="1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Волна 4"/>
          <p:cNvSpPr/>
          <p:nvPr/>
        </p:nvSpPr>
        <p:spPr>
          <a:xfrm>
            <a:off x="1979712" y="404664"/>
            <a:ext cx="5688632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548680"/>
            <a:ext cx="5553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i="1" kern="0" spc="106" dirty="0" smtClean="0">
                <a:solidFill>
                  <a:schemeClr val="bg1"/>
                </a:solidFill>
                <a:ea typeface="Favorit Pro Medium" pitchFamily="34" charset="-122"/>
              </a:rPr>
              <a:t>Родительское собрание</a:t>
            </a:r>
            <a:endParaRPr lang="en-US" sz="3200" b="1" i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/>
              <a:t>Закон РФ «Об образовании» (права и обязанности родителей и обучающихся)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/>
              <a:t>Вопросы охраны труда и техники безопасности в школе.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/>
              <a:t>Учебный план, годовой календарный график.</a:t>
            </a:r>
            <a:r>
              <a:rPr lang="en-US" sz="2800" b="1" dirty="0" smtClean="0"/>
              <a:t> </a:t>
            </a:r>
            <a:r>
              <a:rPr lang="ru-RU" sz="2800" b="1" dirty="0" smtClean="0"/>
              <a:t>Расписание. Режим дня ученика.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/>
              <a:t>Организация питания.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/>
              <a:t> Проблемы и трудности адаптации. Советы родителям.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/>
              <a:t>Утверждение состава родительского комитета.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/>
              <a:t>Разное</a:t>
            </a:r>
          </a:p>
          <a:p>
            <a:pPr marL="514350" indent="-514350">
              <a:buFont typeface="+mj-lt"/>
              <a:buAutoNum type="arabicPeriod"/>
            </a:pPr>
            <a:endParaRPr lang="ru-RU" sz="28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214546" y="0"/>
            <a:ext cx="4243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Повестка: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8568952" cy="630932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      Права и обязанности родителей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Родители имеют право выбирать формы получения образования, образовательные учреждения, защищать законные права и интересы ребенка, принимать участие в управлении ОУ.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Статья 51«Родители обязаны обеспечить получение детьми основного общего образования и создать условия для получения ими среднего (полного) общего образования». Обучаться обязаны дети с 7 до 18 лет.</a:t>
            </a:r>
          </a:p>
          <a:p>
            <a:pPr marL="514350" indent="-514350">
              <a:buNone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16264" y="0"/>
            <a:ext cx="63025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ЗАКОН ОБ ОБРАЗОВАНИИ</a:t>
            </a:r>
            <a:endParaRPr lang="ru-RU" sz="3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686800" cy="614366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3. Родители обязаны выполнять Устав ОУ.</a:t>
            </a:r>
          </a:p>
          <a:p>
            <a:pPr>
              <a:buNone/>
            </a:pPr>
            <a:r>
              <a:rPr lang="ru-RU" dirty="0" smtClean="0"/>
              <a:t>4. Родители несут ответственность за воспитание, получение общего образования.</a:t>
            </a:r>
          </a:p>
          <a:p>
            <a:pPr>
              <a:buNone/>
            </a:pPr>
            <a:r>
              <a:rPr lang="ru-RU" dirty="0" smtClean="0"/>
              <a:t>5. Права и обязанности обучающихся, воспитанников образовательного учреждения определяются Уставом ОУ и иными предусмотренными этим Уставом локальными актами.</a:t>
            </a:r>
          </a:p>
          <a:p>
            <a:pPr>
              <a:buNone/>
            </a:pPr>
            <a:r>
              <a:rPr lang="ru-RU" dirty="0" smtClean="0"/>
              <a:t>6. Обучающиеся имеют право на получение образования в соответствии с ФГОС ООО.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Техника безопасности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357298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Родители имеют право приходить в школу по специальному приглашению;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Учащиеся приходят в школу к 8.30.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Во время урока учащийся должен находиться в классе, выходить только в экстренных случаях и с разрешения учителя (все имеют пропуска при входе)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Во время пожара или другой ЧС действовать согласно инструкции и отработанным навыкам эвакуации.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0"/>
            <a:ext cx="8748464" cy="638132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Обучение в 5-дневном режиме;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По 5-6  основных уроков в день.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Общая учебная нагрузка 29 часов,10 часов ВУД в неделю.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В 5 классе преподается 13 предметов: русский язык – 5, литература – 3, английский – 3, математика – 5, история -2,  география-1, биология – 1, музыка – 1, ИЗО – 1, ОДНКНР- 1 физкультура -2,Инд.проект -1, технология -2.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ВУД -Разговоры о важном, </a:t>
            </a:r>
          </a:p>
          <a:p>
            <a:pPr marL="514350" indent="-514350">
              <a:buNone/>
            </a:pPr>
            <a:r>
              <a:rPr lang="ru-RU" sz="2800" dirty="0" smtClean="0"/>
              <a:t>              - Разговоры о профессиях</a:t>
            </a:r>
          </a:p>
          <a:p>
            <a:pPr marL="514350" indent="-514350">
              <a:buNone/>
            </a:pPr>
            <a:r>
              <a:rPr lang="ru-RU" sz="2800" dirty="0" smtClean="0"/>
              <a:t>              - Функциональная грамотность</a:t>
            </a:r>
          </a:p>
          <a:p>
            <a:pPr marL="514350" indent="-514350">
              <a:buNone/>
            </a:pPr>
            <a:r>
              <a:rPr lang="ru-RU" sz="2800" dirty="0" smtClean="0"/>
              <a:t>               -Финансовая грамотность</a:t>
            </a:r>
          </a:p>
          <a:p>
            <a:pPr marL="514350" indent="-514350">
              <a:buNone/>
            </a:pPr>
            <a:r>
              <a:rPr lang="ru-RU" sz="2800" dirty="0" smtClean="0"/>
              <a:t>              - </a:t>
            </a:r>
            <a:r>
              <a:rPr lang="ru-RU" sz="2800" dirty="0" err="1" smtClean="0"/>
              <a:t>Интеллктуальные</a:t>
            </a:r>
            <a:r>
              <a:rPr lang="ru-RU" sz="2800" dirty="0" smtClean="0"/>
              <a:t> игры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59624" y="4581128"/>
            <a:ext cx="338437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УЧЕБНЫЙ ПЛАН</a:t>
            </a:r>
          </a:p>
          <a:p>
            <a:pPr algn="ctr"/>
            <a:r>
              <a:rPr lang="ru-RU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И НАГРУЗКА:</a:t>
            </a:r>
            <a:endParaRPr lang="ru-RU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260648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Уставом ОУ определено ношение школьной формы в деловом стиле. Сменная обувь . (Локальный акт)</a:t>
            </a:r>
          </a:p>
          <a:p>
            <a:pPr>
              <a:buNone/>
            </a:pPr>
            <a:r>
              <a:rPr lang="ru-RU" dirty="0" smtClean="0"/>
              <a:t>Учащиеся на урок физкультуры</a:t>
            </a:r>
          </a:p>
          <a:p>
            <a:pPr>
              <a:buNone/>
            </a:pPr>
            <a:r>
              <a:rPr lang="ru-RU" dirty="0" smtClean="0"/>
              <a:t> приносят специальную </a:t>
            </a:r>
          </a:p>
          <a:p>
            <a:pPr>
              <a:buNone/>
            </a:pPr>
            <a:r>
              <a:rPr lang="ru-RU" dirty="0" smtClean="0"/>
              <a:t>спортивную форму (кроссовки, </a:t>
            </a:r>
          </a:p>
          <a:p>
            <a:pPr>
              <a:buNone/>
            </a:pPr>
            <a:r>
              <a:rPr lang="ru-RU" dirty="0" smtClean="0"/>
              <a:t>футболку, спортивный костюм).</a:t>
            </a:r>
          </a:p>
          <a:p>
            <a:pPr>
              <a:buNone/>
            </a:pPr>
            <a:r>
              <a:rPr lang="ru-RU" dirty="0" smtClean="0"/>
              <a:t>Учащиеся обеспечиваются учебниками.</a:t>
            </a:r>
            <a:endParaRPr lang="ru-RU" dirty="0"/>
          </a:p>
        </p:txBody>
      </p:sp>
      <p:pic>
        <p:nvPicPr>
          <p:cNvPr id="4" name="Рисунок 3" descr="c815948e4c1a68924d68af4ad9843d8f_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04994" y="1556792"/>
            <a:ext cx="2939006" cy="25765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23928" y="0"/>
            <a:ext cx="143911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РАСПИСАНИЕ</a:t>
            </a:r>
            <a:endParaRPr lang="ru-RU" sz="1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" y="260652"/>
          <a:ext cx="9143994" cy="8299906"/>
        </p:xfrm>
        <a:graphic>
          <a:graphicData uri="http://schemas.openxmlformats.org/drawingml/2006/table">
            <a:tbl>
              <a:tblPr/>
              <a:tblGrid>
                <a:gridCol w="1187619"/>
                <a:gridCol w="1152128"/>
                <a:gridCol w="1257891"/>
                <a:gridCol w="902349"/>
                <a:gridCol w="1870829"/>
                <a:gridCol w="1386589"/>
                <a:gridCol w="1386589"/>
              </a:tblGrid>
              <a:tr h="3393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solidFill>
                            <a:srgbClr val="5691FF"/>
                          </a:solidFill>
                          <a:latin typeface="Times New Roman"/>
                        </a:rPr>
                        <a:t>Время урока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sng" strike="noStrike">
                          <a:solidFill>
                            <a:srgbClr val="0563C1"/>
                          </a:solidFill>
                          <a:latin typeface="Times New Roman"/>
                        </a:rPr>
                        <a:t>понедельник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Время урока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sng" strike="noStrike">
                          <a:solidFill>
                            <a:srgbClr val="0563C1"/>
                          </a:solidFill>
                          <a:latin typeface="Times New Roman"/>
                        </a:rPr>
                        <a:t>вторник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sng" strike="noStrike">
                          <a:solidFill>
                            <a:srgbClr val="0563C1"/>
                          </a:solidFill>
                          <a:latin typeface="Times New Roman"/>
                        </a:rPr>
                        <a:t>среда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sng" strike="noStrike">
                          <a:solidFill>
                            <a:srgbClr val="0563C1"/>
                          </a:solidFill>
                          <a:latin typeface="Times New Roman"/>
                        </a:rPr>
                        <a:t>четверг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sng" strike="noStrike">
                          <a:solidFill>
                            <a:srgbClr val="0563C1"/>
                          </a:solidFill>
                          <a:latin typeface="Times New Roman"/>
                        </a:rPr>
                        <a:t>пятница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F"/>
                    </a:solidFill>
                  </a:tcPr>
                </a:tc>
              </a:tr>
              <a:tr h="7946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8:15 - 8:55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B61E"/>
                          </a:solidFill>
                          <a:latin typeface="Times New Roman"/>
                        </a:rPr>
                        <a:t>5б/Разговоры о важном 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F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B61E"/>
                          </a:solidFill>
                          <a:latin typeface="Times New Roman"/>
                        </a:rPr>
                        <a:t>5б/Разговоры о профессиях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F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633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solidFill>
                            <a:srgbClr val="5691FF"/>
                          </a:solidFill>
                          <a:latin typeface="Times New Roman"/>
                        </a:rPr>
                        <a:t>9:00 - 9:40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ИЗО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8.30-9.10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Лит-ра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5б/Техн. [201/русский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5б/Геогр. [205/география]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5б/Анг. яз./1 гр.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463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5б/Анг. яз./2 гр. [207/английский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63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9:50 - 10:30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Матем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9.20-10.00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Матем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5б/Матем. [302/информатика]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5б/Матем. [302/информатика]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5б/Муз. [304/кабинет музыки]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63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10:45 - 11:25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Физ-ра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10.15-10.55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Ист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5б/Рус.яз.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5б/Ист. [204/литература]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5б/Рус.яз.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63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11:45 - 12:25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Рус.яз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11.15-11.55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Рус.яз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5б/Лит-ра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5б/Рус.яз.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5б/Лит-ра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633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12:40 - 13:20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Анг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яз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12.10-12.50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Биол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5б/ОДНКНР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5б/Проект. деят-ть [210/физика]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5б/Матем. [302/информатика]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63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Анг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яз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633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13:30 - 14:10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подготовка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13.00-13.40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Финансовая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грамотность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5б/Анг. яз./1 гр. [209/английский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5б/Техн. [201/русский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5б/Физ-ра.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63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5б/Анг. яз./2 гр. [207/английский язык]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63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5691FF"/>
                          </a:solidFill>
                          <a:latin typeface="Times New Roman"/>
                        </a:rPr>
                        <a:t>14:20 - 15:00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2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13.50-14.30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4482" marR="4482" marT="44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ВУД Функциональная грамотность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ВУД Интеллктуальные игры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Классный час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C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 descr="0_6c7b5_71d9b453_L.jp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404665"/>
            <a:ext cx="981241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Осенние каникулы: 28 октября – 5 ноября</a:t>
            </a:r>
          </a:p>
          <a:p>
            <a:pPr>
              <a:buNone/>
            </a:pPr>
            <a:r>
              <a:rPr lang="ru-RU" dirty="0" smtClean="0"/>
              <a:t>Зимние каникулы: 31 декабря – 08 января</a:t>
            </a:r>
          </a:p>
          <a:p>
            <a:pPr>
              <a:buNone/>
            </a:pPr>
            <a:r>
              <a:rPr lang="ru-RU" dirty="0" smtClean="0"/>
              <a:t>Весенние каникулы: 25 марта-2 апреля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357166"/>
            <a:ext cx="800110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УЧЕБНЫЙ РАСПОРЯДОК:</a:t>
            </a:r>
            <a:endParaRPr lang="ru-RU" sz="4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Рисунок 5" descr="95536-Smart-Caucasian-School-Boy-Carrying-A-Stack-Of-Books-Poster-Art-Pri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3717032"/>
            <a:ext cx="2545370" cy="2842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На данный момент горячим питанием  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     обеспечены 6 учащихся из 25. </a:t>
            </a:r>
          </a:p>
          <a:p>
            <a:pPr>
              <a:buNone/>
            </a:pPr>
            <a:r>
              <a:rPr lang="ru-RU" b="1" dirty="0" smtClean="0"/>
              <a:t>Многодетные-малоимущие - 3</a:t>
            </a:r>
          </a:p>
          <a:p>
            <a:pPr>
              <a:buNone/>
            </a:pPr>
            <a:r>
              <a:rPr lang="ru-RU" b="1" dirty="0" smtClean="0"/>
              <a:t>Малоимущие – 3</a:t>
            </a:r>
          </a:p>
          <a:p>
            <a:pPr>
              <a:buNone/>
            </a:pPr>
            <a:r>
              <a:rPr lang="ru-RU" b="1" dirty="0" err="1" smtClean="0"/>
              <a:t>Платники</a:t>
            </a:r>
            <a:r>
              <a:rPr lang="ru-RU" b="1" dirty="0" smtClean="0"/>
              <a:t> – ?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      </a:t>
            </a:r>
          </a:p>
          <a:p>
            <a:pPr>
              <a:buNone/>
            </a:pP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285728"/>
            <a:ext cx="80014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Питание учащихся: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Рисунок 5" descr="Рисунок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5568" y="3501008"/>
            <a:ext cx="2571736" cy="2469693"/>
          </a:xfrm>
          <a:prstGeom prst="rect">
            <a:avLst/>
          </a:prstGeom>
        </p:spPr>
      </p:pic>
      <p:pic>
        <p:nvPicPr>
          <p:cNvPr id="7" name="Рисунок 6" descr="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9" y="4857760"/>
            <a:ext cx="1687856" cy="200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User\Desktop\slide-7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820472" cy="66063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 какими трудностями можно встретиться в 5 классе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очень много разных учителей (их надо запомнить, привыкнуть к требованиям каждого);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непривычное расписание уроков (новый режим);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много новых кабинетов, которые неизвестно как расположены;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нередко появляются новые дети в классе;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новый классный руководитель;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имеют место проблемы со старшеклассниками </a:t>
            </a:r>
            <a:endParaRPr lang="ru-RU" dirty="0"/>
          </a:p>
        </p:txBody>
      </p:sp>
      <p:pic>
        <p:nvPicPr>
          <p:cNvPr id="4" name="Рисунок 3" descr="2-79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07881" y="4909485"/>
            <a:ext cx="2936119" cy="19485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User\Desktop\slide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0"/>
            <a:ext cx="915641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er\Desktop\slide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"/>
            <a:ext cx="9178644" cy="68746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User\Desktop\slide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-1"/>
            <a:ext cx="8964488" cy="67142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User\Desktop\slide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892480" cy="6660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User\Desktop\slide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39"/>
            <a:ext cx="8712968" cy="6525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User\Desktop\slide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486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C:\Users\User\Desktop\slide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475" y="0"/>
            <a:ext cx="9168475" cy="68670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360040"/>
          </a:xfrm>
        </p:spPr>
        <p:txBody>
          <a:bodyPr/>
          <a:lstStyle/>
          <a:p>
            <a:pPr lvl="0"/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Памятка родителям «Дети учатся жить у жизни»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endParaRPr lang="ru-RU" sz="2000" dirty="0"/>
          </a:p>
        </p:txBody>
      </p:sp>
      <p:sp>
        <p:nvSpPr>
          <p:cNvPr id="8" name="Rectangle 1"/>
          <p:cNvSpPr>
            <a:spLocks noGrp="1" noChangeArrowheads="1"/>
          </p:cNvSpPr>
          <p:nvPr>
            <p:ph sz="half" idx="1"/>
          </p:nvPr>
        </p:nvSpPr>
        <p:spPr bwMode="auto">
          <a:xfrm>
            <a:off x="251520" y="302359"/>
            <a:ext cx="4355976" cy="655564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ребенка постоянно критикуют, он учится…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живет во вражде, он учится…          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растет в упреках, он учится…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растет в терпимости, он учится…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ребенка хвалят, он учится…                      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растет в честности, он учится…  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растет в безопасности, он учится…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ребенка поддерживают, он учится…                  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ребенка высмеивают, он учится…                       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10)ребенок живет в понимании и дружелюбии, он учится…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499992" y="548680"/>
            <a:ext cx="4644008" cy="6309320"/>
          </a:xfrm>
        </p:spPr>
        <p:txBody>
          <a:bodyPr/>
          <a:lstStyle/>
          <a:p>
            <a:pPr>
              <a:buNone/>
            </a:pPr>
            <a:endParaRPr lang="ru-RU" sz="18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НЕНАВИДЕТЬ)</a:t>
            </a:r>
          </a:p>
          <a:p>
            <a:pPr>
              <a:buNone/>
            </a:pPr>
            <a:endParaRPr lang="ru-RU" sz="17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БЫТЬ АГРЕССИВНЫМ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ЖИТЬ С ЧУВСТВОМ ВИНЫ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ПОНИМАТЬ ДРУГИХ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БЫТЬ БЛАГОДАРНЫМ</a:t>
            </a:r>
          </a:p>
          <a:p>
            <a:pPr>
              <a:buNone/>
            </a:pPr>
            <a:endParaRPr lang="ru-RU" sz="17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БЫТЬ СПРАВЕДЛИВЫМ  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ВЕРИТЬ В ЛЮДЕЙ)</a:t>
            </a:r>
          </a:p>
          <a:p>
            <a:pPr>
              <a:buNone/>
            </a:pPr>
            <a:endParaRPr lang="ru-RU" sz="17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ЦЕНИТЬ СЕБЯ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БЫТЬ ЗАМКНУТЫМ</a:t>
            </a:r>
          </a:p>
          <a:p>
            <a:pPr>
              <a:buNone/>
            </a:pPr>
            <a:endParaRPr lang="ru-RU" sz="17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700" b="1" cap="small" dirty="0" smtClean="0">
                <a:latin typeface="Times New Roman" pitchFamily="18" charset="0"/>
                <a:cs typeface="Times New Roman" pitchFamily="18" charset="0"/>
              </a:rPr>
              <a:t>НАХОДИТЬ ЛЮБОВЬ В ЭТОМ МИРЕ</a:t>
            </a:r>
            <a:endParaRPr lang="ru-RU" sz="1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0"/>
            <a:ext cx="8964488" cy="5733256"/>
          </a:xfrm>
        </p:spPr>
        <p:txBody>
          <a:bodyPr/>
          <a:lstStyle/>
          <a:p>
            <a:pPr>
              <a:buNone/>
            </a:pPr>
            <a:r>
              <a:rPr lang="ru-RU" sz="1800" b="1" i="1" dirty="0" smtClean="0"/>
              <a:t>                               ВАШ РЕБЕНОК – ПЯТИКЛАССНИК</a:t>
            </a:r>
            <a:endParaRPr lang="ru-RU" sz="1800" b="1" dirty="0" smtClean="0"/>
          </a:p>
          <a:p>
            <a:pPr>
              <a:buNone/>
            </a:pPr>
            <a:r>
              <a:rPr lang="ru-RU" sz="1800" b="1" i="1" dirty="0" smtClean="0"/>
              <a:t>                                                            (рекомендации для родителей учащихся)</a:t>
            </a:r>
            <a:endParaRPr lang="ru-RU" sz="1800" b="1" dirty="0" smtClean="0"/>
          </a:p>
          <a:p>
            <a:r>
              <a:rPr lang="ru-RU" sz="1800" b="1" i="1" dirty="0" smtClean="0"/>
              <a:t>Хотите, чтобы ваш ребенок ходил в школу с удовольствием?</a:t>
            </a:r>
            <a:endParaRPr lang="ru-RU" sz="1800" b="1" dirty="0" smtClean="0"/>
          </a:p>
          <a:p>
            <a:r>
              <a:rPr lang="ru-RU" sz="1800" b="1" dirty="0" smtClean="0"/>
              <a:t>Не говорите о школе плохо, не критикуйте учителей в присутствии детей.</a:t>
            </a:r>
          </a:p>
          <a:p>
            <a:r>
              <a:rPr lang="ru-RU" sz="1800" b="1" dirty="0" smtClean="0"/>
              <a:t>Не спешите обвинять учителей в отсутствии индивидуального подхода к Вашему ребёнку, задумайтесь о линии собственного поведения.</a:t>
            </a:r>
          </a:p>
          <a:p>
            <a:r>
              <a:rPr lang="ru-RU" sz="1800" b="1" dirty="0" smtClean="0"/>
              <a:t>Вспомните, сколько раз вы сидели с собственным ребёнком и наблюдали за его работой над уроками.</a:t>
            </a:r>
          </a:p>
          <a:p>
            <a:r>
              <a:rPr lang="ru-RU" sz="1800" b="1" dirty="0" smtClean="0"/>
              <a:t>Были ли случаи, когда вы заметили у ребёнка неправильные приёмы работы и показали ему правильные?</a:t>
            </a:r>
          </a:p>
          <a:p>
            <a:r>
              <a:rPr lang="ru-RU" sz="1800" b="1" dirty="0" smtClean="0"/>
              <a:t> Следите, чтобы ваш ребёнок ложился вовремя спать.</a:t>
            </a:r>
          </a:p>
          <a:p>
            <a:r>
              <a:rPr lang="ru-RU" sz="1800" b="1" dirty="0" err="1" smtClean="0"/>
              <a:t>Невыспавшийся</a:t>
            </a:r>
            <a:r>
              <a:rPr lang="ru-RU" sz="1800" b="1" dirty="0" smtClean="0"/>
              <a:t> ребёнок на уроке – грустное зрелище.</a:t>
            </a:r>
          </a:p>
          <a:p>
            <a:r>
              <a:rPr lang="ru-RU" sz="1800" b="1" dirty="0" smtClean="0"/>
              <a:t>Пусть ваш ребёнок видит, что вы интересуетесь его успехами.</a:t>
            </a:r>
          </a:p>
          <a:p>
            <a:r>
              <a:rPr lang="ru-RU" sz="1800" b="1" dirty="0" smtClean="0"/>
              <a:t>Поддерживайте у ребёнка интерес к учебному </a:t>
            </a:r>
            <a:r>
              <a:rPr lang="ru-RU" sz="1800" b="1" dirty="0" err="1" smtClean="0"/>
              <a:t>труду,способствуйте</a:t>
            </a:r>
            <a:r>
              <a:rPr lang="ru-RU" sz="1800" b="1" dirty="0" smtClean="0"/>
              <a:t> развитию у него познавательной активности.</a:t>
            </a:r>
          </a:p>
          <a:p>
            <a:r>
              <a:rPr lang="ru-RU" sz="1800" b="1" dirty="0" smtClean="0"/>
              <a:t>Учите ребёнка выражать свои мысли, с уважением относиться к окружающим людям.</a:t>
            </a:r>
          </a:p>
          <a:p>
            <a:r>
              <a:rPr lang="ru-RU" sz="1800" b="1" dirty="0" smtClean="0"/>
              <a:t>В школе ваш ребёнок может столкнуться с критическим отношением к себе.</a:t>
            </a:r>
          </a:p>
          <a:p>
            <a:r>
              <a:rPr lang="ru-RU" sz="1800" b="1" dirty="0" smtClean="0"/>
              <a:t>Помогите ему не потерять веры в себя.</a:t>
            </a:r>
          </a:p>
          <a:p>
            <a:r>
              <a:rPr lang="ru-RU" sz="1800" b="1" dirty="0" smtClean="0"/>
              <a:t>Не забывайте чаще хвалить ребёнка за малейший успех и поддерживать в нём уверенность в своих силах.</a:t>
            </a:r>
          </a:p>
          <a:p>
            <a:endParaRPr lang="ru-RU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Выбор родительского комитета!</a:t>
            </a:r>
          </a:p>
          <a:p>
            <a:r>
              <a:rPr lang="ru-RU" dirty="0" smtClean="0"/>
              <a:t>Председатель</a:t>
            </a:r>
          </a:p>
          <a:p>
            <a:r>
              <a:rPr lang="ru-RU" dirty="0" smtClean="0"/>
              <a:t>Заместитель председателя</a:t>
            </a:r>
          </a:p>
          <a:p>
            <a:r>
              <a:rPr lang="ru-RU" dirty="0" smtClean="0"/>
              <a:t>Секретарь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8097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260648"/>
            <a:ext cx="7452320" cy="6286544"/>
          </a:xfrm>
        </p:spPr>
        <p:txBody>
          <a:bodyPr/>
          <a:lstStyle/>
          <a:p>
            <a:pPr>
              <a:buNone/>
            </a:pPr>
            <a:r>
              <a:rPr lang="ru-RU" i="1" dirty="0" smtClean="0"/>
              <a:t>    </a:t>
            </a:r>
            <a:r>
              <a:rPr lang="ru-RU" b="1" i="1" dirty="0" smtClean="0"/>
              <a:t>Берегите своих детей,</a:t>
            </a:r>
            <a:br>
              <a:rPr lang="ru-RU" b="1" i="1" dirty="0" smtClean="0"/>
            </a:br>
            <a:r>
              <a:rPr lang="ru-RU" b="1" i="1" dirty="0" smtClean="0"/>
              <a:t>Их за шалости не ругайте.</a:t>
            </a:r>
            <a:br>
              <a:rPr lang="ru-RU" b="1" i="1" dirty="0" smtClean="0"/>
            </a:br>
            <a:r>
              <a:rPr lang="ru-RU" b="1" i="1" dirty="0" smtClean="0"/>
              <a:t>Зло своих неудачных дней</a:t>
            </a:r>
            <a:br>
              <a:rPr lang="ru-RU" b="1" i="1" dirty="0" smtClean="0"/>
            </a:br>
            <a:r>
              <a:rPr lang="ru-RU" b="1" i="1" dirty="0" smtClean="0"/>
              <a:t>Никогда на них не срывайте.</a:t>
            </a:r>
            <a:br>
              <a:rPr lang="ru-RU" b="1" i="1" dirty="0" smtClean="0"/>
            </a:br>
            <a:r>
              <a:rPr lang="ru-RU" b="1" i="1" dirty="0" smtClean="0"/>
              <a:t>Не сердитесь на них всерьез,</a:t>
            </a:r>
            <a:br>
              <a:rPr lang="ru-RU" b="1" i="1" dirty="0" smtClean="0"/>
            </a:br>
            <a:r>
              <a:rPr lang="ru-RU" b="1" i="1" dirty="0" smtClean="0"/>
              <a:t>Даже если они провинились,</a:t>
            </a:r>
            <a:br>
              <a:rPr lang="ru-RU" b="1" i="1" dirty="0" smtClean="0"/>
            </a:br>
            <a:r>
              <a:rPr lang="ru-RU" b="1" i="1" dirty="0" smtClean="0"/>
              <a:t>Ничего нет дороже слез,</a:t>
            </a:r>
            <a:br>
              <a:rPr lang="ru-RU" b="1" i="1" dirty="0" smtClean="0"/>
            </a:br>
            <a:r>
              <a:rPr lang="ru-RU" b="1" i="1" dirty="0" smtClean="0"/>
              <a:t>Что с ресничек родных скатились.</a:t>
            </a:r>
            <a:br>
              <a:rPr lang="ru-RU" b="1" i="1" dirty="0" smtClean="0"/>
            </a:br>
            <a:r>
              <a:rPr lang="ru-RU" b="1" i="1" dirty="0" smtClean="0"/>
              <a:t>Если валит усталость с ног</a:t>
            </a:r>
            <a:br>
              <a:rPr lang="ru-RU" b="1" i="1" dirty="0" smtClean="0"/>
            </a:br>
            <a:r>
              <a:rPr lang="ru-RU" b="1" i="1" dirty="0" smtClean="0"/>
              <a:t>Совладать с нею нету мочи,</a:t>
            </a:r>
            <a:br>
              <a:rPr lang="ru-RU" b="1" i="1" dirty="0" smtClean="0"/>
            </a:br>
            <a:r>
              <a:rPr lang="ru-RU" b="1" i="1" dirty="0" smtClean="0"/>
              <a:t>Ну а к Вам подойдет сынок</a:t>
            </a:r>
            <a:br>
              <a:rPr lang="ru-RU" b="1" i="1" dirty="0" smtClean="0"/>
            </a:br>
            <a:r>
              <a:rPr lang="ru-RU" b="1" i="1" dirty="0" smtClean="0"/>
              <a:t>Или руки протянет дочка.</a:t>
            </a:r>
            <a:br>
              <a:rPr lang="ru-RU" b="1" i="1" dirty="0" smtClean="0"/>
            </a:br>
            <a:r>
              <a:rPr lang="ru-RU" b="1" i="1" dirty="0" smtClean="0"/>
              <a:t>Обнимите покрепче их,</a:t>
            </a:r>
            <a:br>
              <a:rPr lang="ru-RU" b="1" i="1" dirty="0" smtClean="0"/>
            </a:b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0000008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75847" cy="2928934"/>
          </a:xfrm>
          <a:prstGeom prst="rect">
            <a:avLst/>
          </a:prstGeom>
        </p:spPr>
      </p:pic>
      <p:pic>
        <p:nvPicPr>
          <p:cNvPr id="5" name="Рисунок 4" descr="0000008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58082" y="4357694"/>
            <a:ext cx="1785918" cy="2500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285728"/>
            <a:ext cx="6995120" cy="6572272"/>
          </a:xfrm>
        </p:spPr>
        <p:txBody>
          <a:bodyPr/>
          <a:lstStyle/>
          <a:p>
            <a:pPr>
              <a:buNone/>
            </a:pPr>
            <a:r>
              <a:rPr lang="ru-RU" b="1" i="1" dirty="0" smtClean="0"/>
              <a:t>    Детской ласкою дорожите</a:t>
            </a:r>
            <a:br>
              <a:rPr lang="ru-RU" b="1" i="1" dirty="0" smtClean="0"/>
            </a:br>
            <a:r>
              <a:rPr lang="ru-RU" b="1" i="1" dirty="0" smtClean="0"/>
              <a:t>Это счастья короткий миг,</a:t>
            </a:r>
            <a:br>
              <a:rPr lang="ru-RU" b="1" i="1" dirty="0" smtClean="0"/>
            </a:br>
            <a:r>
              <a:rPr lang="ru-RU" b="1" i="1" dirty="0" smtClean="0"/>
              <a:t>Быть счастливыми поспешите.</a:t>
            </a:r>
            <a:br>
              <a:rPr lang="ru-RU" b="1" i="1" dirty="0" smtClean="0"/>
            </a:br>
            <a:r>
              <a:rPr lang="ru-RU" b="1" i="1" dirty="0" smtClean="0"/>
              <a:t>Ведь растают как снег весной,</a:t>
            </a:r>
            <a:br>
              <a:rPr lang="ru-RU" b="1" i="1" dirty="0" smtClean="0"/>
            </a:br>
            <a:r>
              <a:rPr lang="ru-RU" b="1" i="1" dirty="0" smtClean="0"/>
              <a:t>Промелькнут дни златые эти</a:t>
            </a:r>
            <a:br>
              <a:rPr lang="ru-RU" b="1" i="1" dirty="0" smtClean="0"/>
            </a:br>
            <a:r>
              <a:rPr lang="ru-RU" b="1" i="1" dirty="0" smtClean="0"/>
              <a:t>И покинут очаг родной</a:t>
            </a:r>
            <a:br>
              <a:rPr lang="ru-RU" b="1" i="1" dirty="0" smtClean="0"/>
            </a:br>
            <a:r>
              <a:rPr lang="ru-RU" b="1" i="1" dirty="0" smtClean="0"/>
              <a:t>Повзрослевшие Ваши дети.</a:t>
            </a:r>
            <a:br>
              <a:rPr lang="ru-RU" b="1" i="1" dirty="0" smtClean="0"/>
            </a:br>
            <a:r>
              <a:rPr lang="ru-RU" b="1" i="1" dirty="0" smtClean="0"/>
              <a:t>Перелистывая альбом</a:t>
            </a:r>
            <a:br>
              <a:rPr lang="ru-RU" b="1" i="1" dirty="0" smtClean="0"/>
            </a:br>
            <a:r>
              <a:rPr lang="ru-RU" b="1" i="1" dirty="0" smtClean="0"/>
              <a:t>С фотографиями детства,</a:t>
            </a:r>
            <a:br>
              <a:rPr lang="ru-RU" b="1" i="1" dirty="0" smtClean="0"/>
            </a:br>
            <a:r>
              <a:rPr lang="ru-RU" b="1" i="1" dirty="0" smtClean="0"/>
              <a:t>С грустью вспомните о былом</a:t>
            </a:r>
            <a:br>
              <a:rPr lang="ru-RU" b="1" i="1" dirty="0" smtClean="0"/>
            </a:br>
            <a:r>
              <a:rPr lang="ru-RU" b="1" i="1" dirty="0" smtClean="0"/>
              <a:t>О тех днях, когда были вместе.</a:t>
            </a:r>
            <a:br>
              <a:rPr lang="ru-RU" b="1" i="1" dirty="0" smtClean="0"/>
            </a:br>
            <a:r>
              <a:rPr lang="ru-RU" b="1" i="1" dirty="0" smtClean="0"/>
              <a:t>Как же будете Вы хотеть</a:t>
            </a:r>
            <a:br>
              <a:rPr lang="ru-RU" b="1" i="1" dirty="0" smtClean="0"/>
            </a:br>
            <a:r>
              <a:rPr lang="ru-RU" b="1" i="1" dirty="0" smtClean="0"/>
              <a:t>В это время опять вернуться</a:t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4" name="Рисунок 3" descr="450ff56cb1e30809e5f6df9ebf61592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071810"/>
            <a:ext cx="1785917" cy="2357454"/>
          </a:xfrm>
          <a:prstGeom prst="rect">
            <a:avLst/>
          </a:prstGeom>
        </p:spPr>
      </p:pic>
      <p:pic>
        <p:nvPicPr>
          <p:cNvPr id="5" name="Рисунок 4" descr="1337689226_semi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0"/>
            <a:ext cx="1643042" cy="1498969"/>
          </a:xfrm>
          <a:prstGeom prst="rect">
            <a:avLst/>
          </a:prstGeom>
        </p:spPr>
      </p:pic>
      <p:pic>
        <p:nvPicPr>
          <p:cNvPr id="6" name="Рисунок 5" descr="schoolboy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2856" y="4786322"/>
            <a:ext cx="1581143" cy="20716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ru-RU" b="1" i="1" dirty="0" smtClean="0"/>
              <a:t>    Чтоб им маленьким песню спеть,</a:t>
            </a:r>
            <a:br>
              <a:rPr lang="ru-RU" b="1" i="1" dirty="0" smtClean="0"/>
            </a:br>
            <a:r>
              <a:rPr lang="ru-RU" b="1" i="1" dirty="0" smtClean="0"/>
              <a:t>Щечки нежной губами коснуться.</a:t>
            </a:r>
            <a:br>
              <a:rPr lang="ru-RU" b="1" i="1" dirty="0" smtClean="0"/>
            </a:br>
            <a:r>
              <a:rPr lang="ru-RU" b="1" i="1" dirty="0" smtClean="0"/>
              <a:t>И пока в доме детский смех,</a:t>
            </a:r>
            <a:br>
              <a:rPr lang="ru-RU" b="1" i="1" dirty="0" smtClean="0"/>
            </a:br>
            <a:r>
              <a:rPr lang="ru-RU" b="1" i="1" dirty="0" smtClean="0"/>
              <a:t>От игрушек некуда деться,</a:t>
            </a:r>
            <a:br>
              <a:rPr lang="ru-RU" b="1" i="1" dirty="0" smtClean="0"/>
            </a:br>
            <a:r>
              <a:rPr lang="ru-RU" b="1" i="1" dirty="0" smtClean="0"/>
              <a:t>Вы на свете счастливей всех,</a:t>
            </a:r>
            <a:br>
              <a:rPr lang="ru-RU" b="1" i="1" dirty="0" smtClean="0"/>
            </a:br>
            <a:r>
              <a:rPr lang="ru-RU" b="1" i="1" dirty="0" smtClean="0"/>
              <a:t>Берегите ж, пожалуйста, детство.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00000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4000504"/>
            <a:ext cx="6242143" cy="2500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User\Desktop\slide-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зноцвет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329</TotalTime>
  <Words>865</Words>
  <Application>Microsoft Office PowerPoint</Application>
  <PresentationFormat>Экран (4:3)</PresentationFormat>
  <Paragraphs>186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разноцветный</vt:lpstr>
      <vt:lpstr>Слайд 1</vt:lpstr>
      <vt:lpstr>Проблемы и трудности адаптации. Советы родителям. </vt:lpstr>
      <vt:lpstr>Слайд 3</vt:lpstr>
      <vt:lpstr>Слайд 4</vt:lpstr>
      <vt:lpstr>Слайд 5</vt:lpstr>
      <vt:lpstr>Техника безопасности в школе</vt:lpstr>
      <vt:lpstr>Слайд 7</vt:lpstr>
      <vt:lpstr>Слайд 8</vt:lpstr>
      <vt:lpstr>Слайд 9</vt:lpstr>
      <vt:lpstr>Слайд 10</vt:lpstr>
      <vt:lpstr>Слайд 11</vt:lpstr>
      <vt:lpstr>Слайд 12</vt:lpstr>
      <vt:lpstr>С какими трудностями можно встретиться в 5 классе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Памятка родителям «Дети учатся жить у жизни» </vt:lpstr>
      <vt:lpstr>Слайд 22</vt:lpstr>
      <vt:lpstr> </vt:lpstr>
      <vt:lpstr>Слайд 24</vt:lpstr>
      <vt:lpstr>Слайд 25</vt:lpstr>
      <vt:lpstr>Слайд 26</vt:lpstr>
      <vt:lpstr>Слайд 27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dc:description>З.В. Александрова  http://aida.ucoz.ru</dc:description>
  <cp:lastModifiedBy>User</cp:lastModifiedBy>
  <cp:revision>43</cp:revision>
  <dcterms:created xsi:type="dcterms:W3CDTF">2012-09-12T17:25:07Z</dcterms:created>
  <dcterms:modified xsi:type="dcterms:W3CDTF">2023-10-27T18:29:00Z</dcterms:modified>
</cp:coreProperties>
</file>