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87" r:id="rId3"/>
    <p:sldId id="298" r:id="rId4"/>
    <p:sldId id="299" r:id="rId5"/>
    <p:sldId id="300" r:id="rId6"/>
    <p:sldId id="288" r:id="rId7"/>
    <p:sldId id="301" r:id="rId8"/>
    <p:sldId id="295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D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7" y="-59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D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Детские фоны для презентаций (68 фото)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285852" y="0"/>
            <a:ext cx="68580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Муниципальное бюджетное дошкольное образовательное учреждение</a:t>
            </a:r>
          </a:p>
          <a:p>
            <a:pPr algn="ctr"/>
            <a:r>
              <a:rPr lang="ru-RU" dirty="0" smtClean="0"/>
              <a:t>«</a:t>
            </a:r>
            <a:r>
              <a:rPr lang="ru-RU" dirty="0" err="1" smtClean="0"/>
              <a:t>Криулинский</a:t>
            </a:r>
            <a:r>
              <a:rPr lang="ru-RU" dirty="0" smtClean="0"/>
              <a:t> детский сад № 3»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143108" y="2285992"/>
            <a:ext cx="52863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ОТЧЕТ ПО ПЛАНУ 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ЛЕТНЕЙ ОЗДОРОВИТЕЛЬНОЙ РАБОТЫ</a:t>
            </a:r>
            <a:endParaRPr lang="ru-RU" sz="36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429124" y="600076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b="1" dirty="0" smtClean="0">
                <a:solidFill>
                  <a:srgbClr val="002060"/>
                </a:solidFill>
              </a:rPr>
              <a:t>ВЫПОЛНИЛА</a:t>
            </a:r>
          </a:p>
          <a:p>
            <a:pPr algn="r"/>
            <a:r>
              <a:rPr lang="ru-RU" b="1" dirty="0" smtClean="0">
                <a:solidFill>
                  <a:srgbClr val="002060"/>
                </a:solidFill>
              </a:rPr>
              <a:t>Воспитатель  Малышева С.Г.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Детские фоны для презентаций (68 фото)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214414" y="357166"/>
            <a:ext cx="6858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Цели и задачи  летнего оздоровительного периода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1214422"/>
            <a:ext cx="7000924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1600" dirty="0"/>
              <a:t>Цель: повышение качества оздоровительной работы с воспитанниками и пропаганда здорового образа жизни среди всех участников </a:t>
            </a:r>
            <a:r>
              <a:rPr lang="ru-RU" sz="1600" dirty="0" err="1"/>
              <a:t>воспитательно</a:t>
            </a:r>
            <a:r>
              <a:rPr lang="ru-RU" sz="1600" dirty="0"/>
              <a:t>- образовательного процесса в летний период.</a:t>
            </a:r>
            <a:br>
              <a:rPr lang="ru-RU" sz="1600" dirty="0"/>
            </a:br>
            <a:r>
              <a:rPr lang="ru-RU" sz="1600" u="sng" dirty="0"/>
              <a:t>Задачи работы с детьми</a:t>
            </a:r>
            <a:r>
              <a:rPr lang="ru-RU" sz="1600" dirty="0"/>
              <a:t>:</a:t>
            </a:r>
            <a:br>
              <a:rPr lang="ru-RU" sz="1600" dirty="0"/>
            </a:br>
            <a:r>
              <a:rPr lang="ru-RU" sz="1600" dirty="0"/>
              <a:t>«Физическое развитие»:</a:t>
            </a:r>
            <a:br>
              <a:rPr lang="ru-RU" sz="1600" dirty="0"/>
            </a:br>
            <a:r>
              <a:rPr lang="ru-RU" sz="1600" dirty="0">
                <a:sym typeface="Symbol"/>
              </a:rPr>
              <a:t></a:t>
            </a:r>
            <a:r>
              <a:rPr lang="ru-RU" sz="1600" dirty="0"/>
              <a:t> Укреплять здоровье детей путем повышения адаптационных возможностей организма, развивать двигательные и психические способности,</a:t>
            </a:r>
            <a:br>
              <a:rPr lang="ru-RU" sz="1600" dirty="0"/>
            </a:br>
            <a:r>
              <a:rPr lang="ru-RU" sz="1600" dirty="0"/>
              <a:t>способствовать формированию положительного эмоционального состояния.</a:t>
            </a:r>
            <a:br>
              <a:rPr lang="ru-RU" sz="1600" dirty="0"/>
            </a:br>
            <a:r>
              <a:rPr lang="ru-RU" sz="1600" dirty="0">
                <a:sym typeface="Symbol"/>
              </a:rPr>
              <a:t></a:t>
            </a:r>
            <a:r>
              <a:rPr lang="ru-RU" sz="1600" dirty="0"/>
              <a:t> Всесторонне совершенствовать физические функции организма.</a:t>
            </a:r>
            <a:br>
              <a:rPr lang="ru-RU" sz="1600" dirty="0"/>
            </a:br>
            <a:r>
              <a:rPr lang="ru-RU" sz="1600" dirty="0">
                <a:sym typeface="Symbol"/>
              </a:rPr>
              <a:t></a:t>
            </a:r>
            <a:r>
              <a:rPr lang="ru-RU" sz="1600" dirty="0"/>
              <a:t> Повышать работоспособность детского организма через различные формы закаливания.</a:t>
            </a:r>
            <a:br>
              <a:rPr lang="ru-RU" sz="1600" dirty="0"/>
            </a:br>
            <a:r>
              <a:rPr lang="ru-RU" sz="1600" dirty="0">
                <a:sym typeface="Symbol"/>
              </a:rPr>
              <a:t></a:t>
            </a:r>
            <a:r>
              <a:rPr lang="ru-RU" sz="1600" dirty="0"/>
              <a:t> Формировать интерес и потребность в занятиях физическими упражнениями.</a:t>
            </a:r>
            <a:br>
              <a:rPr lang="ru-RU" sz="1600" dirty="0"/>
            </a:br>
            <a:r>
              <a:rPr lang="ru-RU" sz="1600" dirty="0">
                <a:sym typeface="Symbol"/>
              </a:rPr>
              <a:t></a:t>
            </a:r>
            <a:r>
              <a:rPr lang="ru-RU" sz="1600" dirty="0"/>
              <a:t> Удовлетворять естественную потребность в движении, создавать условия для демонстрации двигательных умений каждого ребенка.</a:t>
            </a:r>
            <a:br>
              <a:rPr lang="ru-RU" sz="1600" dirty="0"/>
            </a:br>
            <a:r>
              <a:rPr lang="ru-RU" sz="1600" dirty="0">
                <a:sym typeface="Symbol"/>
              </a:rPr>
              <a:t></a:t>
            </a:r>
            <a:r>
              <a:rPr lang="ru-RU" sz="1600" dirty="0"/>
              <a:t> Способствовать предупреждению заболеваемости и детского травматизма.</a:t>
            </a:r>
            <a:br>
              <a:rPr lang="ru-RU" sz="1600" dirty="0"/>
            </a:br>
            <a:endParaRPr lang="ru-RU" sz="1600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Детские фоны для презентаций (68 фото)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68697" y="11509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214414" y="357166"/>
            <a:ext cx="6858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Цели и задачи  летнего оздоровительного периода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1214421"/>
            <a:ext cx="8496944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«Художественно-эстетическое развитие»</a:t>
            </a:r>
            <a:br>
              <a:rPr lang="ru-RU" sz="1600" dirty="0"/>
            </a:br>
            <a:r>
              <a:rPr lang="ru-RU" sz="1600" dirty="0">
                <a:sym typeface="Symbol"/>
              </a:rPr>
              <a:t></a:t>
            </a:r>
            <a:r>
              <a:rPr lang="ru-RU" sz="1600" dirty="0"/>
              <a:t> Закреплять и углублять музыкальные впечатления, полученные в течение года.</a:t>
            </a:r>
            <a:br>
              <a:rPr lang="ru-RU" sz="1600" dirty="0"/>
            </a:br>
            <a:r>
              <a:rPr lang="ru-RU" sz="1600" dirty="0">
                <a:sym typeface="Symbol"/>
              </a:rPr>
              <a:t></a:t>
            </a:r>
            <a:r>
              <a:rPr lang="ru-RU" sz="1600" dirty="0"/>
              <a:t> Поддерживать инициативу детей в импровизации.</a:t>
            </a:r>
            <a:br>
              <a:rPr lang="ru-RU" sz="1600" dirty="0"/>
            </a:br>
            <a:r>
              <a:rPr lang="ru-RU" sz="1600" dirty="0">
                <a:sym typeface="Symbol"/>
              </a:rPr>
              <a:t></a:t>
            </a:r>
            <a:r>
              <a:rPr lang="ru-RU" sz="1600" dirty="0"/>
              <a:t> Активизировать воображение, инициативу, творчество ребенка.</a:t>
            </a:r>
            <a:br>
              <a:rPr lang="ru-RU" sz="1600" dirty="0"/>
            </a:br>
            <a:r>
              <a:rPr lang="ru-RU" sz="1600" dirty="0">
                <a:sym typeface="Symbol"/>
              </a:rPr>
              <a:t></a:t>
            </a:r>
            <a:r>
              <a:rPr lang="ru-RU" sz="1600" dirty="0"/>
              <a:t> Развивать основы музыкально-театральной культуры, духовно обогащать детей положительными эмоциями.</a:t>
            </a:r>
            <a:br>
              <a:rPr lang="ru-RU" sz="1600" dirty="0"/>
            </a:br>
            <a:r>
              <a:rPr lang="ru-RU" sz="1600" dirty="0">
                <a:sym typeface="Symbol"/>
              </a:rPr>
              <a:t></a:t>
            </a:r>
            <a:r>
              <a:rPr lang="ru-RU" sz="1600" dirty="0"/>
              <a:t> Совершенствовать исполнительские умения детей в создании художественного образа, используя для этой цели игровые, песенные и</a:t>
            </a:r>
            <a:br>
              <a:rPr lang="ru-RU" sz="1600" dirty="0"/>
            </a:br>
            <a:r>
              <a:rPr lang="ru-RU" sz="1600" dirty="0"/>
              <a:t>танцевальные импровизации.</a:t>
            </a:r>
            <a:br>
              <a:rPr lang="ru-RU" sz="1600" dirty="0"/>
            </a:br>
            <a:r>
              <a:rPr lang="ru-RU" sz="1600" dirty="0">
                <a:sym typeface="Symbol"/>
              </a:rPr>
              <a:t></a:t>
            </a:r>
            <a:r>
              <a:rPr lang="ru-RU" sz="1600" dirty="0"/>
              <a:t> Развивать коммуникативные навыки в различных ситуациях общения: со сверстниками, педагогами, родителями и другими людьми.</a:t>
            </a:r>
          </a:p>
          <a:p>
            <a:r>
              <a:rPr lang="ru-RU" sz="1600" dirty="0" smtClean="0">
                <a:sym typeface="Symbol"/>
              </a:rPr>
              <a:t></a:t>
            </a:r>
            <a:r>
              <a:rPr lang="ru-RU" sz="1600" dirty="0" smtClean="0"/>
              <a:t> </a:t>
            </a:r>
            <a:r>
              <a:rPr lang="ru-RU" sz="1600" dirty="0"/>
              <a:t>Развивать умения передавать настроение, состояние, отношение к изображаемому, экспериментировать с различными видами и способами</a:t>
            </a:r>
            <a:br>
              <a:rPr lang="ru-RU" sz="1600" dirty="0"/>
            </a:br>
            <a:r>
              <a:rPr lang="ru-RU" sz="1600" dirty="0"/>
              <a:t>изображения.</a:t>
            </a:r>
            <a:br>
              <a:rPr lang="ru-RU" sz="1600" dirty="0"/>
            </a:br>
            <a:r>
              <a:rPr lang="ru-RU" sz="1600" dirty="0">
                <a:sym typeface="Symbol"/>
              </a:rPr>
              <a:t></a:t>
            </a:r>
            <a:r>
              <a:rPr lang="ru-RU" sz="1600" dirty="0"/>
              <a:t> Создавать максимальную свободу для проявления инициативы и необходимое для этого физическое и психологическое пространство.</a:t>
            </a:r>
            <a:br>
              <a:rPr lang="ru-RU" sz="1600" dirty="0"/>
            </a:br>
            <a:r>
              <a:rPr lang="ru-RU" sz="1600" dirty="0"/>
              <a:t>«Познавательное развитие»</a:t>
            </a:r>
            <a:br>
              <a:rPr lang="ru-RU" sz="1600" dirty="0"/>
            </a:br>
            <a:r>
              <a:rPr lang="ru-RU" sz="1600" dirty="0" smtClean="0">
                <a:sym typeface="Symbol"/>
              </a:rPr>
              <a:t></a:t>
            </a:r>
            <a:r>
              <a:rPr lang="ru-RU" sz="1600" dirty="0" smtClean="0"/>
              <a:t> </a:t>
            </a:r>
            <a:r>
              <a:rPr lang="ru-RU" sz="1600" dirty="0"/>
              <a:t>Обеспечить широкие возможности для использования всех пяти органов чувств: видеть, слышать, трогать руками, пробовать на вкус,</a:t>
            </a:r>
            <a:br>
              <a:rPr lang="ru-RU" sz="1600" dirty="0"/>
            </a:br>
            <a:r>
              <a:rPr lang="ru-RU" sz="1600" dirty="0"/>
              <a:t>чувствовать различные элементы окружающего мира.</a:t>
            </a:r>
            <a:br>
              <a:rPr lang="ru-RU" sz="1600" dirty="0"/>
            </a:br>
            <a:r>
              <a:rPr lang="ru-RU" sz="1600" dirty="0">
                <a:sym typeface="Symbol"/>
              </a:rPr>
              <a:t></a:t>
            </a:r>
            <a:r>
              <a:rPr lang="ru-RU" sz="1600" dirty="0"/>
              <a:t> Развивать навыки общения со сверстниками, взрослыми и окружающей природой с ориентацией на ненасильственную модель поведения.</a:t>
            </a:r>
            <a:br>
              <a:rPr lang="ru-RU" sz="1600" dirty="0"/>
            </a:br>
            <a:endParaRPr lang="ru-RU" sz="1600" dirty="0" smtClean="0"/>
          </a:p>
        </p:txBody>
      </p:sp>
    </p:spTree>
    <p:extLst>
      <p:ext uri="{BB962C8B-B14F-4D97-AF65-F5344CB8AC3E}">
        <p14:creationId xmlns:p14="http://schemas.microsoft.com/office/powerpoint/2010/main" val="33415869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Детские фоны для презентаций (68 фото)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68697" y="11509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214414" y="357166"/>
            <a:ext cx="6858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Цели и задачи  летнего оздоровительного периода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1214421"/>
            <a:ext cx="8496944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«Речевое развитие»</a:t>
            </a:r>
            <a:br>
              <a:rPr lang="ru-RU" sz="1600" dirty="0"/>
            </a:br>
            <a:r>
              <a:rPr lang="ru-RU" sz="1600" dirty="0">
                <a:sym typeface="Symbol"/>
              </a:rPr>
              <a:t></a:t>
            </a:r>
            <a:r>
              <a:rPr lang="ru-RU" sz="1600" dirty="0"/>
              <a:t> Развивать самостоятельное речевое творчество, учитывая индивидуальные способности и возможности детей.</a:t>
            </a:r>
            <a:br>
              <a:rPr lang="ru-RU" sz="1600" dirty="0"/>
            </a:br>
            <a:r>
              <a:rPr lang="ru-RU" sz="1600" dirty="0">
                <a:sym typeface="Symbol"/>
              </a:rPr>
              <a:t></a:t>
            </a:r>
            <a:r>
              <a:rPr lang="ru-RU" sz="1600" dirty="0"/>
              <a:t> Воспитывать интерес к языку и осознанное отношение детей к языковым явлениям.</a:t>
            </a:r>
            <a:br>
              <a:rPr lang="ru-RU" sz="1600" dirty="0"/>
            </a:br>
            <a:r>
              <a:rPr lang="ru-RU" sz="1600" dirty="0">
                <a:sym typeface="Symbol"/>
              </a:rPr>
              <a:t></a:t>
            </a:r>
            <a:r>
              <a:rPr lang="ru-RU" sz="1600" dirty="0"/>
              <a:t> Способствовать проявлению субъектной позиции ребенка в речевом общении со взрослыми и сверстниками.</a:t>
            </a:r>
            <a:br>
              <a:rPr lang="ru-RU" sz="1600" dirty="0"/>
            </a:br>
            <a:r>
              <a:rPr lang="ru-RU" sz="1600" dirty="0"/>
              <a:t>«Социально-коммуникативное развитие»</a:t>
            </a:r>
            <a:br>
              <a:rPr lang="ru-RU" sz="1600" dirty="0"/>
            </a:br>
            <a:r>
              <a:rPr lang="ru-RU" sz="1600" dirty="0">
                <a:sym typeface="Symbol"/>
              </a:rPr>
              <a:t></a:t>
            </a:r>
            <a:r>
              <a:rPr lang="ru-RU" sz="1600" dirty="0"/>
              <a:t> Развивать игровую деятельность воспитанников;</a:t>
            </a:r>
            <a:br>
              <a:rPr lang="ru-RU" sz="1600" dirty="0"/>
            </a:br>
            <a:r>
              <a:rPr lang="ru-RU" sz="1600" dirty="0">
                <a:sym typeface="Symbol"/>
              </a:rPr>
              <a:t></a:t>
            </a:r>
            <a:r>
              <a:rPr lang="ru-RU" sz="1600" dirty="0"/>
              <a:t> Приобщение к элементарным общепринятым нормам взаимоотношений со сверстниками и взрослыми;</a:t>
            </a:r>
            <a:br>
              <a:rPr lang="ru-RU" sz="1600" dirty="0"/>
            </a:br>
            <a:r>
              <a:rPr lang="ru-RU" sz="1600" dirty="0">
                <a:sym typeface="Symbol"/>
              </a:rPr>
              <a:t></a:t>
            </a:r>
            <a:r>
              <a:rPr lang="ru-RU" sz="1600" dirty="0"/>
              <a:t> Продолжать работу по формированию семейной, гражданской принадлежности, патриотических чувств;</a:t>
            </a:r>
            <a:br>
              <a:rPr lang="ru-RU" sz="1600" dirty="0"/>
            </a:br>
            <a:r>
              <a:rPr lang="ru-RU" sz="1600" dirty="0">
                <a:sym typeface="Symbol"/>
              </a:rPr>
              <a:t></a:t>
            </a:r>
            <a:r>
              <a:rPr lang="ru-RU" sz="1600" dirty="0"/>
              <a:t> Развивать трудовую деятельность, воспитывать ценностное отношение к собственному труду, труду других людей, его результатам;</a:t>
            </a:r>
            <a:br>
              <a:rPr lang="ru-RU" sz="1600" dirty="0"/>
            </a:br>
            <a:r>
              <a:rPr lang="ru-RU" sz="1600" dirty="0">
                <a:sym typeface="Symbol"/>
              </a:rPr>
              <a:t></a:t>
            </a:r>
            <a:r>
              <a:rPr lang="ru-RU" sz="1600" dirty="0"/>
              <a:t> Формировать представление об опасных для человека и окружающего мира природы ситуациях и способах поведения в них.</a:t>
            </a:r>
            <a:br>
              <a:rPr lang="ru-RU" sz="1600" dirty="0"/>
            </a:br>
            <a:endParaRPr lang="ru-RU" sz="1600" dirty="0" smtClean="0"/>
          </a:p>
        </p:txBody>
      </p:sp>
    </p:spTree>
    <p:extLst>
      <p:ext uri="{BB962C8B-B14F-4D97-AF65-F5344CB8AC3E}">
        <p14:creationId xmlns:p14="http://schemas.microsoft.com/office/powerpoint/2010/main" val="2489174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Детские фоны для презентаций (68 фото)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68697" y="11509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214414" y="357166"/>
            <a:ext cx="6858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Цели и задачи  летнего оздоровительного периода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1214421"/>
            <a:ext cx="84969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«</a:t>
            </a:r>
            <a:r>
              <a:rPr lang="ru-RU" sz="2800" u="sng" dirty="0"/>
              <a:t>Задачи работы с родителями</a:t>
            </a:r>
            <a:r>
              <a:rPr lang="ru-RU" sz="2800" dirty="0"/>
              <a:t>:</a:t>
            </a:r>
            <a:br>
              <a:rPr lang="ru-RU" sz="2800" dirty="0"/>
            </a:br>
            <a:r>
              <a:rPr lang="ru-RU" sz="2800" dirty="0">
                <a:sym typeface="Symbol"/>
              </a:rPr>
              <a:t></a:t>
            </a:r>
            <a:r>
              <a:rPr lang="ru-RU" sz="2800" dirty="0"/>
              <a:t> Повышение компетентности родителей в вопросах организации летнего отдыха детей, безопасности, формирования основ ЗОЖ..</a:t>
            </a:r>
            <a:br>
              <a:rPr lang="ru-RU" sz="2800" dirty="0"/>
            </a:br>
            <a:r>
              <a:rPr lang="ru-RU" sz="2800" dirty="0">
                <a:sym typeface="Symbol"/>
              </a:rPr>
              <a:t></a:t>
            </a:r>
            <a:r>
              <a:rPr lang="ru-RU" sz="2800" dirty="0"/>
              <a:t> Привлечение семей к участию в воспитательном процессе на основе педагогики сотрудничества.</a:t>
            </a:r>
            <a:br>
              <a:rPr lang="ru-RU" sz="2800" dirty="0"/>
            </a:br>
            <a:r>
              <a:rPr lang="ru-RU" sz="2800" dirty="0">
                <a:sym typeface="Symbol"/>
              </a:rPr>
              <a:t></a:t>
            </a:r>
            <a:r>
              <a:rPr lang="ru-RU" sz="2800" dirty="0"/>
              <a:t> Осуществление педагогического и санитарного просвещения родителей по вопросам воспитания и оздоровления детей в летний период</a:t>
            </a:r>
            <a:endParaRPr lang="ru-RU" sz="2800" dirty="0" smtClean="0"/>
          </a:p>
        </p:txBody>
      </p:sp>
    </p:spTree>
    <p:extLst>
      <p:ext uri="{BB962C8B-B14F-4D97-AF65-F5344CB8AC3E}">
        <p14:creationId xmlns:p14="http://schemas.microsoft.com/office/powerpoint/2010/main" val="36629616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Детские фоны для презентаций (68 фото)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95536" y="500042"/>
            <a:ext cx="8352928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Monotype Corsiva" pitchFamily="66" charset="0"/>
              </a:rPr>
              <a:t>Планируемый результат:</a:t>
            </a:r>
            <a:endParaRPr lang="ru-RU" sz="2400" dirty="0" smtClean="0">
              <a:solidFill>
                <a:srgbClr val="002060"/>
              </a:solidFill>
              <a:latin typeface="Monotype Corsiva" pitchFamily="66" charset="0"/>
            </a:endParaRPr>
          </a:p>
          <a:p>
            <a:r>
              <a:rPr lang="ru-RU" sz="2000" dirty="0">
                <a:latin typeface="Monotype Corsiva" panose="03010101010201010101" pitchFamily="66" charset="0"/>
              </a:rPr>
              <a:t>- приобщение детей к ценностям здорового образа жизни;</a:t>
            </a:r>
            <a:br>
              <a:rPr lang="ru-RU" sz="2000" dirty="0">
                <a:latin typeface="Monotype Corsiva" panose="03010101010201010101" pitchFamily="66" charset="0"/>
              </a:rPr>
            </a:br>
            <a:r>
              <a:rPr lang="ru-RU" sz="2000" dirty="0">
                <a:latin typeface="Monotype Corsiva" panose="03010101010201010101" pitchFamily="66" charset="0"/>
              </a:rPr>
              <a:t>- повышение уровня экологической культуры воспитанников (развитие экологического - гуманного, природоохранного, осознанно-бережного</a:t>
            </a:r>
            <a:br>
              <a:rPr lang="ru-RU" sz="2000" dirty="0">
                <a:latin typeface="Monotype Corsiva" panose="03010101010201010101" pitchFamily="66" charset="0"/>
              </a:rPr>
            </a:br>
            <a:r>
              <a:rPr lang="ru-RU" sz="2000" dirty="0">
                <a:latin typeface="Monotype Corsiva" panose="03010101010201010101" pitchFamily="66" charset="0"/>
              </a:rPr>
              <a:t>отношения к природе);</a:t>
            </a:r>
            <a:br>
              <a:rPr lang="ru-RU" sz="2000" dirty="0">
                <a:latin typeface="Monotype Corsiva" panose="03010101010201010101" pitchFamily="66" charset="0"/>
              </a:rPr>
            </a:br>
            <a:r>
              <a:rPr lang="ru-RU" sz="2000" dirty="0">
                <a:latin typeface="Monotype Corsiva" panose="03010101010201010101" pitchFamily="66" charset="0"/>
              </a:rPr>
              <a:t>- повышение уровня коммуникативных способностей детей;</a:t>
            </a:r>
            <a:br>
              <a:rPr lang="ru-RU" sz="2000" dirty="0">
                <a:latin typeface="Monotype Corsiva" panose="03010101010201010101" pitchFamily="66" charset="0"/>
              </a:rPr>
            </a:br>
            <a:r>
              <a:rPr lang="ru-RU" sz="2000" dirty="0">
                <a:latin typeface="Monotype Corsiva" panose="03010101010201010101" pitchFamily="66" charset="0"/>
              </a:rPr>
              <a:t>- повышение эффективности в работе с родителями по вопросам ЗОЖ;</a:t>
            </a:r>
            <a:br>
              <a:rPr lang="ru-RU" sz="2000" dirty="0">
                <a:latin typeface="Monotype Corsiva" panose="03010101010201010101" pitchFamily="66" charset="0"/>
              </a:rPr>
            </a:br>
            <a:r>
              <a:rPr lang="ru-RU" sz="2000" dirty="0">
                <a:latin typeface="Monotype Corsiva" panose="03010101010201010101" pitchFamily="66" charset="0"/>
              </a:rPr>
              <a:t>- активизация познавательных интересов детей к трудовой деятельности в природе.</a:t>
            </a:r>
            <a:br>
              <a:rPr lang="ru-RU" sz="2000" dirty="0">
                <a:latin typeface="Monotype Corsiva" panose="03010101010201010101" pitchFamily="66" charset="0"/>
              </a:rPr>
            </a:br>
            <a:r>
              <a:rPr lang="ru-RU" sz="2000" dirty="0">
                <a:latin typeface="Monotype Corsiva" panose="03010101010201010101" pitchFamily="66" charset="0"/>
              </a:rPr>
              <a:t>- снижение детской заболеваемости в летний оздоровительный период.</a:t>
            </a:r>
          </a:p>
          <a:p>
            <a:r>
              <a:rPr lang="ru-RU" sz="2000" dirty="0">
                <a:latin typeface="Monotype Corsiva" panose="03010101010201010101" pitchFamily="66" charset="0"/>
              </a:rPr>
              <a:t>- отсутствие случаев травматизма и отравления детей.</a:t>
            </a:r>
            <a:br>
              <a:rPr lang="ru-RU" sz="2000" dirty="0">
                <a:latin typeface="Monotype Corsiva" panose="03010101010201010101" pitchFamily="66" charset="0"/>
              </a:rPr>
            </a:br>
            <a:r>
              <a:rPr lang="ru-RU" sz="2000" dirty="0">
                <a:latin typeface="Monotype Corsiva" panose="03010101010201010101" pitchFamily="66" charset="0"/>
              </a:rPr>
              <a:t>- повышение уровня физического, психического здоровья детей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Monotype Corsiva" pitchFamily="66" charset="0"/>
              </a:rPr>
              <a:t>Актуальность: </a:t>
            </a:r>
          </a:p>
          <a:p>
            <a:pPr algn="ctr"/>
            <a:r>
              <a:rPr lang="ru-RU" sz="2000" dirty="0" smtClean="0">
                <a:latin typeface="Monotype Corsiva" pitchFamily="66" charset="0"/>
              </a:rPr>
              <a:t>искусство долго жить, прежде всего, состоит в том, чтобы научиться с детства следить за своим здоровьем. То, что упущено в детстве трудно наверстать. Поэтому важно формировать у детей навыки ЗОЖ. </a:t>
            </a:r>
          </a:p>
          <a:p>
            <a:pPr algn="ctr"/>
            <a:r>
              <a:rPr lang="ru-RU" sz="2000" b="1" dirty="0" smtClean="0">
                <a:latin typeface="Monotype Corsiva" pitchFamily="66" charset="0"/>
              </a:rPr>
              <a:t>Проблема:</a:t>
            </a:r>
          </a:p>
          <a:p>
            <a:pPr algn="ctr"/>
            <a:r>
              <a:rPr lang="ru-RU" sz="2000" dirty="0" smtClean="0">
                <a:latin typeface="Monotype Corsiva" pitchFamily="66" charset="0"/>
              </a:rPr>
              <a:t>В  дошкольном детстве закладывается фундамент здоровья ребенка, происходит его интенсивный рост и развитие, формируются основные движения, осанка, а также необходимые навыки и привычки, приобретаются базовые физические качества.</a:t>
            </a:r>
            <a:endParaRPr lang="ru-RU" sz="2000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Детские фоны для презентаций (68 фото)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000232" y="357166"/>
            <a:ext cx="5286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Мероприятия</a:t>
            </a:r>
            <a:endParaRPr lang="ru-RU" sz="36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2962" y="1484784"/>
            <a:ext cx="82809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период выполнения ЛОП проведены следующие мероприятия: </a:t>
            </a:r>
          </a:p>
          <a:p>
            <a:r>
              <a:rPr lang="ru-RU" dirty="0"/>
              <a:t>- Выполнение ежедневной зарядки и дыхательной  гимнастики;</a:t>
            </a:r>
          </a:p>
          <a:p>
            <a:r>
              <a:rPr lang="ru-RU" dirty="0"/>
              <a:t>- Длительное нахождение детей на свежем воздухе;</a:t>
            </a:r>
          </a:p>
          <a:p>
            <a:r>
              <a:rPr lang="ru-RU" dirty="0"/>
              <a:t>- Чтение художественной литературы на тему ЗОЖ.</a:t>
            </a:r>
          </a:p>
          <a:p>
            <a:r>
              <a:rPr lang="ru-RU" dirty="0"/>
              <a:t>- Беседа с детьми и рассматривание иллюстраций о лете, лепка на тему  «Домашние животные», «Насекомые».</a:t>
            </a:r>
          </a:p>
          <a:p>
            <a:r>
              <a:rPr lang="ru-RU" dirty="0"/>
              <a:t>- Проводились наблюдения в природе, элементарный труд на свежем воздухе;</a:t>
            </a:r>
          </a:p>
          <a:p>
            <a:r>
              <a:rPr lang="ru-RU" dirty="0"/>
              <a:t>- Игры с песком и водой;</a:t>
            </a:r>
          </a:p>
          <a:p>
            <a:r>
              <a:rPr lang="ru-RU" dirty="0"/>
              <a:t>- Организация сюжетно-ролевых, конструктивных игр:</a:t>
            </a:r>
          </a:p>
          <a:p>
            <a:r>
              <a:rPr lang="ru-RU" dirty="0"/>
              <a:t>- Размещение информации «ЗОЖ», для родителей в раздевалке;</a:t>
            </a:r>
          </a:p>
          <a:p>
            <a:pPr marL="285750" indent="-285750">
              <a:buFontTx/>
              <a:buChar char="-"/>
            </a:pPr>
            <a:r>
              <a:rPr lang="ru-RU" dirty="0" smtClean="0"/>
              <a:t>Консультации </a:t>
            </a:r>
            <a:r>
              <a:rPr lang="ru-RU" dirty="0"/>
              <a:t>с родителями «Правила организации прогулки в летний период»,  «Одежда для жаркой погоды</a:t>
            </a:r>
            <a:r>
              <a:rPr lang="ru-RU" dirty="0" smtClean="0"/>
              <a:t>»;</a:t>
            </a:r>
            <a:endParaRPr lang="ru-RU" dirty="0"/>
          </a:p>
          <a:p>
            <a:pPr marL="285750" indent="-285750">
              <a:buFontTx/>
              <a:buChar char="-"/>
            </a:pPr>
            <a:r>
              <a:rPr lang="ru-RU" dirty="0"/>
              <a:t>Кроме этого в соответствии с темами недели проводились мероприятия и развлечения, посвящённые общероссийским праздникам и знакомство с творчеством писателей и поэтов, чтение их произведений. Разучивались новые подвижные игры. Дети рисовали, лепили, создавали аппликации из бросового материала.</a:t>
            </a:r>
          </a:p>
          <a:p>
            <a:pPr marL="285750" indent="-285750">
              <a:buFontTx/>
              <a:buChar char="-"/>
            </a:pP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272967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Детские фоны для презентаций (68 фото)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1331640" y="2492896"/>
            <a:ext cx="64294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     </a:t>
            </a:r>
            <a:r>
              <a:rPr lang="ru-RU" sz="6000" b="1" dirty="0" smtClean="0">
                <a:solidFill>
                  <a:srgbClr val="002060"/>
                </a:solidFill>
                <a:latin typeface="Monotype Corsiva" pitchFamily="66" charset="0"/>
              </a:rPr>
              <a:t>До свидания, лето!</a:t>
            </a:r>
          </a:p>
          <a:p>
            <a:r>
              <a:rPr lang="ru-RU" sz="6000" b="1" dirty="0" smtClean="0">
                <a:solidFill>
                  <a:srgbClr val="002060"/>
                </a:solidFill>
                <a:latin typeface="Monotype Corsiva" pitchFamily="66" charset="0"/>
              </a:rPr>
              <a:t>Здравствуй, осень!</a:t>
            </a:r>
          </a:p>
          <a:p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                </a:t>
            </a:r>
            <a:endParaRPr lang="ru-RU" sz="40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257</Words>
  <Application>Microsoft Office PowerPoint</Application>
  <PresentationFormat>Экран (4:3)</PresentationFormat>
  <Paragraphs>37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Творческая работа</dc:title>
  <dc:creator>User</dc:creator>
  <cp:lastModifiedBy>Пользователь</cp:lastModifiedBy>
  <cp:revision>42</cp:revision>
  <dcterms:created xsi:type="dcterms:W3CDTF">2019-03-01T18:14:41Z</dcterms:created>
  <dcterms:modified xsi:type="dcterms:W3CDTF">2025-06-17T11:01:15Z</dcterms:modified>
</cp:coreProperties>
</file>