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 bookmarkIdSeed="3">
  <p:sldMasterIdLst>
    <p:sldMasterId id="2147483811" r:id="rId1"/>
  </p:sldMasterIdLst>
  <p:sldIdLst>
    <p:sldId id="261" r:id="rId2"/>
    <p:sldId id="256" r:id="rId3"/>
    <p:sldId id="257" r:id="rId4"/>
    <p:sldId id="260" r:id="rId5"/>
    <p:sldId id="258" r:id="rId6"/>
    <p:sldId id="259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Светлый стиль 3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A488322-F2BA-4B5B-9748-0D474271808F}" styleName="Средний стиль 3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Светлый стиль 2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-72" y="-1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3/17/2021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735030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78215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93224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189355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922354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441710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636349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886390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72801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77369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01582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0113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61297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24900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95388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16668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97346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3/17/2021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0514012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  <p:sldLayoutId id="2147483823" r:id="rId12"/>
    <p:sldLayoutId id="2147483824" r:id="rId13"/>
    <p:sldLayoutId id="2147483825" r:id="rId14"/>
    <p:sldLayoutId id="2147483826" r:id="rId15"/>
    <p:sldLayoutId id="2147483827" r:id="rId16"/>
    <p:sldLayoutId id="2147483828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file:///C:\Users\user\Desktop\&#1056;&#1040;&#1041;&#1054;&#1058;&#1040;%202015-2016\&#1051;&#1044;&#1059;%205\&#1052;&#1072;&#1090;&#1077;&#1084;&#1072;&#1090;&#1080;&#1095;&#1077;&#1089;&#1082;&#1080;&#1081;%20&#1082;&#1088;&#1086;&#1089;&#1089;&#1074;&#1086;&#1088;&#1076;.docx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imvoli.net/" TargetMode="External"/><Relationship Id="rId2" Type="http://schemas.openxmlformats.org/officeDocument/2006/relationships/hyperlink" Target="https://text.ru/seo" TargetMode="Externa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3.xml"/><Relationship Id="rId1" Type="http://schemas.openxmlformats.org/officeDocument/2006/relationships/audio" Target="file:///D:\&#1040;&#1085;&#1090;&#1086;&#1085;\Desktop\&#1056;&#1072;&#1073;&#1086;&#1090;&#1072;%202020-2021\Anton_SHvarc_-_U_lukomorya_dub_zeljonyjj_55606797.mp3" TargetMode="External"/><Relationship Id="rId5" Type="http://schemas.openxmlformats.org/officeDocument/2006/relationships/hyperlink" Target="http://www.siteprojects.ru/?article=seo-kolichestvo" TargetMode="Externa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64972" y="1742168"/>
          <a:ext cx="7005242" cy="1956755"/>
        </p:xfrm>
        <a:graphic>
          <a:graphicData uri="http://schemas.openxmlformats.org/drawingml/2006/table">
            <a:tbl>
              <a:tblPr/>
              <a:tblGrid>
                <a:gridCol w="616507"/>
                <a:gridCol w="2610485"/>
                <a:gridCol w="539750"/>
                <a:gridCol w="32385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78 + 32 </a:t>
                      </a: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=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0,5 * 6 =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16 * 8 =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126 – 35 </a:t>
                      </a: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=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Й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256 + 44 =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15 * 10 =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150 – 86 =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720 : 10 =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147 : 7 =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400">
                        <a:solidFill>
                          <a:srgbClr val="385623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rgbClr val="385623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103870" y="4646139"/>
          <a:ext cx="9720648" cy="1227438"/>
        </p:xfrm>
        <a:graphic>
          <a:graphicData uri="http://schemas.openxmlformats.org/drawingml/2006/table">
            <a:tbl>
              <a:tblPr/>
              <a:tblGrid>
                <a:gridCol w="809843"/>
                <a:gridCol w="809843"/>
                <a:gridCol w="809843"/>
                <a:gridCol w="809843"/>
                <a:gridCol w="809843"/>
                <a:gridCol w="809843"/>
                <a:gridCol w="809843"/>
                <a:gridCol w="809843"/>
                <a:gridCol w="810476"/>
                <a:gridCol w="810476"/>
                <a:gridCol w="810476"/>
                <a:gridCol w="810476"/>
              </a:tblGrid>
              <a:tr h="6137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150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6" marR="570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6" marR="570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72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6" marR="570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110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6" marR="570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64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6" marR="570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128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6" marR="570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6" marR="570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110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6" marR="570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91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6" marR="570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128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6" marR="570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6" marR="570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3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300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46" marR="570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37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300" dirty="0">
                        <a:solidFill>
                          <a:srgbClr val="385623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046" marR="570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300" dirty="0">
                        <a:solidFill>
                          <a:srgbClr val="385623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046" marR="570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300" dirty="0">
                        <a:solidFill>
                          <a:srgbClr val="385623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046" marR="570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300" dirty="0">
                        <a:solidFill>
                          <a:srgbClr val="385623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046" marR="570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300" dirty="0">
                        <a:solidFill>
                          <a:srgbClr val="385623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046" marR="570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300" dirty="0">
                        <a:solidFill>
                          <a:srgbClr val="385623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046" marR="570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300">
                        <a:solidFill>
                          <a:srgbClr val="385623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046" marR="570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300" dirty="0">
                        <a:solidFill>
                          <a:srgbClr val="385623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046" marR="570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300" dirty="0">
                        <a:solidFill>
                          <a:srgbClr val="385623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046" marR="570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300">
                        <a:solidFill>
                          <a:srgbClr val="385623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046" marR="570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300">
                        <a:solidFill>
                          <a:srgbClr val="385623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046" marR="570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300" dirty="0">
                        <a:solidFill>
                          <a:srgbClr val="385623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046" marR="570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9" name="Рисунок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494023" y="251469"/>
            <a:ext cx="2447925" cy="2857500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301578" y="539578"/>
            <a:ext cx="602851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Математический кроссворд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028302" y="3647988"/>
            <a:ext cx="444843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6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ТЕОРИЯ</a:t>
            </a:r>
            <a:endParaRPr lang="ru-RU" sz="2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17074" y="1715588"/>
            <a:ext cx="975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110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32023" y="5225143"/>
            <a:ext cx="3918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05497" y="5259979"/>
            <a:ext cx="391885" cy="589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60319" y="2081349"/>
            <a:ext cx="661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128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12229" y="5259977"/>
            <a:ext cx="548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591006" y="5238205"/>
            <a:ext cx="548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91246" y="2464526"/>
            <a:ext cx="8098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300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215155" y="5312229"/>
            <a:ext cx="548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08663" y="2856412"/>
            <a:ext cx="6879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64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37165" y="5294812"/>
            <a:ext cx="487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673531" y="3248297"/>
            <a:ext cx="8011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21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98766" y="5294811"/>
            <a:ext cx="4615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392194" y="5290457"/>
            <a:ext cx="4615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17327" y="1706880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130834" y="5286103"/>
            <a:ext cx="426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000206" y="2072640"/>
            <a:ext cx="67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91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776755" y="5268686"/>
            <a:ext cx="3570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860868" y="2473234"/>
            <a:ext cx="862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150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280160" y="5277394"/>
            <a:ext cx="5138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930537" y="2882537"/>
            <a:ext cx="5921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72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873829" y="5286103"/>
            <a:ext cx="4789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61" y="1524993"/>
            <a:ext cx="10137979" cy="50911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5130" y="1524993"/>
            <a:ext cx="646706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Теория вероятностей</a:t>
            </a:r>
            <a:endParaRPr lang="ru-RU" sz="7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3005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74565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15225" y="1497493"/>
            <a:ext cx="8961549" cy="4717775"/>
          </a:xfrm>
        </p:spPr>
        <p:txBody>
          <a:bodyPr>
            <a:normAutofit/>
          </a:bodyPr>
          <a:lstStyle/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Теория вероятностей</a:t>
            </a:r>
          </a:p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Событие</a:t>
            </a:r>
          </a:p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Случайное событие</a:t>
            </a:r>
          </a:p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Частота случайного </a:t>
            </a:r>
          </a:p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события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62400" y="444138"/>
            <a:ext cx="49551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понятия: </a:t>
            </a:r>
            <a:endParaRPr lang="ru-RU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35405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822225839"/>
              </p:ext>
            </p:extLst>
          </p:nvPr>
        </p:nvGraphicFramePr>
        <p:xfrm>
          <a:off x="553791" y="528034"/>
          <a:ext cx="11075831" cy="5718504"/>
        </p:xfrm>
        <a:graphic>
          <a:graphicData uri="http://schemas.openxmlformats.org/drawingml/2006/table">
            <a:tbl>
              <a:tblPr firstRow="1" firstCol="1" bandRow="1" bandCol="1">
                <a:tableStyleId>{E8B1032C-EA38-4F05-BA0D-38AFFFC7BED3}</a:tableStyleId>
              </a:tblPr>
              <a:tblGrid>
                <a:gridCol w="3103809"/>
                <a:gridCol w="2949262"/>
                <a:gridCol w="2438670"/>
                <a:gridCol w="2584090"/>
              </a:tblGrid>
              <a:tr h="11719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Исследователь</a:t>
                      </a:r>
                      <a:endParaRPr lang="ru-RU" sz="1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6" marR="637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Количество подбрасываний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монеты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6" marR="637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Количество выпадений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герба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6" marR="6375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Частота выпадения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герба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6" marR="63756" marT="0" marB="0" anchor="ctr"/>
                </a:tc>
              </a:tr>
              <a:tr h="7194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Жорж Бюффон</a:t>
                      </a:r>
                      <a:endParaRPr lang="ru-RU" sz="14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(1707–1788)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6" marR="6375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4040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6" marR="637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2048</a:t>
                      </a:r>
                      <a:endParaRPr lang="ru-RU" sz="14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6" marR="637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0,5069</a:t>
                      </a:r>
                      <a:endParaRPr lang="ru-RU" sz="14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6" marR="63756" marT="0" marB="0" anchor="ctr"/>
                </a:tc>
              </a:tr>
              <a:tr h="7194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Огастес де Морган</a:t>
                      </a:r>
                      <a:endParaRPr lang="ru-RU" sz="14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(1806–1871)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6" marR="6375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4092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6" marR="637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2048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6" marR="637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0,5005</a:t>
                      </a:r>
                      <a:endParaRPr lang="ru-RU" sz="14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6" marR="63756" marT="0" marB="0" anchor="ctr"/>
                </a:tc>
              </a:tr>
              <a:tr h="7194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Уильям Джевонс</a:t>
                      </a:r>
                      <a:endParaRPr lang="ru-RU" sz="14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(1835–1882)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6" marR="6375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20 480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6" marR="637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10 379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6" marR="637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0,5068</a:t>
                      </a:r>
                      <a:endParaRPr lang="ru-RU" sz="14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6" marR="63756" marT="0" marB="0" anchor="ctr"/>
                </a:tc>
              </a:tr>
              <a:tr h="7194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Всеволод Романовский</a:t>
                      </a:r>
                      <a:endParaRPr lang="ru-RU" sz="14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(1879–1954)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6" marR="6375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80 640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6" marR="637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39 699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6" marR="637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0,4923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6" marR="63756" marT="0" marB="0" anchor="ctr"/>
                </a:tc>
              </a:tr>
              <a:tr h="7194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Карл Пирсон</a:t>
                      </a:r>
                      <a:endParaRPr lang="ru-RU" sz="14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(1857–1936)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6" marR="6375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24 000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6" marR="637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12 012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6" marR="637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0,5005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6" marR="63756" marT="0" marB="0" anchor="ctr"/>
                </a:tc>
              </a:tr>
              <a:tr h="7194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Уильям Феллер</a:t>
                      </a:r>
                      <a:endParaRPr lang="ru-RU" sz="14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(1906–1970)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6" marR="6375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10 000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6" marR="637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4979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6" marR="637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0,4979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756" marR="63756" marT="0" marB="0" anchor="ctr"/>
                </a:tc>
              </a:tr>
            </a:tbl>
          </a:graphicData>
        </a:graphic>
      </p:graphicFrame>
      <p:sp>
        <p:nvSpPr>
          <p:cNvPr id="3" name="Стрелка вправо 2">
            <a:hlinkClick r:id="rId2" action="ppaction://hlinksldjump"/>
          </p:cNvPr>
          <p:cNvSpPr/>
          <p:nvPr/>
        </p:nvSpPr>
        <p:spPr>
          <a:xfrm>
            <a:off x="9916732" y="6426558"/>
            <a:ext cx="1957589" cy="321972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93681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18941" y="180304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86091" y="954158"/>
            <a:ext cx="2600741" cy="1404730"/>
          </a:xfrm>
        </p:spPr>
        <p:txBody>
          <a:bodyPr>
            <a:normAutofit fontScale="92500"/>
          </a:bodyPr>
          <a:lstStyle/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Частота = 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23930" y="1156711"/>
            <a:ext cx="8865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появления случайного события</a:t>
            </a:r>
            <a:endParaRPr lang="ru-RU" sz="36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67269" y="1656523"/>
            <a:ext cx="83223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испытаний (наблюдений)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83103">
            <a:off x="3508322" y="2041104"/>
            <a:ext cx="5132834" cy="513283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4219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765"/>
            <a:ext cx="3368842" cy="3200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68842" y="676315"/>
            <a:ext cx="561892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5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0,038</a:t>
            </a:r>
            <a:endParaRPr lang="ru-RU" sz="115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0117" y="3162754"/>
            <a:ext cx="4464810" cy="32701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279153" y="3866792"/>
            <a:ext cx="501886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5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0,026</a:t>
            </a:r>
            <a:endParaRPr lang="ru-RU" sz="115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87345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32113" y="156754"/>
            <a:ext cx="10345783" cy="6287589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Фрагмент из произведения Н.С. Лескова «Левша»</a:t>
            </a:r>
          </a:p>
          <a:p>
            <a:pPr algn="just"/>
            <a:r>
              <a:rPr lang="ru-RU" dirty="0" smtClean="0"/>
              <a:t>… </a:t>
            </a:r>
          </a:p>
          <a:p>
            <a:pPr algn="just"/>
            <a:r>
              <a:rPr lang="ru-RU" sz="2400" dirty="0" smtClean="0"/>
              <a:t>	</a:t>
            </a:r>
            <a:r>
              <a:rPr lang="ru-RU" sz="2400" dirty="0" smtClean="0">
                <a:solidFill>
                  <a:schemeClr val="bg1"/>
                </a:solidFill>
              </a:rPr>
              <a:t>Насилу </a:t>
            </a:r>
            <a:r>
              <a:rPr lang="ru-RU" sz="2400" dirty="0" smtClean="0">
                <a:solidFill>
                  <a:schemeClr val="bg1"/>
                </a:solidFill>
              </a:rPr>
              <a:t>государь этот ключик ухватил и насилу его в щепотке мог удержать, а в другую щепотку блошку взял и только ключик вставил, как почувствовал, что она начинает усиками водить, потом ножками стала перебирать, а наконец вдруг прыгнула и на одном лету прямое дансе и две верояции в сторону, потом в другую, и так в три верояции всю кадриль станцевала.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	Государь </a:t>
            </a:r>
            <a:r>
              <a:rPr lang="ru-RU" sz="2400" dirty="0" smtClean="0">
                <a:solidFill>
                  <a:schemeClr val="bg1"/>
                </a:solidFill>
              </a:rPr>
              <a:t>сразу же велел англичанам миллион дать, какими сами захотят деньгами, – хотят серебряными пятачками, хотят мелкими ассигнациями.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	Англичане </a:t>
            </a:r>
            <a:r>
              <a:rPr lang="ru-RU" sz="2400" dirty="0" smtClean="0">
                <a:solidFill>
                  <a:schemeClr val="bg1"/>
                </a:solidFill>
              </a:rPr>
              <a:t>попросили, чтобы им серебром отпустили, потому что в бумажках они толку не знают; а потом сейчас и другую свою хитрость показали: блоху в дар подали, а футляра на неё не принесли: без футляра же ни её, ни ключика держать нельзя, потому что затеряются и в сору их так и выбросят. А футляр на неё у них сделан из цельного бриллиантового ореха и ей местечко в середине выдавлено. Этого они не подали, потому что футляры, говорят, будто казённый, а у них насчёт казённого строго, хоть и для государя – нельзя жертвовать.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18606" y="6061166"/>
            <a:ext cx="2499360" cy="6008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hlinkClick r:id="rId2"/>
              </a:rPr>
              <a:t>Сайт </a:t>
            </a:r>
            <a:r>
              <a:rPr lang="en-US" sz="3200" dirty="0" smtClean="0">
                <a:hlinkClick r:id="rId2"/>
              </a:rPr>
              <a:t>text.ru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8874033" y="6035041"/>
            <a:ext cx="283899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hlinkClick r:id="rId3"/>
              </a:rPr>
              <a:t> </a:t>
            </a:r>
            <a:r>
              <a:rPr lang="ru-RU" sz="2800" dirty="0" smtClean="0">
                <a:hlinkClick r:id="rId3"/>
              </a:rPr>
              <a:t>Сайт </a:t>
            </a:r>
            <a:r>
              <a:rPr lang="en-US" sz="2800" dirty="0" smtClean="0">
                <a:hlinkClick r:id="rId3"/>
              </a:rPr>
              <a:t>Simvoli.net</a:t>
            </a:r>
            <a:endParaRPr lang="en-US" sz="2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6826" y="217713"/>
            <a:ext cx="3415939" cy="3779521"/>
          </a:xfrm>
        </p:spPr>
        <p:txBody>
          <a:bodyPr>
            <a:noAutofit/>
          </a:bodyPr>
          <a:lstStyle/>
          <a:p>
            <a:r>
              <a:rPr lang="ru-RU" sz="1800" cap="none" dirty="0" smtClean="0">
                <a:latin typeface="Times New Roman" pitchFamily="18" charset="0"/>
                <a:cs typeface="Times New Roman" pitchFamily="18" charset="0"/>
              </a:rPr>
              <a:t>У лукоморья дуб зелёный;</a:t>
            </a:r>
            <a:br>
              <a:rPr lang="ru-RU" sz="180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cap="none" dirty="0" smtClean="0">
                <a:latin typeface="Times New Roman" pitchFamily="18" charset="0"/>
                <a:cs typeface="Times New Roman" pitchFamily="18" charset="0"/>
              </a:rPr>
              <a:t>златая цепь на дубе том:</a:t>
            </a:r>
            <a:br>
              <a:rPr lang="ru-RU" sz="180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cap="none" dirty="0" smtClean="0">
                <a:latin typeface="Times New Roman" pitchFamily="18" charset="0"/>
                <a:cs typeface="Times New Roman" pitchFamily="18" charset="0"/>
              </a:rPr>
              <a:t>И днём и ночью кот учёный</a:t>
            </a:r>
            <a:br>
              <a:rPr lang="ru-RU" sz="180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cap="none" dirty="0" smtClean="0">
                <a:latin typeface="Times New Roman" pitchFamily="18" charset="0"/>
                <a:cs typeface="Times New Roman" pitchFamily="18" charset="0"/>
              </a:rPr>
              <a:t>всё ходит по цепи кругом;</a:t>
            </a:r>
            <a:br>
              <a:rPr lang="ru-RU" sz="180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cap="none" dirty="0" smtClean="0">
                <a:latin typeface="Times New Roman" pitchFamily="18" charset="0"/>
                <a:cs typeface="Times New Roman" pitchFamily="18" charset="0"/>
              </a:rPr>
              <a:t>идёт направо — песнь заводит,</a:t>
            </a:r>
            <a:br>
              <a:rPr lang="ru-RU" sz="180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cap="none" dirty="0" smtClean="0">
                <a:latin typeface="Times New Roman" pitchFamily="18" charset="0"/>
                <a:cs typeface="Times New Roman" pitchFamily="18" charset="0"/>
              </a:rPr>
              <a:t>налево — сказку говорит.</a:t>
            </a:r>
            <a:br>
              <a:rPr lang="ru-RU" sz="180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cap="none" dirty="0" smtClean="0">
                <a:latin typeface="Times New Roman" pitchFamily="18" charset="0"/>
                <a:cs typeface="Times New Roman" pitchFamily="18" charset="0"/>
              </a:rPr>
              <a:t>Там чудеса: там леший бродит,</a:t>
            </a:r>
            <a:br>
              <a:rPr lang="ru-RU" sz="180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cap="none" dirty="0" smtClean="0">
                <a:latin typeface="Times New Roman" pitchFamily="18" charset="0"/>
                <a:cs typeface="Times New Roman" pitchFamily="18" charset="0"/>
              </a:rPr>
              <a:t>Русалка на ветвях сидит;</a:t>
            </a:r>
            <a:br>
              <a:rPr lang="ru-RU" sz="180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cap="none" dirty="0" smtClean="0">
                <a:latin typeface="Times New Roman" pitchFamily="18" charset="0"/>
                <a:cs typeface="Times New Roman" pitchFamily="18" charset="0"/>
              </a:rPr>
              <a:t>Там на неведомых дорожках</a:t>
            </a:r>
            <a:br>
              <a:rPr lang="ru-RU" sz="180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cap="none" dirty="0" smtClean="0">
                <a:latin typeface="Times New Roman" pitchFamily="18" charset="0"/>
                <a:cs typeface="Times New Roman" pitchFamily="18" charset="0"/>
              </a:rPr>
              <a:t>Следы невиданных зверей;</a:t>
            </a:r>
            <a:br>
              <a:rPr lang="ru-RU" sz="180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cap="none" dirty="0" smtClean="0">
                <a:latin typeface="Times New Roman" pitchFamily="18" charset="0"/>
                <a:cs typeface="Times New Roman" pitchFamily="18" charset="0"/>
              </a:rPr>
              <a:t>Избушка там на курьих ножках</a:t>
            </a:r>
            <a:br>
              <a:rPr lang="ru-RU" sz="180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cap="none" dirty="0" smtClean="0">
                <a:latin typeface="Times New Roman" pitchFamily="18" charset="0"/>
                <a:cs typeface="Times New Roman" pitchFamily="18" charset="0"/>
              </a:rPr>
              <a:t>Стоит без окон, без дверей;</a:t>
            </a:r>
            <a:br>
              <a:rPr lang="ru-RU" sz="180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cap="none" dirty="0" smtClean="0">
                <a:latin typeface="Times New Roman" pitchFamily="18" charset="0"/>
                <a:cs typeface="Times New Roman" pitchFamily="18" charset="0"/>
              </a:rPr>
              <a:t>Там лес и дол видений полны;</a:t>
            </a:r>
            <a:br>
              <a:rPr lang="ru-RU" sz="180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cap="none" dirty="0" smtClean="0">
                <a:latin typeface="Times New Roman" pitchFamily="18" charset="0"/>
                <a:cs typeface="Times New Roman" pitchFamily="18" charset="0"/>
              </a:rPr>
              <a:t>Там о заре прихлынут волны</a:t>
            </a:r>
            <a:br>
              <a:rPr lang="ru-RU" sz="180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cap="none" dirty="0" smtClean="0">
                <a:latin typeface="Times New Roman" pitchFamily="18" charset="0"/>
                <a:cs typeface="Times New Roman" pitchFamily="18" charset="0"/>
              </a:rPr>
              <a:t>На брег песчаный и пустой,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800" cap="none" dirty="0" smtClean="0">
                <a:latin typeface="Times New Roman" pitchFamily="18" charset="0"/>
                <a:cs typeface="Times New Roman" pitchFamily="18" charset="0"/>
              </a:rPr>
              <a:t>И тридцать витязей прекрасных</a:t>
            </a:r>
            <a:br>
              <a:rPr lang="ru-RU" sz="180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cap="none" dirty="0" smtClean="0">
                <a:latin typeface="Times New Roman" pitchFamily="18" charset="0"/>
                <a:cs typeface="Times New Roman" pitchFamily="18" charset="0"/>
              </a:rPr>
              <a:t>Чредой из вод выходят ясных,</a:t>
            </a:r>
            <a:br>
              <a:rPr lang="ru-RU" sz="180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cap="none" dirty="0" smtClean="0">
                <a:latin typeface="Times New Roman" pitchFamily="18" charset="0"/>
                <a:cs typeface="Times New Roman" pitchFamily="18" charset="0"/>
              </a:rPr>
              <a:t>И с ними дядька их морской; </a:t>
            </a:r>
            <a:br>
              <a:rPr lang="ru-RU" sz="1800" cap="none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cap="none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Anton_SHvarc_-_U_lukomorya_dub_zeljonyjj_55606797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10964091" y="263433"/>
            <a:ext cx="744583" cy="744583"/>
          </a:xfrm>
          <a:prstGeom prst="rect">
            <a:avLst/>
          </a:prstGeom>
        </p:spPr>
      </p:pic>
      <p:pic>
        <p:nvPicPr>
          <p:cNvPr id="6" name="Рисунок 5" descr="u-lukomorya-dub-zelenyy-x-102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92983" y="1637211"/>
            <a:ext cx="4987834" cy="498783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10149" y="0"/>
            <a:ext cx="404948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Там королевич мимоходом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Пленяет грозного царя;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Там в облаках перед народом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Через леса, через моря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Колдун несёт богатыря;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темнице там царевна тужит,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бурый волк ей верно служит;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Там ступа с Бабою Ягой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Идёт, бредёт сама собой,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Там царь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Кощей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над златом чахнет;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Там русский дух… там Русью пахнет!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там я был, и мёд я пил;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моря видел дуб зелёный;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 ним сидел, и кот учёный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Свои мне сказки говорил.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05097" y="5695406"/>
            <a:ext cx="5225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5"/>
              </a:rPr>
              <a:t>Сервис подсчета количества символов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219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Небеса">
      <a:dk1>
        <a:sysClr val="windowText" lastClr="000000"/>
      </a:dk1>
      <a:lt1>
        <a:sysClr val="window" lastClr="FFFFFF"/>
      </a:lt1>
      <a:dk2>
        <a:srgbClr val="16476F"/>
      </a:dk2>
      <a:lt2>
        <a:srgbClr val="EBEBEB"/>
      </a:lt2>
      <a:accent1>
        <a:srgbClr val="E5B458"/>
      </a:accent1>
      <a:accent2>
        <a:srgbClr val="F77754"/>
      </a:accent2>
      <a:accent3>
        <a:srgbClr val="D8507E"/>
      </a:accent3>
      <a:accent4>
        <a:srgbClr val="BC70EE"/>
      </a:accent4>
      <a:accent5>
        <a:srgbClr val="3CA2E2"/>
      </a:accent5>
      <a:accent6>
        <a:srgbClr val="91BF77"/>
      </a:accent6>
      <a:hlink>
        <a:srgbClr val="71DDAB"/>
      </a:hlink>
      <a:folHlink>
        <a:srgbClr val="A6E4C7"/>
      </a:folHlink>
    </a:clrScheme>
    <a:fontScheme name="Небеса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ебеса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elestial" id="{C4BB2A3D-0E93-4C5F-B0D2-9D3FCE089CC5}" vid="{B36E0D05-787B-4C61-8268-2D6C1FBEDA3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TM03457452[[fn=Небесная]]</Template>
  <TotalTime>152</TotalTime>
  <Words>199</Words>
  <Application>Microsoft Office PowerPoint</Application>
  <PresentationFormat>Произвольный</PresentationFormat>
  <Paragraphs>136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Небеса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Антон</cp:lastModifiedBy>
  <cp:revision>16</cp:revision>
  <dcterms:created xsi:type="dcterms:W3CDTF">2016-03-07T12:40:25Z</dcterms:created>
  <dcterms:modified xsi:type="dcterms:W3CDTF">2021-03-17T11:33:39Z</dcterms:modified>
</cp:coreProperties>
</file>