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7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75" r:id="rId11"/>
    <p:sldId id="269" r:id="rId12"/>
    <p:sldId id="262" r:id="rId13"/>
    <p:sldId id="273" r:id="rId14"/>
    <p:sldId id="274" r:id="rId15"/>
    <p:sldId id="272" r:id="rId16"/>
    <p:sldId id="268" r:id="rId17"/>
    <p:sldId id="276" r:id="rId18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99FF"/>
    <a:srgbClr val="33CCFF"/>
    <a:srgbClr val="FF3399"/>
    <a:srgbClr val="FF0000"/>
    <a:srgbClr val="CC00CC"/>
    <a:srgbClr val="611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95" autoAdjust="0"/>
    <p:restoredTop sz="94660"/>
  </p:normalViewPr>
  <p:slideViewPr>
    <p:cSldViewPr>
      <p:cViewPr varScale="1">
        <p:scale>
          <a:sx n="74" d="100"/>
          <a:sy n="74" d="100"/>
        </p:scale>
        <p:origin x="142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784" y="-96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10D45-7D4C-42B1-B7F8-F9BF67E44E2D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84756-B601-44BF-97DB-C946CD4B4B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527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оризонтальный свиток 7"/>
          <p:cNvSpPr/>
          <p:nvPr userDrawn="1"/>
        </p:nvSpPr>
        <p:spPr>
          <a:xfrm>
            <a:off x="2483768" y="1052736"/>
            <a:ext cx="5976664" cy="3312368"/>
          </a:xfrm>
          <a:prstGeom prst="horizontalScroll">
            <a:avLst/>
          </a:prstGeom>
          <a:solidFill>
            <a:schemeClr val="accent6">
              <a:lumMod val="75000"/>
              <a:alpha val="79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34" y="2562934"/>
            <a:ext cx="2488081" cy="24482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4FBD1-A661-48E7-8438-866E4A003643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328AE-6865-41AC-B7C2-7BD33D4485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117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4FBD1-A661-48E7-8438-866E4A003643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328AE-6865-41AC-B7C2-7BD33D4485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985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60159-63CF-47AD-86ED-2C06D4046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D52EA-C83B-4F05-8058-976854623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9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4FBD1-A661-48E7-8438-866E4A003643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328AE-6865-41AC-B7C2-7BD33D4485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219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g1539760845.ppt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5" Type="http://schemas.openxmlformats.org/officeDocument/2006/relationships/slide" Target="slide14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12.xml"/><Relationship Id="rId7" Type="http://schemas.openxmlformats.org/officeDocument/2006/relationships/slide" Target="slide9.xml"/><Relationship Id="rId12" Type="http://schemas.openxmlformats.org/officeDocument/2006/relationships/slide" Target="slide1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5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7" y="1056827"/>
            <a:ext cx="5770984" cy="27528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1177715"/>
            <a:ext cx="4978897" cy="2360553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Знатоки народных </a:t>
            </a:r>
            <a:b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праздников и традиций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02" y="1592796"/>
            <a:ext cx="2970191" cy="41044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926853" y="3917489"/>
            <a:ext cx="51845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endParaRPr lang="ru-RU" sz="3600" b="1" i="1" dirty="0" smtClean="0">
              <a:solidFill>
                <a:prstClr val="black"/>
              </a:solidFill>
            </a:endParaRPr>
          </a:p>
          <a:p>
            <a:pPr lvl="0" algn="r"/>
            <a:endParaRPr lang="ru-RU" sz="2200" b="1" i="1" dirty="0" smtClean="0">
              <a:solidFill>
                <a:srgbClr val="0066CC"/>
              </a:solidFill>
            </a:endParaRPr>
          </a:p>
          <a:p>
            <a:pPr lvl="0" algn="r"/>
            <a:r>
              <a:rPr lang="ru-RU" sz="2200" b="1" i="1" dirty="0" smtClean="0">
                <a:solidFill>
                  <a:srgbClr val="0066CC"/>
                </a:solidFill>
              </a:rPr>
              <a:t>Автор - составитель:</a:t>
            </a:r>
          </a:p>
          <a:p>
            <a:pPr lvl="0" algn="r"/>
            <a:r>
              <a:rPr lang="ru-RU" sz="2200" b="1" i="1" dirty="0" smtClean="0">
                <a:solidFill>
                  <a:srgbClr val="0066CC"/>
                </a:solidFill>
              </a:rPr>
              <a:t>Моргорская Наталья Владимировна, </a:t>
            </a:r>
          </a:p>
          <a:p>
            <a:pPr lvl="0" algn="r"/>
            <a:r>
              <a:rPr lang="ru-RU" sz="2200" b="1" i="1" dirty="0" smtClean="0">
                <a:solidFill>
                  <a:srgbClr val="0066CC"/>
                </a:solidFill>
              </a:rPr>
              <a:t>педагог дополнительного образования МБУДО «ЦРТДиЮ» </a:t>
            </a:r>
          </a:p>
          <a:p>
            <a:pPr lvl="0" algn="r"/>
            <a:r>
              <a:rPr lang="ru-RU" sz="2200" b="1" i="1" dirty="0" smtClean="0">
                <a:solidFill>
                  <a:srgbClr val="0066CC"/>
                </a:solidFill>
              </a:rPr>
              <a:t>Ленинского района г. Барнаула</a:t>
            </a:r>
            <a:endParaRPr lang="ru-RU" sz="2200" b="1" i="1" dirty="0">
              <a:solidFill>
                <a:srgbClr val="0066C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21054" y="3507345"/>
            <a:ext cx="5920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66CC"/>
                </a:solidFill>
                <a:ea typeface="+mj-ea"/>
                <a:cs typeface="+mj-cs"/>
              </a:rPr>
              <a:t>Интерактивная </a:t>
            </a:r>
          </a:p>
          <a:p>
            <a:pPr algn="ctr"/>
            <a:r>
              <a:rPr lang="ru-RU" sz="2800" b="1" i="1" dirty="0" smtClean="0">
                <a:solidFill>
                  <a:srgbClr val="0066CC"/>
                </a:solidFill>
                <a:ea typeface="+mj-ea"/>
                <a:cs typeface="+mj-cs"/>
              </a:rPr>
              <a:t>игра - викторина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5284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214290"/>
            <a:ext cx="3357586" cy="5000660"/>
          </a:xfrm>
          <a:prstGeom prst="rect">
            <a:avLst/>
          </a:prstGeom>
          <a:solidFill>
            <a:srgbClr val="C0000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Рождество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Благовещение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Масленица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Вербное воскресенье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Иван Купала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Сретение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Покров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Сороки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Пасха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Кузьминки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Троица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Святки</a:t>
            </a:r>
          </a:p>
          <a:p>
            <a:pPr algn="ctr">
              <a:buFont typeface="Wingdings" pitchFamily="2" charset="2"/>
              <a:buChar char="v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285728"/>
            <a:ext cx="3429024" cy="4929222"/>
          </a:xfrm>
          <a:prstGeom prst="rect">
            <a:avLst/>
          </a:prstGeom>
          <a:solidFill>
            <a:srgbClr val="C0000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Зима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Весна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Зима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Весна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Лето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Зима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Осень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Весна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Весна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Осень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Лето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+mj-lt"/>
              </a:rPr>
              <a:t>Зима</a:t>
            </a:r>
            <a:endParaRPr lang="ru-RU" sz="2400" b="1" dirty="0">
              <a:latin typeface="+mj-lt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786710" y="5572140"/>
            <a:ext cx="571504" cy="5423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9" descr="пасха00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220000">
            <a:off x="2915816" y="3610496"/>
            <a:ext cx="3660776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428736"/>
            <a:ext cx="64294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29190" y="785794"/>
            <a:ext cx="4000528" cy="44291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спеши делом.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а товарища выручай.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от того наберешься.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а лень портит.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а руки делают.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а </a:t>
            </a:r>
            <a:r>
              <a:rPr lang="ru-RU" sz="2400" b="1" dirty="0" smtClean="0">
                <a:latin typeface="+mj-lt"/>
              </a:rPr>
              <a:t>неученье - тьма</a:t>
            </a:r>
            <a:r>
              <a:rPr lang="ru-RU" sz="2400" b="1" dirty="0" smtClean="0">
                <a:latin typeface="+mj-lt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по уму провожают.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всегда пригодится.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785794"/>
            <a:ext cx="4143404" cy="44291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Не спеши языком –…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 Сам пропадай – …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 С кем поведёшься – …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Труд человека кормит – …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 Глаза страшатся – …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Ученье - свет – ...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 По одежке встречают – …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+mj-lt"/>
              </a:rPr>
              <a:t> Грамоте учиться – …</a:t>
            </a:r>
          </a:p>
        </p:txBody>
      </p:sp>
      <p:pic>
        <p:nvPicPr>
          <p:cNvPr id="6" name="Picture 9" descr="пасха0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3050" y="3645024"/>
            <a:ext cx="3660775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352" y="5594354"/>
            <a:ext cx="597460" cy="566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14290"/>
            <a:ext cx="885828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Литературные произведения, которые в древности было принято не рассказывать, а петь.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Былина.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Протяжная ласковая песенка для маленьких детей.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Колыбельная.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Короткие состоящие из двух или четырех строчек песенки, исполняемые подряд на одну мелодию.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Частушки.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Ритмичная песенка, сопутствующая игре с пальцами, ручками и ножками ребенка.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+mj-lt"/>
                <a:ea typeface="Calibri" pitchFamily="34" charset="0"/>
                <a:cs typeface="Times New Roman" pitchFamily="18" charset="0"/>
              </a:rPr>
              <a:t> Потешка.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Праздничные поздравительные зимние песенки с пожеланиями хозяевам дома хорошего урожая, богатства и счастья.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       Колядки.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2" name="Рисунок 1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4368" y="5563112"/>
            <a:ext cx="597460" cy="566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7"/>
          <p:cNvSpPr>
            <a:spLocks noChangeArrowheads="1"/>
          </p:cNvSpPr>
          <p:nvPr/>
        </p:nvSpPr>
        <p:spPr bwMode="auto">
          <a:xfrm>
            <a:off x="1285851" y="528638"/>
            <a:ext cx="6786611" cy="454343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8000"/>
              </a:gs>
              <a:gs pos="100000">
                <a:schemeClr val="folHlink"/>
              </a:gs>
            </a:gsLst>
            <a:lin ang="5400000" scaled="1"/>
          </a:gradFill>
          <a:ln w="254000">
            <a:pattFill prst="pct5">
              <a:fgClr>
                <a:schemeClr val="bg1"/>
              </a:fgClr>
              <a:bgClr>
                <a:srgbClr val="CC9900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099" name="WordArt 6" descr="Белый мрамор"/>
          <p:cNvSpPr>
            <a:spLocks noChangeArrowheads="1" noChangeShapeType="1" noTextEdit="1"/>
          </p:cNvSpPr>
          <p:nvPr/>
        </p:nvSpPr>
        <p:spPr bwMode="auto">
          <a:xfrm>
            <a:off x="1111250" y="2152650"/>
            <a:ext cx="1279525" cy="1785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и</a:t>
            </a:r>
          </a:p>
        </p:txBody>
      </p:sp>
      <p:sp>
        <p:nvSpPr>
          <p:cNvPr id="4100" name="WordArt 8" descr="Белый мрамор"/>
          <p:cNvSpPr>
            <a:spLocks noChangeArrowheads="1" noChangeShapeType="1" noTextEdit="1"/>
          </p:cNvSpPr>
          <p:nvPr/>
        </p:nvSpPr>
        <p:spPr bwMode="auto">
          <a:xfrm>
            <a:off x="4845050" y="2349500"/>
            <a:ext cx="2808288" cy="1812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ки</a:t>
            </a:r>
          </a:p>
        </p:txBody>
      </p:sp>
      <p:pic>
        <p:nvPicPr>
          <p:cNvPr id="4101" name="Picture 9" descr="C:\Мои документы\Константинова С.Е\Ребусы\Груша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4513" y="1908175"/>
            <a:ext cx="144462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WordArt 7" descr="Белый мрамор"/>
          <p:cNvSpPr>
            <a:spLocks noChangeArrowheads="1" noChangeShapeType="1" noTextEdit="1"/>
          </p:cNvSpPr>
          <p:nvPr/>
        </p:nvSpPr>
        <p:spPr bwMode="auto">
          <a:xfrm>
            <a:off x="4121150" y="1487488"/>
            <a:ext cx="409575" cy="682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,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214546" y="3857628"/>
            <a:ext cx="3389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i="1" dirty="0">
                <a:solidFill>
                  <a:srgbClr val="C00000"/>
                </a:solidFill>
                <a:latin typeface="Monotype Corsiva" pitchFamily="66" charset="0"/>
              </a:rPr>
              <a:t>Игрушки</a:t>
            </a:r>
          </a:p>
        </p:txBody>
      </p:sp>
      <p:sp>
        <p:nvSpPr>
          <p:cNvPr id="8" name="Стрелка вправо 7">
            <a:hlinkClick r:id="rId5" action="ppaction://hlinksldjump"/>
          </p:cNvPr>
          <p:cNvSpPr/>
          <p:nvPr/>
        </p:nvSpPr>
        <p:spPr>
          <a:xfrm>
            <a:off x="7786710" y="5572140"/>
            <a:ext cx="71438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8" name="WordArt 4"/>
          <p:cNvSpPr>
            <a:spLocks noChangeArrowheads="1" noChangeShapeType="1" noTextEdit="1"/>
          </p:cNvSpPr>
          <p:nvPr/>
        </p:nvSpPr>
        <p:spPr bwMode="auto">
          <a:xfrm>
            <a:off x="928662" y="620713"/>
            <a:ext cx="4075138" cy="22367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Р1а</a:t>
            </a:r>
          </a:p>
        </p:txBody>
      </p:sp>
      <p:sp>
        <p:nvSpPr>
          <p:cNvPr id="144389" name="WordArt 5"/>
          <p:cNvSpPr>
            <a:spLocks noChangeArrowheads="1" noChangeShapeType="1" noTextEdit="1"/>
          </p:cNvSpPr>
          <p:nvPr/>
        </p:nvSpPr>
        <p:spPr bwMode="auto">
          <a:xfrm>
            <a:off x="5076825" y="2852738"/>
            <a:ext cx="2567009" cy="25765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7Я</a:t>
            </a:r>
          </a:p>
        </p:txBody>
      </p:sp>
      <p:sp>
        <p:nvSpPr>
          <p:cNvPr id="144390" name="WordArt 6"/>
          <p:cNvSpPr>
            <a:spLocks noChangeArrowheads="1" noChangeShapeType="1" noTextEdit="1"/>
          </p:cNvSpPr>
          <p:nvPr/>
        </p:nvSpPr>
        <p:spPr bwMode="auto">
          <a:xfrm>
            <a:off x="539750" y="3213100"/>
            <a:ext cx="16557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Родина</a:t>
            </a:r>
          </a:p>
        </p:txBody>
      </p:sp>
      <p:sp>
        <p:nvSpPr>
          <p:cNvPr id="144391" name="WordArt 7"/>
          <p:cNvSpPr>
            <a:spLocks noChangeArrowheads="1" noChangeShapeType="1" noTextEdit="1"/>
          </p:cNvSpPr>
          <p:nvPr/>
        </p:nvSpPr>
        <p:spPr bwMode="auto">
          <a:xfrm>
            <a:off x="4140200" y="5949950"/>
            <a:ext cx="12573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семья</a:t>
            </a:r>
          </a:p>
        </p:txBody>
      </p:sp>
      <p:sp>
        <p:nvSpPr>
          <p:cNvPr id="16390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532440" y="6437983"/>
            <a:ext cx="431800" cy="360363"/>
          </a:xfrm>
          <a:prstGeom prst="actionButtonHome">
            <a:avLst/>
          </a:prstGeom>
          <a:solidFill>
            <a:srgbClr val="FF99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360" y="5517232"/>
            <a:ext cx="597460" cy="566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8" grpId="0" animBg="1"/>
      <p:bldP spid="144389" grpId="0" animBg="1"/>
      <p:bldP spid="144390" grpId="0" animBg="1"/>
      <p:bldP spid="14439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2"/>
          <p:cNvSpPr>
            <a:spLocks noChangeArrowheads="1" noChangeShapeType="1" noTextEdit="1"/>
          </p:cNvSpPr>
          <p:nvPr/>
        </p:nvSpPr>
        <p:spPr bwMode="auto">
          <a:xfrm>
            <a:off x="2360613" y="456191"/>
            <a:ext cx="446405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38100">
                  <a:pattFill prst="pct5">
                    <a:fgClr>
                      <a:srgbClr val="99FF33"/>
                    </a:fgClr>
                    <a:bgClr>
                      <a:srgbClr val="00CC00"/>
                    </a:bgClr>
                  </a:patt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Кроссворд</a:t>
            </a:r>
          </a:p>
        </p:txBody>
      </p:sp>
      <p:sp>
        <p:nvSpPr>
          <p:cNvPr id="17411" name="Rectangle 3" descr="Букет"/>
          <p:cNvSpPr>
            <a:spLocks noChangeArrowheads="1"/>
          </p:cNvSpPr>
          <p:nvPr/>
        </p:nvSpPr>
        <p:spPr bwMode="auto">
          <a:xfrm>
            <a:off x="4592638" y="1268413"/>
            <a:ext cx="534987" cy="5175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4592638" y="1785938"/>
            <a:ext cx="534987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4592638" y="2305050"/>
            <a:ext cx="534987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4592638" y="2822575"/>
            <a:ext cx="534987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592638" y="3341688"/>
            <a:ext cx="534987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16" name="Rectangle 18"/>
          <p:cNvSpPr>
            <a:spLocks noChangeArrowheads="1"/>
          </p:cNvSpPr>
          <p:nvPr/>
        </p:nvSpPr>
        <p:spPr bwMode="auto">
          <a:xfrm>
            <a:off x="4592638" y="3860800"/>
            <a:ext cx="534987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17" name="Rectangle 30"/>
          <p:cNvSpPr>
            <a:spLocks noChangeArrowheads="1"/>
          </p:cNvSpPr>
          <p:nvPr/>
        </p:nvSpPr>
        <p:spPr bwMode="auto">
          <a:xfrm>
            <a:off x="5656263" y="386080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18" name="Rectangle 31"/>
          <p:cNvSpPr>
            <a:spLocks noChangeArrowheads="1"/>
          </p:cNvSpPr>
          <p:nvPr/>
        </p:nvSpPr>
        <p:spPr bwMode="auto">
          <a:xfrm>
            <a:off x="5126038" y="386080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19" name="Rectangle 32"/>
          <p:cNvSpPr>
            <a:spLocks noChangeArrowheads="1"/>
          </p:cNvSpPr>
          <p:nvPr/>
        </p:nvSpPr>
        <p:spPr bwMode="auto">
          <a:xfrm>
            <a:off x="3530600" y="386080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20" name="Rectangle 33"/>
          <p:cNvSpPr>
            <a:spLocks noChangeArrowheads="1"/>
          </p:cNvSpPr>
          <p:nvPr/>
        </p:nvSpPr>
        <p:spPr bwMode="auto">
          <a:xfrm>
            <a:off x="4062413" y="386080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21" name="Rectangle 43"/>
          <p:cNvSpPr>
            <a:spLocks noChangeArrowheads="1"/>
          </p:cNvSpPr>
          <p:nvPr/>
        </p:nvSpPr>
        <p:spPr bwMode="auto">
          <a:xfrm>
            <a:off x="7783513" y="3341688"/>
            <a:ext cx="533400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22" name="Rectangle 44"/>
          <p:cNvSpPr>
            <a:spLocks noChangeArrowheads="1"/>
          </p:cNvSpPr>
          <p:nvPr/>
        </p:nvSpPr>
        <p:spPr bwMode="auto">
          <a:xfrm>
            <a:off x="7251700" y="3341688"/>
            <a:ext cx="534988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46477" name="Rectangle 45"/>
          <p:cNvSpPr>
            <a:spLocks noChangeArrowheads="1"/>
          </p:cNvSpPr>
          <p:nvPr/>
        </p:nvSpPr>
        <p:spPr bwMode="auto">
          <a:xfrm>
            <a:off x="6719888" y="3341688"/>
            <a:ext cx="533400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н</a:t>
            </a:r>
          </a:p>
        </p:txBody>
      </p:sp>
      <p:sp>
        <p:nvSpPr>
          <p:cNvPr id="17424" name="Rectangle 46"/>
          <p:cNvSpPr>
            <a:spLocks noChangeArrowheads="1"/>
          </p:cNvSpPr>
          <p:nvPr/>
        </p:nvSpPr>
        <p:spPr bwMode="auto">
          <a:xfrm>
            <a:off x="6188075" y="3341688"/>
            <a:ext cx="534988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25" name="Rectangle 47"/>
          <p:cNvSpPr>
            <a:spLocks noChangeArrowheads="1"/>
          </p:cNvSpPr>
          <p:nvPr/>
        </p:nvSpPr>
        <p:spPr bwMode="auto">
          <a:xfrm>
            <a:off x="5656263" y="3341688"/>
            <a:ext cx="533400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46480" name="Rectangle 48"/>
          <p:cNvSpPr>
            <a:spLocks noChangeArrowheads="1"/>
          </p:cNvSpPr>
          <p:nvPr/>
        </p:nvSpPr>
        <p:spPr bwMode="auto">
          <a:xfrm>
            <a:off x="5125244" y="3341688"/>
            <a:ext cx="533400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я</a:t>
            </a:r>
          </a:p>
        </p:txBody>
      </p:sp>
      <p:sp>
        <p:nvSpPr>
          <p:cNvPr id="17427" name="Rectangle 52"/>
          <p:cNvSpPr>
            <a:spLocks noChangeArrowheads="1"/>
          </p:cNvSpPr>
          <p:nvPr/>
        </p:nvSpPr>
        <p:spPr bwMode="auto">
          <a:xfrm>
            <a:off x="3530600" y="2822575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28" name="Rectangle 53"/>
          <p:cNvSpPr>
            <a:spLocks noChangeArrowheads="1"/>
          </p:cNvSpPr>
          <p:nvPr/>
        </p:nvSpPr>
        <p:spPr bwMode="auto">
          <a:xfrm>
            <a:off x="4062413" y="2822575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29" name="Rectangle 54"/>
          <p:cNvSpPr>
            <a:spLocks noChangeArrowheads="1"/>
          </p:cNvSpPr>
          <p:nvPr/>
        </p:nvSpPr>
        <p:spPr bwMode="auto">
          <a:xfrm>
            <a:off x="7251700" y="2822575"/>
            <a:ext cx="534988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30" name="Rectangle 55"/>
          <p:cNvSpPr>
            <a:spLocks noChangeArrowheads="1"/>
          </p:cNvSpPr>
          <p:nvPr/>
        </p:nvSpPr>
        <p:spPr bwMode="auto">
          <a:xfrm>
            <a:off x="6719888" y="2822575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7431" name="Rectangle 56"/>
          <p:cNvSpPr>
            <a:spLocks noChangeArrowheads="1"/>
          </p:cNvSpPr>
          <p:nvPr/>
        </p:nvSpPr>
        <p:spPr bwMode="auto">
          <a:xfrm>
            <a:off x="6188075" y="2822575"/>
            <a:ext cx="534988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46489" name="Rectangle 57"/>
          <p:cNvSpPr>
            <a:spLocks noChangeArrowheads="1"/>
          </p:cNvSpPr>
          <p:nvPr/>
        </p:nvSpPr>
        <p:spPr bwMode="auto">
          <a:xfrm>
            <a:off x="5656263" y="2822575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е</a:t>
            </a:r>
          </a:p>
        </p:txBody>
      </p:sp>
      <p:sp>
        <p:nvSpPr>
          <p:cNvPr id="146490" name="Rectangle 58"/>
          <p:cNvSpPr>
            <a:spLocks noChangeArrowheads="1"/>
          </p:cNvSpPr>
          <p:nvPr/>
        </p:nvSpPr>
        <p:spPr bwMode="auto">
          <a:xfrm>
            <a:off x="5126038" y="2822575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щ</a:t>
            </a:r>
          </a:p>
        </p:txBody>
      </p:sp>
      <p:sp>
        <p:nvSpPr>
          <p:cNvPr id="146491" name="Rectangle 59"/>
          <p:cNvSpPr>
            <a:spLocks noChangeArrowheads="1"/>
          </p:cNvSpPr>
          <p:nvPr/>
        </p:nvSpPr>
        <p:spPr bwMode="auto">
          <a:xfrm>
            <a:off x="3530600" y="1785938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д</a:t>
            </a:r>
          </a:p>
        </p:txBody>
      </p:sp>
      <p:sp>
        <p:nvSpPr>
          <p:cNvPr id="146492" name="Rectangle 60"/>
          <p:cNvSpPr>
            <a:spLocks noChangeArrowheads="1"/>
          </p:cNvSpPr>
          <p:nvPr/>
        </p:nvSpPr>
        <p:spPr bwMode="auto">
          <a:xfrm>
            <a:off x="4062413" y="1785938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е</a:t>
            </a:r>
          </a:p>
        </p:txBody>
      </p:sp>
      <p:sp>
        <p:nvSpPr>
          <p:cNvPr id="17436" name="Rectangle 61"/>
          <p:cNvSpPr>
            <a:spLocks noChangeArrowheads="1"/>
          </p:cNvSpPr>
          <p:nvPr/>
        </p:nvSpPr>
        <p:spPr bwMode="auto">
          <a:xfrm>
            <a:off x="5126038" y="230505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146494" name="Rectangle 62"/>
          <p:cNvSpPr>
            <a:spLocks noChangeArrowheads="1"/>
          </p:cNvSpPr>
          <p:nvPr/>
        </p:nvSpPr>
        <p:spPr bwMode="auto">
          <a:xfrm>
            <a:off x="3530600" y="230505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п</a:t>
            </a:r>
          </a:p>
        </p:txBody>
      </p:sp>
      <p:sp>
        <p:nvSpPr>
          <p:cNvPr id="146495" name="Rectangle 63"/>
          <p:cNvSpPr>
            <a:spLocks noChangeArrowheads="1"/>
          </p:cNvSpPr>
          <p:nvPr/>
        </p:nvSpPr>
        <p:spPr bwMode="auto">
          <a:xfrm>
            <a:off x="4062413" y="230505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о</a:t>
            </a:r>
          </a:p>
        </p:txBody>
      </p:sp>
      <p:sp>
        <p:nvSpPr>
          <p:cNvPr id="146496" name="Rectangle 64"/>
          <p:cNvSpPr>
            <a:spLocks noChangeArrowheads="1"/>
          </p:cNvSpPr>
          <p:nvPr/>
        </p:nvSpPr>
        <p:spPr bwMode="auto">
          <a:xfrm>
            <a:off x="6156325" y="1773238"/>
            <a:ext cx="576263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о</a:t>
            </a:r>
          </a:p>
        </p:txBody>
      </p:sp>
      <p:sp>
        <p:nvSpPr>
          <p:cNvPr id="146497" name="Rectangle 65"/>
          <p:cNvSpPr>
            <a:spLocks noChangeArrowheads="1"/>
          </p:cNvSpPr>
          <p:nvPr/>
        </p:nvSpPr>
        <p:spPr bwMode="auto">
          <a:xfrm>
            <a:off x="5126038" y="1785938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т</a:t>
            </a:r>
          </a:p>
        </p:txBody>
      </p:sp>
      <p:sp>
        <p:nvSpPr>
          <p:cNvPr id="146498" name="Rectangle 66"/>
          <p:cNvSpPr>
            <a:spLocks noChangeArrowheads="1"/>
          </p:cNvSpPr>
          <p:nvPr/>
        </p:nvSpPr>
        <p:spPr bwMode="auto">
          <a:xfrm>
            <a:off x="3530600" y="1279919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р</a:t>
            </a:r>
          </a:p>
        </p:txBody>
      </p:sp>
      <p:sp>
        <p:nvSpPr>
          <p:cNvPr id="146499" name="Rectangle 67"/>
          <p:cNvSpPr>
            <a:spLocks noChangeArrowheads="1"/>
          </p:cNvSpPr>
          <p:nvPr/>
        </p:nvSpPr>
        <p:spPr bwMode="auto">
          <a:xfrm>
            <a:off x="4062413" y="1268413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о</a:t>
            </a:r>
          </a:p>
        </p:txBody>
      </p:sp>
      <p:sp>
        <p:nvSpPr>
          <p:cNvPr id="146501" name="Rectangle 69"/>
          <p:cNvSpPr>
            <a:spLocks noChangeArrowheads="1"/>
          </p:cNvSpPr>
          <p:nvPr/>
        </p:nvSpPr>
        <p:spPr bwMode="auto">
          <a:xfrm>
            <a:off x="1966914" y="1785938"/>
            <a:ext cx="534987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р</a:t>
            </a:r>
          </a:p>
        </p:txBody>
      </p:sp>
      <p:sp>
        <p:nvSpPr>
          <p:cNvPr id="146502" name="Rectangle 70"/>
          <p:cNvSpPr>
            <a:spLocks noChangeArrowheads="1"/>
          </p:cNvSpPr>
          <p:nvPr/>
        </p:nvSpPr>
        <p:spPr bwMode="auto">
          <a:xfrm>
            <a:off x="2466975" y="1785938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о</a:t>
            </a:r>
          </a:p>
        </p:txBody>
      </p:sp>
      <p:sp>
        <p:nvSpPr>
          <p:cNvPr id="146503" name="Rectangle 71"/>
          <p:cNvSpPr>
            <a:spLocks noChangeArrowheads="1"/>
          </p:cNvSpPr>
          <p:nvPr/>
        </p:nvSpPr>
        <p:spPr bwMode="auto">
          <a:xfrm>
            <a:off x="2998788" y="1785938"/>
            <a:ext cx="534987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ж</a:t>
            </a:r>
          </a:p>
        </p:txBody>
      </p:sp>
      <p:sp>
        <p:nvSpPr>
          <p:cNvPr id="146504" name="Rectangle 72"/>
          <p:cNvSpPr>
            <a:spLocks noChangeArrowheads="1"/>
          </p:cNvSpPr>
          <p:nvPr/>
        </p:nvSpPr>
        <p:spPr bwMode="auto">
          <a:xfrm>
            <a:off x="5126038" y="1268413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о</a:t>
            </a:r>
          </a:p>
        </p:txBody>
      </p:sp>
      <p:sp>
        <p:nvSpPr>
          <p:cNvPr id="146505" name="Rectangle 73"/>
          <p:cNvSpPr>
            <a:spLocks noChangeArrowheads="1"/>
          </p:cNvSpPr>
          <p:nvPr/>
        </p:nvSpPr>
        <p:spPr bwMode="auto">
          <a:xfrm>
            <a:off x="5651500" y="1268413"/>
            <a:ext cx="500063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FF0000"/>
                </a:solidFill>
              </a:rPr>
              <a:t>к</a:t>
            </a:r>
          </a:p>
        </p:txBody>
      </p:sp>
      <p:sp>
        <p:nvSpPr>
          <p:cNvPr id="17448" name="Rectangle 74" descr="Букет"/>
          <p:cNvSpPr>
            <a:spLocks noChangeArrowheads="1"/>
          </p:cNvSpPr>
          <p:nvPr/>
        </p:nvSpPr>
        <p:spPr bwMode="auto">
          <a:xfrm>
            <a:off x="4592638" y="1268413"/>
            <a:ext cx="534987" cy="5175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ж</a:t>
            </a:r>
          </a:p>
        </p:txBody>
      </p:sp>
      <p:sp>
        <p:nvSpPr>
          <p:cNvPr id="17449" name="Rectangle 75" descr="Букет"/>
          <p:cNvSpPr>
            <a:spLocks noChangeArrowheads="1"/>
          </p:cNvSpPr>
          <p:nvPr/>
        </p:nvSpPr>
        <p:spPr bwMode="auto">
          <a:xfrm>
            <a:off x="4592638" y="1785938"/>
            <a:ext cx="534987" cy="5175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с</a:t>
            </a:r>
          </a:p>
        </p:txBody>
      </p:sp>
      <p:sp>
        <p:nvSpPr>
          <p:cNvPr id="17450" name="Rectangle 76" descr="Букет"/>
          <p:cNvSpPr>
            <a:spLocks noChangeArrowheads="1"/>
          </p:cNvSpPr>
          <p:nvPr/>
        </p:nvSpPr>
        <p:spPr bwMode="auto">
          <a:xfrm>
            <a:off x="4592638" y="2305050"/>
            <a:ext cx="534987" cy="5175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с</a:t>
            </a:r>
          </a:p>
        </p:txBody>
      </p:sp>
      <p:sp>
        <p:nvSpPr>
          <p:cNvPr id="17451" name="Rectangle 77" descr="Букет"/>
          <p:cNvSpPr>
            <a:spLocks noChangeArrowheads="1"/>
          </p:cNvSpPr>
          <p:nvPr/>
        </p:nvSpPr>
        <p:spPr bwMode="auto">
          <a:xfrm>
            <a:off x="4592638" y="2822575"/>
            <a:ext cx="534987" cy="5175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е</a:t>
            </a:r>
          </a:p>
        </p:txBody>
      </p:sp>
      <p:sp>
        <p:nvSpPr>
          <p:cNvPr id="17452" name="Rectangle 78" descr="Букет"/>
          <p:cNvSpPr>
            <a:spLocks noChangeArrowheads="1"/>
          </p:cNvSpPr>
          <p:nvPr/>
        </p:nvSpPr>
        <p:spPr bwMode="auto">
          <a:xfrm>
            <a:off x="4592638" y="3341688"/>
            <a:ext cx="534987" cy="519112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р</a:t>
            </a:r>
          </a:p>
        </p:txBody>
      </p:sp>
      <p:sp>
        <p:nvSpPr>
          <p:cNvPr id="17453" name="Rectangle 89" descr="Букет"/>
          <p:cNvSpPr>
            <a:spLocks noChangeArrowheads="1"/>
          </p:cNvSpPr>
          <p:nvPr/>
        </p:nvSpPr>
        <p:spPr bwMode="auto">
          <a:xfrm>
            <a:off x="4592638" y="3860800"/>
            <a:ext cx="534987" cy="51752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о</a:t>
            </a:r>
          </a:p>
        </p:txBody>
      </p:sp>
      <p:sp>
        <p:nvSpPr>
          <p:cNvPr id="146533" name="Rectangle 101"/>
          <p:cNvSpPr>
            <a:spLocks noChangeArrowheads="1"/>
          </p:cNvSpPr>
          <p:nvPr/>
        </p:nvSpPr>
        <p:spPr bwMode="auto">
          <a:xfrm>
            <a:off x="5643563" y="3857625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а</a:t>
            </a:r>
          </a:p>
        </p:txBody>
      </p:sp>
      <p:sp>
        <p:nvSpPr>
          <p:cNvPr id="146534" name="Rectangle 102"/>
          <p:cNvSpPr>
            <a:spLocks noChangeArrowheads="1"/>
          </p:cNvSpPr>
          <p:nvPr/>
        </p:nvSpPr>
        <p:spPr bwMode="auto">
          <a:xfrm>
            <a:off x="5125244" y="386080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н</a:t>
            </a:r>
          </a:p>
        </p:txBody>
      </p:sp>
      <p:sp>
        <p:nvSpPr>
          <p:cNvPr id="146535" name="Rectangle 103"/>
          <p:cNvSpPr>
            <a:spLocks noChangeArrowheads="1"/>
          </p:cNvSpPr>
          <p:nvPr/>
        </p:nvSpPr>
        <p:spPr bwMode="auto">
          <a:xfrm>
            <a:off x="3530600" y="386080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и</a:t>
            </a:r>
          </a:p>
        </p:txBody>
      </p:sp>
      <p:sp>
        <p:nvSpPr>
          <p:cNvPr id="146536" name="Rectangle 104"/>
          <p:cNvSpPr>
            <a:spLocks noChangeArrowheads="1"/>
          </p:cNvSpPr>
          <p:nvPr/>
        </p:nvSpPr>
        <p:spPr bwMode="auto">
          <a:xfrm>
            <a:off x="4062413" y="386080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к</a:t>
            </a:r>
          </a:p>
        </p:txBody>
      </p:sp>
      <p:sp>
        <p:nvSpPr>
          <p:cNvPr id="146546" name="Rectangle 114"/>
          <p:cNvSpPr>
            <a:spLocks noChangeArrowheads="1"/>
          </p:cNvSpPr>
          <p:nvPr/>
        </p:nvSpPr>
        <p:spPr bwMode="auto">
          <a:xfrm>
            <a:off x="7783513" y="3341688"/>
            <a:ext cx="533400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е</a:t>
            </a:r>
          </a:p>
        </p:txBody>
      </p:sp>
      <p:sp>
        <p:nvSpPr>
          <p:cNvPr id="146547" name="Rectangle 115"/>
          <p:cNvSpPr>
            <a:spLocks noChangeArrowheads="1"/>
          </p:cNvSpPr>
          <p:nvPr/>
        </p:nvSpPr>
        <p:spPr bwMode="auto">
          <a:xfrm>
            <a:off x="7251700" y="3341688"/>
            <a:ext cx="534988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ы</a:t>
            </a:r>
          </a:p>
        </p:txBody>
      </p:sp>
      <p:sp>
        <p:nvSpPr>
          <p:cNvPr id="146549" name="Rectangle 117"/>
          <p:cNvSpPr>
            <a:spLocks noChangeArrowheads="1"/>
          </p:cNvSpPr>
          <p:nvPr/>
        </p:nvSpPr>
        <p:spPr bwMode="auto">
          <a:xfrm>
            <a:off x="6188075" y="3341688"/>
            <a:ext cx="534988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е</a:t>
            </a:r>
          </a:p>
        </p:txBody>
      </p:sp>
      <p:sp>
        <p:nvSpPr>
          <p:cNvPr id="146550" name="Rectangle 118"/>
          <p:cNvSpPr>
            <a:spLocks noChangeArrowheads="1"/>
          </p:cNvSpPr>
          <p:nvPr/>
        </p:nvSpPr>
        <p:spPr bwMode="auto">
          <a:xfrm>
            <a:off x="5656263" y="3341688"/>
            <a:ext cx="533400" cy="5191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ж</a:t>
            </a:r>
          </a:p>
        </p:txBody>
      </p:sp>
      <p:sp>
        <p:nvSpPr>
          <p:cNvPr id="146555" name="Rectangle 123"/>
          <p:cNvSpPr>
            <a:spLocks noChangeArrowheads="1"/>
          </p:cNvSpPr>
          <p:nvPr/>
        </p:nvSpPr>
        <p:spPr bwMode="auto">
          <a:xfrm>
            <a:off x="3530600" y="2822575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к</a:t>
            </a:r>
          </a:p>
        </p:txBody>
      </p:sp>
      <p:sp>
        <p:nvSpPr>
          <p:cNvPr id="146556" name="Rectangle 124"/>
          <p:cNvSpPr>
            <a:spLocks noChangeArrowheads="1"/>
          </p:cNvSpPr>
          <p:nvPr/>
        </p:nvSpPr>
        <p:spPr bwMode="auto">
          <a:xfrm>
            <a:off x="4062413" y="2822575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р</a:t>
            </a:r>
          </a:p>
        </p:txBody>
      </p:sp>
      <p:sp>
        <p:nvSpPr>
          <p:cNvPr id="146557" name="Rectangle 125"/>
          <p:cNvSpPr>
            <a:spLocks noChangeArrowheads="1"/>
          </p:cNvSpPr>
          <p:nvPr/>
        </p:nvSpPr>
        <p:spPr bwMode="auto">
          <a:xfrm>
            <a:off x="7251700" y="2822575"/>
            <a:ext cx="534988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е</a:t>
            </a:r>
          </a:p>
        </p:txBody>
      </p:sp>
      <p:sp>
        <p:nvSpPr>
          <p:cNvPr id="146558" name="Rectangle 126"/>
          <p:cNvSpPr>
            <a:spLocks noChangeArrowheads="1"/>
          </p:cNvSpPr>
          <p:nvPr/>
        </p:nvSpPr>
        <p:spPr bwMode="auto">
          <a:xfrm>
            <a:off x="6719888" y="2822575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и</a:t>
            </a:r>
          </a:p>
        </p:txBody>
      </p:sp>
      <p:sp>
        <p:nvSpPr>
          <p:cNvPr id="146559" name="Rectangle 127"/>
          <p:cNvSpPr>
            <a:spLocks noChangeArrowheads="1"/>
          </p:cNvSpPr>
          <p:nvPr/>
        </p:nvSpPr>
        <p:spPr bwMode="auto">
          <a:xfrm>
            <a:off x="6188075" y="2822575"/>
            <a:ext cx="534988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н</a:t>
            </a:r>
          </a:p>
        </p:txBody>
      </p:sp>
      <p:sp>
        <p:nvSpPr>
          <p:cNvPr id="146564" name="Rectangle 132"/>
          <p:cNvSpPr>
            <a:spLocks noChangeArrowheads="1"/>
          </p:cNvSpPr>
          <p:nvPr/>
        </p:nvSpPr>
        <p:spPr bwMode="auto">
          <a:xfrm>
            <a:off x="5126038" y="2305050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т</a:t>
            </a:r>
          </a:p>
        </p:txBody>
      </p:sp>
      <p:sp>
        <p:nvSpPr>
          <p:cNvPr id="146567" name="Rectangle 135"/>
          <p:cNvSpPr>
            <a:spLocks noChangeArrowheads="1"/>
          </p:cNvSpPr>
          <p:nvPr/>
        </p:nvSpPr>
        <p:spPr bwMode="auto">
          <a:xfrm>
            <a:off x="5651500" y="1773238"/>
            <a:ext cx="533400" cy="5175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>
                <a:solidFill>
                  <a:srgbClr val="FF3399"/>
                </a:solidFill>
              </a:rPr>
              <a:t>в</a:t>
            </a:r>
          </a:p>
        </p:txBody>
      </p:sp>
      <p:sp>
        <p:nvSpPr>
          <p:cNvPr id="17469" name="Прямоугольник 129"/>
          <p:cNvSpPr>
            <a:spLocks noChangeArrowheads="1"/>
          </p:cNvSpPr>
          <p:nvPr/>
        </p:nvSpPr>
        <p:spPr bwMode="auto">
          <a:xfrm>
            <a:off x="357158" y="4429132"/>
            <a:ext cx="485778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dirty="0"/>
              <a:t>1. Пастушеский духовой инструмент.</a:t>
            </a:r>
          </a:p>
        </p:txBody>
      </p:sp>
      <p:sp>
        <p:nvSpPr>
          <p:cNvPr id="17470" name="Прямоугольник 130"/>
          <p:cNvSpPr>
            <a:spLocks noChangeArrowheads="1"/>
          </p:cNvSpPr>
          <p:nvPr/>
        </p:nvSpPr>
        <p:spPr bwMode="auto">
          <a:xfrm>
            <a:off x="357158" y="4643446"/>
            <a:ext cx="585790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dirty="0"/>
              <a:t>2. Первый праздник в Святочный период</a:t>
            </a:r>
          </a:p>
        </p:txBody>
      </p:sp>
      <p:sp>
        <p:nvSpPr>
          <p:cNvPr id="17471" name="Прямоугольник 131"/>
          <p:cNvSpPr>
            <a:spLocks noChangeArrowheads="1"/>
          </p:cNvSpPr>
          <p:nvPr/>
        </p:nvSpPr>
        <p:spPr bwMode="auto">
          <a:xfrm>
            <a:off x="285720" y="4857760"/>
            <a:ext cx="885828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dirty="0" smtClean="0"/>
              <a:t> 3</a:t>
            </a:r>
            <a:r>
              <a:rPr lang="ru-RU" sz="1800" b="1" dirty="0"/>
              <a:t>. Название периода жизни христиан, который наступает после Масленицы.</a:t>
            </a:r>
          </a:p>
        </p:txBody>
      </p:sp>
      <p:sp>
        <p:nvSpPr>
          <p:cNvPr id="17472" name="Прямоугольник 132"/>
          <p:cNvSpPr>
            <a:spLocks noChangeArrowheads="1"/>
          </p:cNvSpPr>
          <p:nvPr/>
        </p:nvSpPr>
        <p:spPr bwMode="auto">
          <a:xfrm>
            <a:off x="357157" y="5286388"/>
            <a:ext cx="878684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dirty="0"/>
              <a:t>5. Участники святочных обрядов и игр, наряженные в костюмы и маски.</a:t>
            </a:r>
          </a:p>
        </p:txBody>
      </p:sp>
      <p:sp>
        <p:nvSpPr>
          <p:cNvPr id="17473" name="Прямоугольник 133"/>
          <p:cNvSpPr>
            <a:spLocks noChangeArrowheads="1"/>
          </p:cNvSpPr>
          <p:nvPr/>
        </p:nvSpPr>
        <p:spPr bwMode="auto">
          <a:xfrm>
            <a:off x="357157" y="5618057"/>
            <a:ext cx="80584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dirty="0"/>
              <a:t>6.Ритуальный предмет, который держала в руках мать</a:t>
            </a:r>
            <a:r>
              <a:rPr lang="ru-RU" sz="1800" b="1" dirty="0" smtClean="0"/>
              <a:t>,</a:t>
            </a:r>
          </a:p>
          <a:p>
            <a:r>
              <a:rPr lang="ru-RU" b="1" dirty="0" smtClean="0"/>
              <a:t>      </a:t>
            </a:r>
            <a:r>
              <a:rPr lang="ru-RU" sz="1800" b="1" dirty="0" smtClean="0"/>
              <a:t> </a:t>
            </a:r>
            <a:r>
              <a:rPr lang="ru-RU" sz="1800" b="1" dirty="0"/>
              <a:t>благословляя сына на </a:t>
            </a:r>
            <a:r>
              <a:rPr lang="ru-RU" sz="1800" b="1" dirty="0" smtClean="0"/>
              <a:t>военную </a:t>
            </a:r>
            <a:r>
              <a:rPr lang="ru-RU" sz="1800" b="1" dirty="0"/>
              <a:t>службу</a:t>
            </a:r>
          </a:p>
        </p:txBody>
      </p:sp>
      <p:sp>
        <p:nvSpPr>
          <p:cNvPr id="17475" name="Прямоугольник 67"/>
          <p:cNvSpPr>
            <a:spLocks noChangeArrowheads="1"/>
          </p:cNvSpPr>
          <p:nvPr/>
        </p:nvSpPr>
        <p:spPr bwMode="auto">
          <a:xfrm>
            <a:off x="357158" y="5072074"/>
            <a:ext cx="514353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dirty="0"/>
              <a:t>4. Праздник в Святочный период</a:t>
            </a:r>
            <a:endParaRPr lang="ru-RU" sz="1800" dirty="0"/>
          </a:p>
        </p:txBody>
      </p:sp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1483" y="5618057"/>
            <a:ext cx="597460" cy="566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6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6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6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6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6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6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6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6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6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6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6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6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6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65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6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6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6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6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6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6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6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6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6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6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46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6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46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46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6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6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46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46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46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46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46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6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46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46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46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6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46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46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46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46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6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46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46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46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46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46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46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46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6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46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46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46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6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46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46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46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46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46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465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46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46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46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46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46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46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46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46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4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4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4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4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46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46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46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46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46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46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46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146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46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46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46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146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46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46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46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46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46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46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46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146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85720" y="214290"/>
            <a:ext cx="885828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Что символизирует масленичный блин?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                                        Солнце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Назовите главный атрибут праздника Троицы?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                                       Березовые ветки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Почему братьев Кузьму и Демьяна звали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кашниками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                                      Не брали денег за работу, их кормили кашей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Чем заканчивается народный праздник Масленица?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                                     Сжиганием чучела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какой праздник «девица косу не плетет»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                                     Благовещение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какой праздник принято выпускать птиц из клеток?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                                    Сороки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Какое блюдо ели в канун Рождества?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                                    Сочиво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Как называется время от Рождества Христова до Крещения Господня?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                                     Святки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какой народный праздник с горок спускают горящее колесо?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ea typeface="Calibri" pitchFamily="34" charset="0"/>
                <a:cs typeface="Times New Roman" pitchFamily="18" charset="0"/>
              </a:rPr>
              <a:t>                                    Масленица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" name="Picture 9" descr="пасха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6333" y="-1323528"/>
            <a:ext cx="3660776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2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2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2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2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2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2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2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21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2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21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21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21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21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1538" y="476672"/>
            <a:ext cx="73888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</a:t>
            </a:r>
            <a:b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  <a:b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2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Желаем вам творческих успехов!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847" y="2319360"/>
            <a:ext cx="22002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357166"/>
            <a:ext cx="8215370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«Задача настоящего времени – положить новые пути и отыскать новые формы, в которые могла бы перелиться та здоровая художественная сила, которая когда-то до краев наполняла крестьянское </a:t>
            </a:r>
            <a:r>
              <a:rPr lang="ru-RU" sz="2800" dirty="0" err="1" smtClean="0">
                <a:solidFill>
                  <a:srgbClr val="0070C0"/>
                </a:solidFill>
                <a:latin typeface="Arial Black" pitchFamily="34" charset="0"/>
              </a:rPr>
              <a:t>бытостроительство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. Нужно сберечь эту внутреннюю художественную энергию и то огромное, веками накопленное и сейчас еще живое техническое мастерство, которым было уходящее искусство крестьянина»</a:t>
            </a:r>
            <a:endParaRPr lang="ru-RU" sz="2800" i="1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 algn="r">
              <a:lnSpc>
                <a:spcPct val="90000"/>
              </a:lnSpc>
              <a:defRPr/>
            </a:pPr>
            <a:r>
              <a:rPr lang="ru-RU" sz="2800" b="1" i="1" dirty="0" smtClean="0">
                <a:latin typeface="Times New Roman" pitchFamily="18" charset="0"/>
              </a:rPr>
              <a:t>В.С.Воронов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2" y="357167"/>
          <a:ext cx="8215372" cy="4857783"/>
        </p:xfrm>
        <a:graphic>
          <a:graphicData uri="http://schemas.openxmlformats.org/drawingml/2006/table">
            <a:tbl>
              <a:tblPr firstRow="1" bandRow="1">
                <a:tableStyleId>{E269D01E-BC32-4049-B463-5C60D7B0CCD2}</a:tableStyleId>
              </a:tblPr>
              <a:tblGrid>
                <a:gridCol w="20538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38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38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192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I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раунд. Отборочный</a:t>
                      </a:r>
                    </a:p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II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раунд. Народные праздники</a:t>
                      </a:r>
                    </a:p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III 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раунд. Фольклор</a:t>
                      </a:r>
                    </a:p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IV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раунд.</a:t>
                      </a:r>
                    </a:p>
                    <a:p>
                      <a:pPr algn="ctr"/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Мифология</a:t>
                      </a:r>
                      <a:endParaRPr lang="ru-RU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61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V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раунд. Народные игрушки</a:t>
                      </a:r>
                      <a:endParaRPr lang="ru-RU" sz="2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6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VI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раунд. Посуда</a:t>
                      </a:r>
                      <a:endParaRPr lang="ru-RU" sz="2400" b="1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VII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раунд. «Масленица»</a:t>
                      </a:r>
                    </a:p>
                    <a:p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solidFill>
                      <a:srgbClr val="FFC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VIII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раунд. </a:t>
                      </a:r>
                    </a:p>
                    <a:p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Задание для зрителей</a:t>
                      </a:r>
                      <a:endParaRPr lang="ru-RU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5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61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IX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раунд. </a:t>
                      </a:r>
                    </a:p>
                    <a:p>
                      <a:pPr algn="ctr"/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Пословицы</a:t>
                      </a:r>
                    </a:p>
                    <a:p>
                      <a:pPr algn="ctr"/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и поговорки</a:t>
                      </a:r>
                      <a:endParaRPr lang="ru-RU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X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раунд. </a:t>
                      </a:r>
                    </a:p>
                    <a:p>
                      <a:pPr algn="ctr"/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Ребусы</a:t>
                      </a:r>
                      <a:endParaRPr lang="ru-RU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XI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раунд. </a:t>
                      </a:r>
                    </a:p>
                    <a:p>
                      <a:pPr algn="ctr"/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Кроссворд</a:t>
                      </a:r>
                      <a:endParaRPr lang="ru-RU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XII</a:t>
                      </a:r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 раунд. </a:t>
                      </a:r>
                    </a:p>
                    <a:p>
                      <a:pPr algn="ctr"/>
                      <a:r>
                        <a:rPr lang="ru-RU" sz="2400" kern="12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50800" dist="38100" dir="2700000" algn="tl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</a:rPr>
                        <a:t>Итоговый</a:t>
                      </a:r>
                      <a:endParaRPr lang="ru-RU" sz="2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4967" y="327546"/>
          <a:ext cx="8229600" cy="4940490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404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C00000"/>
                      </a:solidFill>
                      <a:prstDash val="solid"/>
                    </a:lnL>
                    <a:lnR w="12700" cmpd="sng">
                      <a:solidFill>
                        <a:srgbClr val="C00000"/>
                      </a:solidFill>
                      <a:prstDash val="solid"/>
                    </a:lnR>
                    <a:lnT w="12700" cmpd="sng">
                      <a:solidFill>
                        <a:srgbClr val="C00000"/>
                      </a:solidFill>
                      <a:prstDash val="solid"/>
                    </a:lnT>
                    <a:lnB w="12700" cmpd="sng">
                      <a:solidFill>
                        <a:srgbClr val="C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Улыбающееся лицо 20">
            <a:hlinkClick r:id="" action="ppaction://hlinkshowjump?jump=nextslide"/>
          </p:cNvPr>
          <p:cNvSpPr/>
          <p:nvPr/>
        </p:nvSpPr>
        <p:spPr>
          <a:xfrm>
            <a:off x="1214414" y="1428736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лыбающееся лицо 21">
            <a:hlinkClick r:id="rId2" action="ppaction://hlinksldjump"/>
          </p:cNvPr>
          <p:cNvSpPr/>
          <p:nvPr/>
        </p:nvSpPr>
        <p:spPr>
          <a:xfrm>
            <a:off x="3286116" y="1500174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лыбающееся лицо 22">
            <a:hlinkClick r:id="rId3" action="ppaction://hlinksldjump"/>
          </p:cNvPr>
          <p:cNvSpPr/>
          <p:nvPr/>
        </p:nvSpPr>
        <p:spPr>
          <a:xfrm>
            <a:off x="5357818" y="1500174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лыбающееся лицо 23">
            <a:hlinkClick r:id="rId4" action="ppaction://hlinksldjump"/>
          </p:cNvPr>
          <p:cNvSpPr/>
          <p:nvPr/>
        </p:nvSpPr>
        <p:spPr>
          <a:xfrm>
            <a:off x="7500958" y="1500174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Улыбающееся лицо 24">
            <a:hlinkClick r:id="rId5" action="ppaction://hlinksldjump"/>
          </p:cNvPr>
          <p:cNvSpPr/>
          <p:nvPr/>
        </p:nvSpPr>
        <p:spPr>
          <a:xfrm>
            <a:off x="3286116" y="3000372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лыбающееся лицо 25">
            <a:hlinkClick r:id="rId6" action="ppaction://hlinksldjump"/>
          </p:cNvPr>
          <p:cNvSpPr/>
          <p:nvPr/>
        </p:nvSpPr>
        <p:spPr>
          <a:xfrm>
            <a:off x="1357290" y="3071810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лыбающееся лицо 26">
            <a:hlinkClick r:id="rId7" action="ppaction://hlinksldjump"/>
          </p:cNvPr>
          <p:cNvSpPr/>
          <p:nvPr/>
        </p:nvSpPr>
        <p:spPr>
          <a:xfrm>
            <a:off x="5429256" y="3000372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лыбающееся лицо 27">
            <a:hlinkClick r:id="rId8" action="ppaction://hlinksldjump"/>
          </p:cNvPr>
          <p:cNvSpPr/>
          <p:nvPr/>
        </p:nvSpPr>
        <p:spPr>
          <a:xfrm>
            <a:off x="7500958" y="3071810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Улыбающееся лицо 28">
            <a:hlinkClick r:id="rId9" action="ppaction://hlinksldjump"/>
          </p:cNvPr>
          <p:cNvSpPr/>
          <p:nvPr/>
        </p:nvSpPr>
        <p:spPr>
          <a:xfrm>
            <a:off x="1428728" y="4714884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Улыбающееся лицо 29">
            <a:hlinkClick r:id="rId10" action="ppaction://hlinksldjump"/>
          </p:cNvPr>
          <p:cNvSpPr/>
          <p:nvPr/>
        </p:nvSpPr>
        <p:spPr>
          <a:xfrm>
            <a:off x="3428992" y="4714884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Улыбающееся лицо 30">
            <a:hlinkClick r:id="rId11" action="ppaction://hlinksldjump"/>
          </p:cNvPr>
          <p:cNvSpPr/>
          <p:nvPr/>
        </p:nvSpPr>
        <p:spPr>
          <a:xfrm>
            <a:off x="5357818" y="4714884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Улыбающееся лицо 31">
            <a:hlinkClick r:id="rId12" action="ppaction://hlinksldjump"/>
          </p:cNvPr>
          <p:cNvSpPr/>
          <p:nvPr/>
        </p:nvSpPr>
        <p:spPr>
          <a:xfrm>
            <a:off x="7572396" y="4714884"/>
            <a:ext cx="357190" cy="428628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5400" b="1" i="1" dirty="0" smtClean="0"/>
              <a:t>1. </a:t>
            </a:r>
            <a:r>
              <a:rPr lang="ru-RU" sz="5400" b="1" i="1" dirty="0" err="1" smtClean="0"/>
              <a:t>о,и,е,и,п,с,д,л,к</a:t>
            </a:r>
            <a:endParaRPr lang="ru-RU" sz="5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1428736"/>
            <a:ext cx="48073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/>
              <a:t>2. </a:t>
            </a:r>
            <a:r>
              <a:rPr lang="ru-RU" sz="5400" b="1" i="1" dirty="0" err="1" smtClean="0"/>
              <a:t>п,л,к,н,о,а</a:t>
            </a:r>
            <a:endParaRPr lang="ru-RU" sz="5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2928934"/>
            <a:ext cx="4822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5250"/>
            <a:r>
              <a:rPr lang="ru-RU" sz="5400" b="1" i="1" dirty="0" smtClean="0"/>
              <a:t>3. </a:t>
            </a:r>
            <a:r>
              <a:rPr lang="ru-RU" sz="5400" b="1" i="1" dirty="0" err="1" smtClean="0"/>
              <a:t>а,г,и,л,а,н</a:t>
            </a:r>
            <a:endParaRPr lang="ru-RU" sz="5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4143380"/>
            <a:ext cx="53100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5400" b="1" i="1" dirty="0" smtClean="0"/>
              <a:t>4. </a:t>
            </a:r>
            <a:r>
              <a:rPr lang="ru-RU" sz="5400" b="1" i="1" dirty="0" err="1" smtClean="0"/>
              <a:t>б,е,р,о,г,е,и</a:t>
            </a:r>
            <a:endParaRPr lang="ru-RU" sz="5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286388"/>
            <a:ext cx="66552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77913" algn="ctr"/>
            <a:r>
              <a:rPr lang="ru-RU" sz="5400" b="1" i="1" dirty="0" smtClean="0"/>
              <a:t>5. </a:t>
            </a:r>
            <a:r>
              <a:rPr lang="ru-RU" sz="5400" b="1" i="1" dirty="0" err="1" smtClean="0"/>
              <a:t>л,я,к,и,к,д,о</a:t>
            </a:r>
            <a:endParaRPr lang="ru-RU" sz="5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928670"/>
            <a:ext cx="3214710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Посиделки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488" y="2428868"/>
            <a:ext cx="3214710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1"/>
                </a:solidFill>
              </a:rPr>
              <a:t>Полкан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28926" y="3786190"/>
            <a:ext cx="3214710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Глина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28926" y="5000636"/>
            <a:ext cx="3214710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Обереги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57488" y="6143644"/>
            <a:ext cx="3214710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Колядки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Управляющая кнопка: домой 16">
            <a:hlinkClick r:id="rId2" action="ppaction://hlinksldjump" highlightClick="1"/>
          </p:cNvPr>
          <p:cNvSpPr/>
          <p:nvPr/>
        </p:nvSpPr>
        <p:spPr>
          <a:xfrm>
            <a:off x="7786710" y="5572140"/>
            <a:ext cx="571504" cy="5423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85728"/>
            <a:ext cx="8786842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какое время года отмечают праздник Покров?</a:t>
            </a:r>
          </a:p>
          <a:p>
            <a:pPr lvl="1">
              <a:buFont typeface="Wingdings" pitchFamily="2" charset="2"/>
              <a:buChar char="v"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 smtClean="0"/>
              <a:t>Зимой;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/>
              <a:t>Осенью;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/>
              <a:t>Весной;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/>
              <a:t>Летом.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57158" y="1500175"/>
            <a:ext cx="7849841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 какой праздник зимой окунаются в прорубь не только «моржи»?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Святки;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Крещение;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Иван-Купала;</a:t>
            </a:r>
          </a:p>
          <a:p>
            <a:pPr lvl="0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Вознесение.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85720" y="2714620"/>
            <a:ext cx="465860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Праздник Кузьминки называют так…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По фамилии знаменитости;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По названию местности;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 По кличке животного;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В честь святых Кузьмы и Демьяна.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85721" y="3929066"/>
            <a:ext cx="88582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Название, какого дерева носит последнее воскресенье перед Пасхой?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Береза;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Верба;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Яблоня;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Ива.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5214950"/>
            <a:ext cx="85010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В ночь под этот праздник просыпается вся нечисть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Святки;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 Благовещение;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Масленица;             </a:t>
            </a:r>
          </a:p>
          <a:p>
            <a:pPr lvl="1">
              <a:buFont typeface="Wingdings" pitchFamily="2" charset="2"/>
              <a:buChar char="v"/>
            </a:pPr>
            <a:r>
              <a:rPr lang="ru-RU" sz="1600" b="1" dirty="0" smtClean="0">
                <a:solidFill>
                  <a:schemeClr val="dk1"/>
                </a:solidFill>
              </a:rPr>
              <a:t>Покров.</a:t>
            </a:r>
          </a:p>
          <a:p>
            <a:endParaRPr lang="ru-RU" sz="2400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786710" y="5572140"/>
            <a:ext cx="571504" cy="5423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4" descr="пасха00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0312" y="116631"/>
            <a:ext cx="2420217" cy="295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1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/>
              <a:t>Мифология</a:t>
            </a:r>
            <a:endParaRPr lang="ru-RU" b="1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28596" y="1000108"/>
            <a:ext cx="871540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Дух дома, живущий за печкой?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cs typeface="Times New Roman" pitchFamily="18" charset="0"/>
              </a:rPr>
              <a:t>                     Домовой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Злая старуха-волшебница и ведьма с костяной ногой? </a:t>
            </a:r>
            <a:endParaRPr lang="ru-RU" sz="2400" b="1" dirty="0" smtClean="0"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                     Баба-Яга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Кот Бабы-Яги – главный помощник в её злодеяниях?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cs typeface="Times New Roman" pitchFamily="18" charset="0"/>
              </a:rPr>
              <a:t>                     </a:t>
            </a:r>
            <a:r>
              <a:rPr lang="ru-RU" sz="2400" b="1" dirty="0" err="1" smtClean="0">
                <a:cs typeface="Times New Roman" pitchFamily="18" charset="0"/>
              </a:rPr>
              <a:t>Баюн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 славянской мифологии хозяин леса и зверей?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cs typeface="Times New Roman" pitchFamily="18" charset="0"/>
              </a:rPr>
              <a:t>                    Леший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Хозяин воды, который обитает у мельницы или в омуте?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cs typeface="Times New Roman" pitchFamily="18" charset="0"/>
              </a:rPr>
              <a:t>                   Водяной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Мифический дух, который может изменить свой облик, превратившись во что угодно?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cs typeface="Times New Roman" pitchFamily="18" charset="0"/>
              </a:rPr>
              <a:t>                  Оборотень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786710" y="5572140"/>
            <a:ext cx="571504" cy="5423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9" descr="пасха0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95212" y="33469"/>
            <a:ext cx="2126004" cy="259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3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3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3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33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3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3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33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/>
              <a:t>Народные игрушки</a:t>
            </a:r>
            <a:endParaRPr lang="ru-RU" b="1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85720" y="1000108"/>
            <a:ext cx="885828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Как  называются вятские глиняные игрушки?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cs typeface="Times New Roman" pitchFamily="18" charset="0"/>
              </a:rPr>
              <a:t>                                        Дымковские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Чем расписывают свои игрушки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филимоновские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мастерицы?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cs typeface="Times New Roman" pitchFamily="18" charset="0"/>
              </a:rPr>
              <a:t>                                       Пером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Как называются гончарные изделия и игрушки, сделанные из белой глины и расписанные в голубовато-синей гамме?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                       Гжельские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Главное украшение калининских (тверских) птичек-свистулек?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cs typeface="Times New Roman" pitchFamily="18" charset="0"/>
              </a:rPr>
              <a:t>                                      </a:t>
            </a:r>
            <a:r>
              <a:rPr lang="ru-RU" sz="2400" b="1" dirty="0" err="1" smtClean="0">
                <a:cs typeface="Times New Roman" pitchFamily="18" charset="0"/>
              </a:rPr>
              <a:t>Налепы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Название весеннего вятского праздника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cs typeface="Times New Roman" pitchFamily="18" charset="0"/>
              </a:rPr>
              <a:t>                                     Свистопляска, Свистунья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Мифическая, сказочная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каргопольская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птица-свистулька.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cs typeface="Times New Roman" pitchFamily="18" charset="0"/>
              </a:rPr>
              <a:t>                                     Сирин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786710" y="5572140"/>
            <a:ext cx="571504" cy="5423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3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3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3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3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3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36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/>
              <a:t>Посуда</a:t>
            </a:r>
            <a:endParaRPr lang="ru-RU" b="1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57158" y="928670"/>
            <a:ext cx="8786842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Сдвоенные маленькие горшочки, объединенные одной ручкой по центру.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                                     Двоешки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Печь для обжига глиняных изделий.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                                      Горн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Широкая, глубокая тарелка для жарки.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                                   </a:t>
            </a:r>
            <a:r>
              <a:rPr lang="ru-RU" sz="2400" b="1" dirty="0" err="1" smtClean="0">
                <a:ea typeface="Calibri" pitchFamily="34" charset="0"/>
                <a:cs typeface="Times New Roman" pitchFamily="18" charset="0"/>
              </a:rPr>
              <a:t>Ладка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Нагревание изделий из глины до определенной температуры.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                                 Обжиг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Большой кувшин с узким горлышком для сыпучих продуктов.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                                Горлач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Крынка для молока.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                               Махотка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786710" y="5572140"/>
            <a:ext cx="571504" cy="5423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4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40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40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Масленица</a:t>
            </a:r>
            <a:endParaRPr lang="ru-RU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1428736"/>
          <a:ext cx="8072493" cy="3786214"/>
        </p:xfrm>
        <a:graphic>
          <a:graphicData uri="http://schemas.openxmlformats.org/drawingml/2006/table">
            <a:tbl>
              <a:tblPr/>
              <a:tblGrid>
                <a:gridCol w="4035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6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8621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Понедельник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Вторник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Среда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Четверг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Пятница</a:t>
                      </a:r>
                      <a:b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Суббота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Воскресенье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Прощеный день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Встреча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Широкий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 err="1">
                          <a:latin typeface="+mn-lt"/>
                          <a:ea typeface="Calibri"/>
                          <a:cs typeface="Times New Roman"/>
                        </a:rPr>
                        <a:t>Заигрыш</a:t>
                      </a:r>
                      <a:endParaRPr lang="ru-RU" sz="2400" b="1" dirty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 err="1">
                          <a:latin typeface="+mn-lt"/>
                          <a:ea typeface="Calibri"/>
                          <a:cs typeface="Times New Roman"/>
                        </a:rPr>
                        <a:t>Золовкины</a:t>
                      </a: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 посиделки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Лакомка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Wingdings" pitchFamily="2" charset="2"/>
                        <a:buChar char="q"/>
                      </a:pPr>
                      <a:r>
                        <a:rPr lang="ru-RU" sz="2400" b="1" dirty="0">
                          <a:latin typeface="+mn-lt"/>
                          <a:ea typeface="Calibri"/>
                          <a:cs typeface="Times New Roman"/>
                        </a:rPr>
                        <a:t>Тещины вечерки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2714612" y="1785926"/>
            <a:ext cx="178595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000232" y="2357430"/>
            <a:ext cx="2500330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714480" y="2928934"/>
            <a:ext cx="2714644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1857356" y="2857496"/>
            <a:ext cx="257176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000232" y="4000504"/>
            <a:ext cx="2571768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785918" y="3929066"/>
            <a:ext cx="2643206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 flipH="1" flipV="1">
            <a:off x="1928794" y="2500306"/>
            <a:ext cx="3286148" cy="18573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7786710" y="5572140"/>
            <a:ext cx="571504" cy="54235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10" descr="масленица0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1031" y="-99392"/>
            <a:ext cx="4284663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847</Words>
  <Application>Microsoft Office PowerPoint</Application>
  <PresentationFormat>Экран (4:3)</PresentationFormat>
  <Paragraphs>242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Arial Black</vt:lpstr>
      <vt:lpstr>Calibri</vt:lpstr>
      <vt:lpstr>Impact</vt:lpstr>
      <vt:lpstr>Monotype Corsiva</vt:lpstr>
      <vt:lpstr>Times New Roman</vt:lpstr>
      <vt:lpstr>Wingdings</vt:lpstr>
      <vt:lpstr>Тема Office</vt:lpstr>
      <vt:lpstr>Знатоки народных  праздников и традиций</vt:lpstr>
      <vt:lpstr>Презентация PowerPoint</vt:lpstr>
      <vt:lpstr>Презентация PowerPoint</vt:lpstr>
      <vt:lpstr>1. о,и,е,и,п,с,д,л,к</vt:lpstr>
      <vt:lpstr>Презентация PowerPoint</vt:lpstr>
      <vt:lpstr>Мифология</vt:lpstr>
      <vt:lpstr>Народные игрушки</vt:lpstr>
      <vt:lpstr>Посуда</vt:lpstr>
      <vt:lpstr>Масленица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Моргорская Н.В.</dc:creator>
  <cp:lastModifiedBy>USER</cp:lastModifiedBy>
  <cp:revision>50</cp:revision>
  <cp:lastPrinted>2022-04-22T08:13:11Z</cp:lastPrinted>
  <dcterms:created xsi:type="dcterms:W3CDTF">2012-07-06T14:37:40Z</dcterms:created>
  <dcterms:modified xsi:type="dcterms:W3CDTF">2022-04-22T09:04:05Z</dcterms:modified>
</cp:coreProperties>
</file>