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2" r:id="rId3"/>
    <p:sldId id="264" r:id="rId4"/>
    <p:sldId id="274" r:id="rId5"/>
    <p:sldId id="265" r:id="rId6"/>
    <p:sldId id="261" r:id="rId7"/>
    <p:sldId id="276" r:id="rId8"/>
    <p:sldId id="277" r:id="rId9"/>
    <p:sldId id="275" r:id="rId10"/>
    <p:sldId id="266" r:id="rId11"/>
    <p:sldId id="267" r:id="rId12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006600"/>
    <a:srgbClr val="3A5896"/>
    <a:srgbClr val="385592"/>
    <a:srgbClr val="FFFFFF"/>
    <a:srgbClr val="173A8D"/>
    <a:srgbClr val="D6DEEA"/>
    <a:srgbClr val="9F9289"/>
    <a:srgbClr val="E2DEDB"/>
    <a:srgbClr val="F1F1F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6" d="100"/>
          <a:sy n="96" d="100"/>
        </p:scale>
        <p:origin x="-318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 smtClean="0"/>
              <a:t>Показатель семей </a:t>
            </a:r>
            <a:endParaRPr lang="ru-RU" sz="1400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показатель 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полная</c:v>
                </c:pt>
                <c:pt idx="1">
                  <c:v>неполная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0.88000000000000045</c:v>
                </c:pt>
                <c:pt idx="1">
                  <c:v>0.12000000000000002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/>
      <c:txPr>
        <a:bodyPr/>
        <a:lstStyle/>
        <a:p>
          <a:pPr>
            <a:defRPr sz="1050"/>
          </a:pPr>
          <a:endParaRPr lang="ru-RU"/>
        </a:p>
      </c:txPr>
    </c:legend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показатель 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1 ребенок</c:v>
                </c:pt>
                <c:pt idx="1">
                  <c:v>2 ребенка</c:v>
                </c:pt>
                <c:pt idx="2">
                  <c:v>3 ребенка и более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</c:v>
                </c:pt>
                <c:pt idx="1">
                  <c:v>0.31000000000000039</c:v>
                </c:pt>
                <c:pt idx="2">
                  <c:v>0.19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/>
      <c:txPr>
        <a:bodyPr/>
        <a:lstStyle/>
        <a:p>
          <a:pPr>
            <a:defRPr sz="1000"/>
          </a:pPr>
          <a:endParaRPr lang="ru-RU"/>
        </a:p>
      </c:txPr>
    </c:legend>
    <c:plotVisOnly val="1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1556EA-2B7C-4561-BA40-20F714FE6936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BDBD65-8E3F-4675-9B7C-C33F1034B218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Georgia" pitchFamily="18" charset="0"/>
            </a:rPr>
            <a:t>20 детей – 100 %</a:t>
          </a:r>
          <a:endParaRPr lang="ru-RU" b="1" dirty="0">
            <a:solidFill>
              <a:schemeClr val="tx1"/>
            </a:solidFill>
            <a:latin typeface="Georgia" pitchFamily="18" charset="0"/>
          </a:endParaRPr>
        </a:p>
      </dgm:t>
    </dgm:pt>
    <dgm:pt modelId="{113D3490-6045-4238-8206-6196DE736F6E}" type="parTrans" cxnId="{64F5EFE3-6768-46E2-B3E5-A8D750A82C44}">
      <dgm:prSet/>
      <dgm:spPr/>
      <dgm:t>
        <a:bodyPr/>
        <a:lstStyle/>
        <a:p>
          <a:endParaRPr lang="ru-RU"/>
        </a:p>
      </dgm:t>
    </dgm:pt>
    <dgm:pt modelId="{D915782C-3B9D-4E2D-9528-C9BA50215478}" type="sibTrans" cxnId="{64F5EFE3-6768-46E2-B3E5-A8D750A82C44}">
      <dgm:prSet/>
      <dgm:spPr/>
      <dgm:t>
        <a:bodyPr/>
        <a:lstStyle/>
        <a:p>
          <a:endParaRPr lang="ru-RU"/>
        </a:p>
      </dgm:t>
    </dgm:pt>
    <dgm:pt modelId="{36132678-EDBA-443B-BA30-25D99098691B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Часто болеющие дети на основании заключений врачебной комиссии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07A0E36-63D7-4121-B6CB-E2C65BC101E0}" type="parTrans" cxnId="{CADE826D-92D8-4DFA-A7AD-CF3B11061353}">
      <dgm:prSet/>
      <dgm:spPr/>
      <dgm:t>
        <a:bodyPr/>
        <a:lstStyle/>
        <a:p>
          <a:endParaRPr lang="ru-RU"/>
        </a:p>
      </dgm:t>
    </dgm:pt>
    <dgm:pt modelId="{9EF6A9D2-CB64-4F23-840E-3E9EE8963CC2}" type="sibTrans" cxnId="{CADE826D-92D8-4DFA-A7AD-CF3B11061353}">
      <dgm:prSet/>
      <dgm:spPr/>
      <dgm:t>
        <a:bodyPr/>
        <a:lstStyle/>
        <a:p>
          <a:endParaRPr lang="ru-RU"/>
        </a:p>
      </dgm:t>
    </dgm:pt>
    <dgm:pt modelId="{F5EF404D-F871-427E-BD71-B65AC7D1FBB1}" type="pres">
      <dgm:prSet presAssocID="{DC1556EA-2B7C-4561-BA40-20F714FE69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EE8026-FAAD-44FD-8765-3FDCA0486B8A}" type="pres">
      <dgm:prSet presAssocID="{DC1556EA-2B7C-4561-BA40-20F714FE6936}" presName="tSp" presStyleCnt="0"/>
      <dgm:spPr/>
    </dgm:pt>
    <dgm:pt modelId="{7C47493E-D307-4D69-BC04-9246042880DC}" type="pres">
      <dgm:prSet presAssocID="{DC1556EA-2B7C-4561-BA40-20F714FE6936}" presName="bSp" presStyleCnt="0"/>
      <dgm:spPr/>
    </dgm:pt>
    <dgm:pt modelId="{43A44243-07D5-49E2-89E0-C08FDFDD97B4}" type="pres">
      <dgm:prSet presAssocID="{DC1556EA-2B7C-4561-BA40-20F714FE6936}" presName="process" presStyleCnt="0"/>
      <dgm:spPr/>
    </dgm:pt>
    <dgm:pt modelId="{16DC85AC-42DD-4054-8E4A-D5BF5F62292B}" type="pres">
      <dgm:prSet presAssocID="{4EBDBD65-8E3F-4675-9B7C-C33F1034B218}" presName="composite1" presStyleCnt="0"/>
      <dgm:spPr/>
    </dgm:pt>
    <dgm:pt modelId="{291ECF10-72A1-4849-91A5-9265F6023E18}" type="pres">
      <dgm:prSet presAssocID="{4EBDBD65-8E3F-4675-9B7C-C33F1034B218}" presName="dummyNode1" presStyleLbl="node1" presStyleIdx="0" presStyleCnt="1"/>
      <dgm:spPr/>
    </dgm:pt>
    <dgm:pt modelId="{2CFAD08B-4816-4084-A913-EF5C94ABA581}" type="pres">
      <dgm:prSet presAssocID="{4EBDBD65-8E3F-4675-9B7C-C33F1034B218}" presName="childNode1" presStyleLbl="bgAcc1" presStyleIdx="0" presStyleCnt="1" custScaleX="245298" custLinFactNeighborX="-841" custLinFactNeighborY="-2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68121-38AB-4729-86B2-D458890FFFD1}" type="pres">
      <dgm:prSet presAssocID="{4EBDBD65-8E3F-4675-9B7C-C33F1034B218}" presName="childNode1tx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0065E-A49E-46E0-AF04-A83090FA3709}" type="pres">
      <dgm:prSet presAssocID="{4EBDBD65-8E3F-4675-9B7C-C33F1034B218}" presName="parentNode1" presStyleLbl="node1" presStyleIdx="0" presStyleCnt="1" custScaleX="191884" custLinFactNeighborX="21890" custLinFactNeighborY="488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EC82E9-AF94-417F-8580-5409D0C1AD1D}" type="pres">
      <dgm:prSet presAssocID="{4EBDBD65-8E3F-4675-9B7C-C33F1034B218}" presName="connSite1" presStyleCnt="0"/>
      <dgm:spPr/>
    </dgm:pt>
  </dgm:ptLst>
  <dgm:cxnLst>
    <dgm:cxn modelId="{DCE7C07B-7B8F-45E9-AFD0-7DFCAD25139D}" type="presOf" srcId="{4EBDBD65-8E3F-4675-9B7C-C33F1034B218}" destId="{2240065E-A49E-46E0-AF04-A83090FA3709}" srcOrd="0" destOrd="0" presId="urn:microsoft.com/office/officeart/2005/8/layout/hProcess4"/>
    <dgm:cxn modelId="{3A669698-3E53-49E7-A579-D64DACEA5C1A}" type="presOf" srcId="{36132678-EDBA-443B-BA30-25D99098691B}" destId="{2CFAD08B-4816-4084-A913-EF5C94ABA581}" srcOrd="0" destOrd="0" presId="urn:microsoft.com/office/officeart/2005/8/layout/hProcess4"/>
    <dgm:cxn modelId="{CDB28175-BBD3-4085-BC52-DB42706D4AD0}" type="presOf" srcId="{36132678-EDBA-443B-BA30-25D99098691B}" destId="{CB268121-38AB-4729-86B2-D458890FFFD1}" srcOrd="1" destOrd="0" presId="urn:microsoft.com/office/officeart/2005/8/layout/hProcess4"/>
    <dgm:cxn modelId="{EB86F3D5-21F6-4F52-8FC0-FCB384EEF287}" type="presOf" srcId="{DC1556EA-2B7C-4561-BA40-20F714FE6936}" destId="{F5EF404D-F871-427E-BD71-B65AC7D1FBB1}" srcOrd="0" destOrd="0" presId="urn:microsoft.com/office/officeart/2005/8/layout/hProcess4"/>
    <dgm:cxn modelId="{64F5EFE3-6768-46E2-B3E5-A8D750A82C44}" srcId="{DC1556EA-2B7C-4561-BA40-20F714FE6936}" destId="{4EBDBD65-8E3F-4675-9B7C-C33F1034B218}" srcOrd="0" destOrd="0" parTransId="{113D3490-6045-4238-8206-6196DE736F6E}" sibTransId="{D915782C-3B9D-4E2D-9528-C9BA50215478}"/>
    <dgm:cxn modelId="{CADE826D-92D8-4DFA-A7AD-CF3B11061353}" srcId="{4EBDBD65-8E3F-4675-9B7C-C33F1034B218}" destId="{36132678-EDBA-443B-BA30-25D99098691B}" srcOrd="0" destOrd="0" parTransId="{807A0E36-63D7-4121-B6CB-E2C65BC101E0}" sibTransId="{9EF6A9D2-CB64-4F23-840E-3E9EE8963CC2}"/>
    <dgm:cxn modelId="{55931AF4-CAB9-4747-B205-A5A7512EB616}" type="presParOf" srcId="{F5EF404D-F871-427E-BD71-B65AC7D1FBB1}" destId="{30EE8026-FAAD-44FD-8765-3FDCA0486B8A}" srcOrd="0" destOrd="0" presId="urn:microsoft.com/office/officeart/2005/8/layout/hProcess4"/>
    <dgm:cxn modelId="{64901FED-8C8D-44A6-AEC4-93E8E502A571}" type="presParOf" srcId="{F5EF404D-F871-427E-BD71-B65AC7D1FBB1}" destId="{7C47493E-D307-4D69-BC04-9246042880DC}" srcOrd="1" destOrd="0" presId="urn:microsoft.com/office/officeart/2005/8/layout/hProcess4"/>
    <dgm:cxn modelId="{4C2F6DFE-B53A-48B2-B731-856F24786AF9}" type="presParOf" srcId="{F5EF404D-F871-427E-BD71-B65AC7D1FBB1}" destId="{43A44243-07D5-49E2-89E0-C08FDFDD97B4}" srcOrd="2" destOrd="0" presId="urn:microsoft.com/office/officeart/2005/8/layout/hProcess4"/>
    <dgm:cxn modelId="{050BDECC-D295-4D74-9F9E-3DA5E6779B34}" type="presParOf" srcId="{43A44243-07D5-49E2-89E0-C08FDFDD97B4}" destId="{16DC85AC-42DD-4054-8E4A-D5BF5F62292B}" srcOrd="0" destOrd="0" presId="urn:microsoft.com/office/officeart/2005/8/layout/hProcess4"/>
    <dgm:cxn modelId="{9653714F-2909-4517-A56D-BB7A69C8D773}" type="presParOf" srcId="{16DC85AC-42DD-4054-8E4A-D5BF5F62292B}" destId="{291ECF10-72A1-4849-91A5-9265F6023E18}" srcOrd="0" destOrd="0" presId="urn:microsoft.com/office/officeart/2005/8/layout/hProcess4"/>
    <dgm:cxn modelId="{A3698CB2-BD0B-4988-A8D6-41B261FE3E08}" type="presParOf" srcId="{16DC85AC-42DD-4054-8E4A-D5BF5F62292B}" destId="{2CFAD08B-4816-4084-A913-EF5C94ABA581}" srcOrd="1" destOrd="0" presId="urn:microsoft.com/office/officeart/2005/8/layout/hProcess4"/>
    <dgm:cxn modelId="{4206B609-D7C0-4CAB-B71D-C15DA4B29198}" type="presParOf" srcId="{16DC85AC-42DD-4054-8E4A-D5BF5F62292B}" destId="{CB268121-38AB-4729-86B2-D458890FFFD1}" srcOrd="2" destOrd="0" presId="urn:microsoft.com/office/officeart/2005/8/layout/hProcess4"/>
    <dgm:cxn modelId="{6AB0227C-F0A7-49DC-9556-7D0933F91071}" type="presParOf" srcId="{16DC85AC-42DD-4054-8E4A-D5BF5F62292B}" destId="{2240065E-A49E-46E0-AF04-A83090FA3709}" srcOrd="3" destOrd="0" presId="urn:microsoft.com/office/officeart/2005/8/layout/hProcess4"/>
    <dgm:cxn modelId="{011FA938-3DDE-4C49-83C3-DCD2A9B99D02}" type="presParOf" srcId="{16DC85AC-42DD-4054-8E4A-D5BF5F62292B}" destId="{B9EC82E9-AF94-417F-8580-5409D0C1AD1D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1556EA-2B7C-4561-BA40-20F714FE6936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BDBD65-8E3F-4675-9B7C-C33F1034B218}">
      <dgm:prSet phldrT="[Текст]" custT="1"/>
      <dgm:spPr/>
      <dgm:t>
        <a:bodyPr/>
        <a:lstStyle/>
        <a:p>
          <a:r>
            <a:rPr lang="ru-RU" sz="1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ЛОР – органы – 8 детей -38 %</a:t>
          </a:r>
          <a:endParaRPr lang="ru-RU" sz="12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13D3490-6045-4238-8206-6196DE736F6E}" type="parTrans" cxnId="{64F5EFE3-6768-46E2-B3E5-A8D750A82C44}">
      <dgm:prSet/>
      <dgm:spPr/>
      <dgm:t>
        <a:bodyPr/>
        <a:lstStyle/>
        <a:p>
          <a:endParaRPr lang="ru-RU"/>
        </a:p>
      </dgm:t>
    </dgm:pt>
    <dgm:pt modelId="{D915782C-3B9D-4E2D-9528-C9BA50215478}" type="sibTrans" cxnId="{64F5EFE3-6768-46E2-B3E5-A8D750A82C44}">
      <dgm:prSet/>
      <dgm:spPr/>
      <dgm:t>
        <a:bodyPr/>
        <a:lstStyle/>
        <a:p>
          <a:endParaRPr lang="ru-RU"/>
        </a:p>
      </dgm:t>
    </dgm:pt>
    <dgm:pt modelId="{36132678-EDBA-443B-BA30-25D99098691B}">
      <dgm:prSet phldrT="[Текст]" custT="1"/>
      <dgm:spPr/>
      <dgm:t>
        <a:bodyPr/>
        <a:lstStyle/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Частым заболеваниям органов дыхания подвержены  - 12 детей – 62 %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807A0E36-63D7-4121-B6CB-E2C65BC101E0}" type="parTrans" cxnId="{CADE826D-92D8-4DFA-A7AD-CF3B11061353}">
      <dgm:prSet/>
      <dgm:spPr/>
      <dgm:t>
        <a:bodyPr/>
        <a:lstStyle/>
        <a:p>
          <a:endParaRPr lang="ru-RU"/>
        </a:p>
      </dgm:t>
    </dgm:pt>
    <dgm:pt modelId="{9EF6A9D2-CB64-4F23-840E-3E9EE8963CC2}" type="sibTrans" cxnId="{CADE826D-92D8-4DFA-A7AD-CF3B11061353}">
      <dgm:prSet/>
      <dgm:spPr/>
      <dgm:t>
        <a:bodyPr/>
        <a:lstStyle/>
        <a:p>
          <a:endParaRPr lang="ru-RU"/>
        </a:p>
      </dgm:t>
    </dgm:pt>
    <dgm:pt modelId="{F5EF404D-F871-427E-BD71-B65AC7D1FBB1}" type="pres">
      <dgm:prSet presAssocID="{DC1556EA-2B7C-4561-BA40-20F714FE69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EE8026-FAAD-44FD-8765-3FDCA0486B8A}" type="pres">
      <dgm:prSet presAssocID="{DC1556EA-2B7C-4561-BA40-20F714FE6936}" presName="tSp" presStyleCnt="0"/>
      <dgm:spPr/>
    </dgm:pt>
    <dgm:pt modelId="{7C47493E-D307-4D69-BC04-9246042880DC}" type="pres">
      <dgm:prSet presAssocID="{DC1556EA-2B7C-4561-BA40-20F714FE6936}" presName="bSp" presStyleCnt="0"/>
      <dgm:spPr/>
    </dgm:pt>
    <dgm:pt modelId="{43A44243-07D5-49E2-89E0-C08FDFDD97B4}" type="pres">
      <dgm:prSet presAssocID="{DC1556EA-2B7C-4561-BA40-20F714FE6936}" presName="process" presStyleCnt="0"/>
      <dgm:spPr/>
    </dgm:pt>
    <dgm:pt modelId="{16DC85AC-42DD-4054-8E4A-D5BF5F62292B}" type="pres">
      <dgm:prSet presAssocID="{4EBDBD65-8E3F-4675-9B7C-C33F1034B218}" presName="composite1" presStyleCnt="0"/>
      <dgm:spPr/>
    </dgm:pt>
    <dgm:pt modelId="{291ECF10-72A1-4849-91A5-9265F6023E18}" type="pres">
      <dgm:prSet presAssocID="{4EBDBD65-8E3F-4675-9B7C-C33F1034B218}" presName="dummyNode1" presStyleLbl="node1" presStyleIdx="0" presStyleCnt="1"/>
      <dgm:spPr/>
    </dgm:pt>
    <dgm:pt modelId="{2CFAD08B-4816-4084-A913-EF5C94ABA581}" type="pres">
      <dgm:prSet presAssocID="{4EBDBD65-8E3F-4675-9B7C-C33F1034B218}" presName="childNode1" presStyleLbl="bgAcc1" presStyleIdx="0" presStyleCnt="1" custScaleX="245298" custScaleY="86329" custLinFactNeighborX="-841" custLinFactNeighborY="-2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68121-38AB-4729-86B2-D458890FFFD1}" type="pres">
      <dgm:prSet presAssocID="{4EBDBD65-8E3F-4675-9B7C-C33F1034B218}" presName="childNode1tx" presStyleLbl="b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0065E-A49E-46E0-AF04-A83090FA3709}" type="pres">
      <dgm:prSet presAssocID="{4EBDBD65-8E3F-4675-9B7C-C33F1034B218}" presName="parentNode1" presStyleLbl="node1" presStyleIdx="0" presStyleCnt="1" custScaleX="191884" custScaleY="84968" custLinFactNeighborX="16092" custLinFactNeighborY="357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EC82E9-AF94-417F-8580-5409D0C1AD1D}" type="pres">
      <dgm:prSet presAssocID="{4EBDBD65-8E3F-4675-9B7C-C33F1034B218}" presName="connSite1" presStyleCnt="0"/>
      <dgm:spPr/>
    </dgm:pt>
  </dgm:ptLst>
  <dgm:cxnLst>
    <dgm:cxn modelId="{EBEF35E2-C2E1-4C89-B6B4-9B9E6DD51DEA}" type="presOf" srcId="{36132678-EDBA-443B-BA30-25D99098691B}" destId="{2CFAD08B-4816-4084-A913-EF5C94ABA581}" srcOrd="0" destOrd="0" presId="urn:microsoft.com/office/officeart/2005/8/layout/hProcess4"/>
    <dgm:cxn modelId="{B719D9A9-A2A4-480E-9F40-F070B6CF0E73}" type="presOf" srcId="{36132678-EDBA-443B-BA30-25D99098691B}" destId="{CB268121-38AB-4729-86B2-D458890FFFD1}" srcOrd="1" destOrd="0" presId="urn:microsoft.com/office/officeart/2005/8/layout/hProcess4"/>
    <dgm:cxn modelId="{64F5EFE3-6768-46E2-B3E5-A8D750A82C44}" srcId="{DC1556EA-2B7C-4561-BA40-20F714FE6936}" destId="{4EBDBD65-8E3F-4675-9B7C-C33F1034B218}" srcOrd="0" destOrd="0" parTransId="{113D3490-6045-4238-8206-6196DE736F6E}" sibTransId="{D915782C-3B9D-4E2D-9528-C9BA50215478}"/>
    <dgm:cxn modelId="{CADE826D-92D8-4DFA-A7AD-CF3B11061353}" srcId="{4EBDBD65-8E3F-4675-9B7C-C33F1034B218}" destId="{36132678-EDBA-443B-BA30-25D99098691B}" srcOrd="0" destOrd="0" parTransId="{807A0E36-63D7-4121-B6CB-E2C65BC101E0}" sibTransId="{9EF6A9D2-CB64-4F23-840E-3E9EE8963CC2}"/>
    <dgm:cxn modelId="{9548F039-884B-4E94-839A-542E39C57EEA}" type="presOf" srcId="{4EBDBD65-8E3F-4675-9B7C-C33F1034B218}" destId="{2240065E-A49E-46E0-AF04-A83090FA3709}" srcOrd="0" destOrd="0" presId="urn:microsoft.com/office/officeart/2005/8/layout/hProcess4"/>
    <dgm:cxn modelId="{2D4966BD-C9B6-48C7-B382-AC88E9A3BCF3}" type="presOf" srcId="{DC1556EA-2B7C-4561-BA40-20F714FE6936}" destId="{F5EF404D-F871-427E-BD71-B65AC7D1FBB1}" srcOrd="0" destOrd="0" presId="urn:microsoft.com/office/officeart/2005/8/layout/hProcess4"/>
    <dgm:cxn modelId="{5941704C-8F2A-4984-86AE-DC2DB1B2779D}" type="presParOf" srcId="{F5EF404D-F871-427E-BD71-B65AC7D1FBB1}" destId="{30EE8026-FAAD-44FD-8765-3FDCA0486B8A}" srcOrd="0" destOrd="0" presId="urn:microsoft.com/office/officeart/2005/8/layout/hProcess4"/>
    <dgm:cxn modelId="{D55946A5-AD51-45FF-9D57-33583F422836}" type="presParOf" srcId="{F5EF404D-F871-427E-BD71-B65AC7D1FBB1}" destId="{7C47493E-D307-4D69-BC04-9246042880DC}" srcOrd="1" destOrd="0" presId="urn:microsoft.com/office/officeart/2005/8/layout/hProcess4"/>
    <dgm:cxn modelId="{D1687AE4-06A4-4AC3-B54D-6B2AD704106C}" type="presParOf" srcId="{F5EF404D-F871-427E-BD71-B65AC7D1FBB1}" destId="{43A44243-07D5-49E2-89E0-C08FDFDD97B4}" srcOrd="2" destOrd="0" presId="urn:microsoft.com/office/officeart/2005/8/layout/hProcess4"/>
    <dgm:cxn modelId="{C8DCD83D-1816-4475-A61D-119215DF77BF}" type="presParOf" srcId="{43A44243-07D5-49E2-89E0-C08FDFDD97B4}" destId="{16DC85AC-42DD-4054-8E4A-D5BF5F62292B}" srcOrd="0" destOrd="0" presId="urn:microsoft.com/office/officeart/2005/8/layout/hProcess4"/>
    <dgm:cxn modelId="{421C13E7-F55C-495F-B6DC-987033D6B57D}" type="presParOf" srcId="{16DC85AC-42DD-4054-8E4A-D5BF5F62292B}" destId="{291ECF10-72A1-4849-91A5-9265F6023E18}" srcOrd="0" destOrd="0" presId="urn:microsoft.com/office/officeart/2005/8/layout/hProcess4"/>
    <dgm:cxn modelId="{4C801E0B-9FBE-4FB1-9CA6-707F5BACA27E}" type="presParOf" srcId="{16DC85AC-42DD-4054-8E4A-D5BF5F62292B}" destId="{2CFAD08B-4816-4084-A913-EF5C94ABA581}" srcOrd="1" destOrd="0" presId="urn:microsoft.com/office/officeart/2005/8/layout/hProcess4"/>
    <dgm:cxn modelId="{E0EEA807-F3F2-47D9-ACB2-2FB7C2CB8E39}" type="presParOf" srcId="{16DC85AC-42DD-4054-8E4A-D5BF5F62292B}" destId="{CB268121-38AB-4729-86B2-D458890FFFD1}" srcOrd="2" destOrd="0" presId="urn:microsoft.com/office/officeart/2005/8/layout/hProcess4"/>
    <dgm:cxn modelId="{EEE4A6D4-EF44-4AAC-903B-D609B3AF64E0}" type="presParOf" srcId="{16DC85AC-42DD-4054-8E4A-D5BF5F62292B}" destId="{2240065E-A49E-46E0-AF04-A83090FA3709}" srcOrd="3" destOrd="0" presId="urn:microsoft.com/office/officeart/2005/8/layout/hProcess4"/>
    <dgm:cxn modelId="{6CC27FAE-4185-42D8-B498-117A9EA4FE89}" type="presParOf" srcId="{16DC85AC-42DD-4054-8E4A-D5BF5F62292B}" destId="{B9EC82E9-AF94-417F-8580-5409D0C1AD1D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FAD08B-4816-4084-A913-EF5C94ABA581}">
      <dsp:nvSpPr>
        <dsp:cNvPr id="0" name=""/>
        <dsp:cNvSpPr/>
      </dsp:nvSpPr>
      <dsp:spPr>
        <a:xfrm>
          <a:off x="0" y="873241"/>
          <a:ext cx="2476904" cy="8328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Часто болеющие дети на основании заключений врачебной комиссии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73241"/>
        <a:ext cx="2476904" cy="654370"/>
      </dsp:txXfrm>
    </dsp:sp>
    <dsp:sp modelId="{2240065E-A49E-46E0-AF04-A83090FA3709}">
      <dsp:nvSpPr>
        <dsp:cNvPr id="0" name=""/>
        <dsp:cNvSpPr/>
      </dsp:nvSpPr>
      <dsp:spPr>
        <a:xfrm>
          <a:off x="743445" y="1718975"/>
          <a:ext cx="1722271" cy="3569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Georgia" pitchFamily="18" charset="0"/>
            </a:rPr>
            <a:t>20 детей – 100 %</a:t>
          </a:r>
          <a:endParaRPr lang="ru-RU" sz="1400" b="1" kern="1200" dirty="0">
            <a:solidFill>
              <a:schemeClr val="tx1"/>
            </a:solidFill>
            <a:latin typeface="Georgia" pitchFamily="18" charset="0"/>
          </a:endParaRPr>
        </a:p>
      </dsp:txBody>
      <dsp:txXfrm>
        <a:off x="743445" y="1718975"/>
        <a:ext cx="1722271" cy="35692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CFAD08B-4816-4084-A913-EF5C94ABA581}">
      <dsp:nvSpPr>
        <dsp:cNvPr id="0" name=""/>
        <dsp:cNvSpPr/>
      </dsp:nvSpPr>
      <dsp:spPr>
        <a:xfrm>
          <a:off x="0" y="839158"/>
          <a:ext cx="3075675" cy="8927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Частым заболеваниям органов дыхания подвержены  - 12 детей – 62 %</a:t>
          </a: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39158"/>
        <a:ext cx="3075675" cy="701474"/>
      </dsp:txXfrm>
    </dsp:sp>
    <dsp:sp modelId="{2240065E-A49E-46E0-AF04-A83090FA3709}">
      <dsp:nvSpPr>
        <dsp:cNvPr id="0" name=""/>
        <dsp:cNvSpPr/>
      </dsp:nvSpPr>
      <dsp:spPr>
        <a:xfrm>
          <a:off x="856869" y="1793681"/>
          <a:ext cx="2138615" cy="3765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ЛОР – органы – 8 детей -38 %</a:t>
          </a:r>
          <a:endParaRPr lang="ru-RU" sz="12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56869" y="1793681"/>
        <a:ext cx="2138615" cy="376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01544" cy="341064"/>
          </a:xfrm>
          <a:prstGeom prst="rect">
            <a:avLst/>
          </a:prstGeom>
        </p:spPr>
        <p:txBody>
          <a:bodyPr vert="horz" lIns="95533" tIns="47767" rIns="95533" bIns="4776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2" y="0"/>
            <a:ext cx="4301544" cy="341064"/>
          </a:xfrm>
          <a:prstGeom prst="rect">
            <a:avLst/>
          </a:prstGeom>
        </p:spPr>
        <p:txBody>
          <a:bodyPr vert="horz" lIns="95533" tIns="47767" rIns="95533" bIns="47767" rtlCol="0"/>
          <a:lstStyle>
            <a:lvl1pPr algn="r">
              <a:defRPr sz="1300"/>
            </a:lvl1pPr>
          </a:lstStyle>
          <a:p>
            <a:fld id="{BE2DD1C9-4BB6-422A-8F34-C157EA500BD9}" type="datetimeFigureOut">
              <a:rPr lang="en-US" smtClean="0"/>
              <a:pPr/>
              <a:t>3/15/2018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6456614"/>
            <a:ext cx="4301544" cy="341064"/>
          </a:xfrm>
          <a:prstGeom prst="rect">
            <a:avLst/>
          </a:prstGeom>
        </p:spPr>
        <p:txBody>
          <a:bodyPr vert="horz" lIns="95533" tIns="47767" rIns="95533" bIns="4776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2" y="6456614"/>
            <a:ext cx="4301544" cy="341064"/>
          </a:xfrm>
          <a:prstGeom prst="rect">
            <a:avLst/>
          </a:prstGeom>
        </p:spPr>
        <p:txBody>
          <a:bodyPr vert="horz" lIns="95533" tIns="47767" rIns="95533" bIns="47767" rtlCol="0" anchor="b"/>
          <a:lstStyle>
            <a:lvl1pPr algn="r">
              <a:defRPr sz="13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01544" cy="339884"/>
          </a:xfrm>
          <a:prstGeom prst="rect">
            <a:avLst/>
          </a:prstGeom>
        </p:spPr>
        <p:txBody>
          <a:bodyPr vert="horz" lIns="95533" tIns="47767" rIns="95533" bIns="47767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4" cy="339884"/>
          </a:xfrm>
          <a:prstGeom prst="rect">
            <a:avLst/>
          </a:prstGeom>
        </p:spPr>
        <p:txBody>
          <a:bodyPr vert="horz" lIns="95533" tIns="47767" rIns="95533" bIns="47767" rtlCol="0"/>
          <a:lstStyle>
            <a:lvl1pPr algn="r">
              <a:defRPr sz="1300"/>
            </a:lvl1pPr>
          </a:lstStyle>
          <a:p>
            <a:fld id="{C7B9B5BC-38C9-48EA-9CB1-A010837C2361}" type="datetimeFigureOut">
              <a:rPr lang="ru-RU" smtClean="0"/>
              <a:pPr/>
              <a:t>15.03.2018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33" tIns="47767" rIns="95533" bIns="4776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7" y="3228899"/>
            <a:ext cx="7941309" cy="3058953"/>
          </a:xfrm>
          <a:prstGeom prst="rect">
            <a:avLst/>
          </a:prstGeom>
        </p:spPr>
        <p:txBody>
          <a:bodyPr vert="horz" lIns="95533" tIns="47767" rIns="95533" bIns="4776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6456611"/>
            <a:ext cx="4301544" cy="339884"/>
          </a:xfrm>
          <a:prstGeom prst="rect">
            <a:avLst/>
          </a:prstGeom>
        </p:spPr>
        <p:txBody>
          <a:bodyPr vert="horz" lIns="95533" tIns="47767" rIns="95533" bIns="47767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802" y="6456611"/>
            <a:ext cx="4301544" cy="339884"/>
          </a:xfrm>
          <a:prstGeom prst="rect">
            <a:avLst/>
          </a:prstGeom>
        </p:spPr>
        <p:txBody>
          <a:bodyPr vert="horz" lIns="95533" tIns="47767" rIns="95533" bIns="47767" rtlCol="0" anchor="b"/>
          <a:lstStyle>
            <a:lvl1pPr algn="r">
              <a:defRPr sz="1300"/>
            </a:lvl1pPr>
          </a:lstStyle>
          <a:p>
            <a:fld id="{EDB1BD49-862C-495D-97B0-874EEA6018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1BD49-862C-495D-97B0-874EEA6018D4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2754655-FA40-47FE-BF16-074A5F6B70C5}" type="datetime1">
              <a:rPr lang="ru-RU" smtClean="0"/>
              <a:pPr/>
              <a:t>15.03.2018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B1764-31AA-43A6-B25E-80E46A229D44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85A69-88CA-42C8-B37E-7A8B4DB5137D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F1D79-481C-4EC8-8B96-EBFBCC057CE8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75B15-D920-4DEE-9B5D-8CE2A274BD04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0FF8E-80D8-4DEA-A661-26D7A38003CA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76B03-4320-4326-B046-FC59F0BFEBE6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02D-203B-43E7-B40D-4486023CF334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76C63-D512-477E-8EFE-8035A8DDCAC4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5B6BE-85E5-4714-A795-F328069B3355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D753-FD24-4014-BFA3-37A33F5569E8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F9276-0224-4D91-8F29-C86F7AAAF131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B5C442-8EEA-4AA6-A877-00D002888FC9}" type="datetime1">
              <a:rPr lang="en-US" smtClean="0"/>
              <a:pPr/>
              <a:t>3/15/2018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pic>
        <p:nvPicPr>
          <p:cNvPr id="13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chart" Target="../charts/char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2069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Georgia" pitchFamily="18" charset="0"/>
              </a:rPr>
              <a:t>Управление образования Администрации города Новочеркасска</a:t>
            </a:r>
          </a:p>
          <a:p>
            <a:pPr algn="ctr"/>
            <a:r>
              <a:rPr lang="ru-RU" sz="1400" dirty="0" smtClean="0">
                <a:latin typeface="Georgia" pitchFamily="18" charset="0"/>
              </a:rPr>
              <a:t>Методический кабинет</a:t>
            </a:r>
          </a:p>
          <a:p>
            <a:pPr algn="ctr"/>
            <a:endParaRPr lang="ru-RU" sz="1400" dirty="0" smtClean="0">
              <a:latin typeface="Georgia" pitchFamily="18" charset="0"/>
            </a:endParaRPr>
          </a:p>
          <a:p>
            <a:pPr algn="ctr"/>
            <a:r>
              <a:rPr lang="ru-RU" sz="1400" dirty="0" smtClean="0">
                <a:latin typeface="Georgia" pitchFamily="18" charset="0"/>
              </a:rPr>
              <a:t>Городская тематическая неделя</a:t>
            </a:r>
          </a:p>
          <a:p>
            <a:pPr algn="ctr"/>
            <a:r>
              <a:rPr lang="ru-RU" sz="1400" dirty="0" smtClean="0">
                <a:latin typeface="Georgia" pitchFamily="18" charset="0"/>
              </a:rPr>
              <a:t>«Организация </a:t>
            </a:r>
            <a:r>
              <a:rPr lang="ru-RU" sz="1400" dirty="0" err="1" smtClean="0">
                <a:latin typeface="Georgia" pitchFamily="18" charset="0"/>
              </a:rPr>
              <a:t>здоровьесберегающей</a:t>
            </a:r>
            <a:r>
              <a:rPr lang="ru-RU" sz="1400" dirty="0" smtClean="0">
                <a:latin typeface="Georgia" pitchFamily="18" charset="0"/>
              </a:rPr>
              <a:t> деятельности ДОУ с учетом требований ФГОС ДО и интеграции содержания образовательных областей в группах различной направленности</a:t>
            </a:r>
            <a:endParaRPr lang="ru-RU" sz="1400" dirty="0">
              <a:latin typeface="Georgia" pitchFamily="18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65613" y="1936898"/>
            <a:ext cx="823018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«Создание условий для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повышения компетентности родителей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в вопросах </a:t>
            </a:r>
            <a:r>
              <a:rPr lang="ru-RU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здоровьесбережения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 детей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в адаптационный период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посредством включения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их в образовательный процесс»</a:t>
            </a:r>
            <a:endParaRPr kumimoji="0" lang="ru-RU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40992" y="5361864"/>
            <a:ext cx="36030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Georgia" pitchFamily="18" charset="0"/>
              </a:rPr>
              <a:t>Векшина З.Г. – воспитатель</a:t>
            </a:r>
          </a:p>
          <a:p>
            <a:pPr algn="ctr"/>
            <a:r>
              <a:rPr lang="ru-RU" sz="1600" dirty="0" smtClean="0">
                <a:latin typeface="Georgia" pitchFamily="18" charset="0"/>
              </a:rPr>
              <a:t>МБДОУ </a:t>
            </a:r>
            <a:r>
              <a:rPr lang="ru-RU" sz="1600" dirty="0" err="1" smtClean="0">
                <a:latin typeface="Georgia" pitchFamily="18" charset="0"/>
              </a:rPr>
              <a:t>д</a:t>
            </a:r>
            <a:r>
              <a:rPr lang="ru-RU" sz="1600" dirty="0" smtClean="0">
                <a:latin typeface="Georgia" pitchFamily="18" charset="0"/>
              </a:rPr>
              <a:t>/с № 54</a:t>
            </a:r>
          </a:p>
          <a:p>
            <a:pPr algn="ctr"/>
            <a:r>
              <a:rPr lang="ru-RU" sz="1600" dirty="0" smtClean="0">
                <a:latin typeface="Georgia" pitchFamily="18" charset="0"/>
              </a:rPr>
              <a:t>2017-2018 учебный год</a:t>
            </a:r>
            <a:endParaRPr lang="ru-RU" sz="16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0652117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7382"/>
            <a:ext cx="521207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Нормативно-</a:t>
            </a:r>
          </a:p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правовое обеспечение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817" y="1772596"/>
            <a:ext cx="88174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Федеральный закон от 29 декабря 2012 г. N 273-ФЗ "Об образовании в Российской Федерации»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Приказ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РФ от 17.10.2013 № 1155 "Об утверждении федерального государственного образовательного стандарта дошкольного образования";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Приказ Минтруда России от 18.10.2013 N 544н (с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от 25.12.2014) "Об утверждении профессионального стандарта "Педагог (педагогическая деятельность в сфере дошкольного, начального общего, основного общего, среднего общего образования) (воспитатель, учитель)" (Зарегистрировано в Минюсте России 06.12.2013 N 30550);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Постановление Правительства Ростовской области от 25.09.2013 № 596 «Об утверждении государственной программы Ростовской области «Развитие образования».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ООП МБДОУ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/с № 54.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Адаптированная основная образовательная программа оздоровления воспитанников в группах оздоровительной направленности «Здоровые дети».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Положение о группе оздоровительной направленности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 Рабочая программа педагога МБДОУ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/с № 54</a:t>
            </a:r>
          </a:p>
        </p:txBody>
      </p:sp>
      <p:pic>
        <p:nvPicPr>
          <p:cNvPr id="16386" name="Picture 2" descr="E:\Zakon_obrasov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785" y="230028"/>
            <a:ext cx="1917996" cy="14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7" name="Picture 3" descr="E:\ФГОС логотип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068" y="596063"/>
            <a:ext cx="1800000" cy="75719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9209"/>
            <a:ext cx="630936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Актуальность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7114" y="3120888"/>
            <a:ext cx="30711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Оказать помощь каждому воспитаннику пройти этот сложный процесс приспособления организма к новым для него условиям, то есть обеспечить легкий адаптационный период воспитанников к условиям воспитательно-образовательного процесса</a:t>
            </a:r>
            <a:endParaRPr lang="ru-RU" sz="1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E:\ФГОС логотип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310" y="933993"/>
            <a:ext cx="1800000" cy="159054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36913" y="864704"/>
            <a:ext cx="6798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Ст.1 п. 1.6.1. Охрана и укрепление физического и психологического здоровья детей 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(в том числе их эмоционального благополучия).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79982" y="1384851"/>
            <a:ext cx="67983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Ст.1 п. 1.6.4.  Создание благоприятных условий развития детей в 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другими детьми, взрослыми и миром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6609" y="2312503"/>
            <a:ext cx="67983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Ст.1 п. 1.6.9.  Обеспечение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Documents and Settings\Admin\Рабочий стол\БАНК КАРТИНОК\Анимация\39876505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460" y="4149174"/>
            <a:ext cx="2520000" cy="2520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3034748"/>
            <a:ext cx="307119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наших руках, на пороге детского сада, в новой и не известной для них среде оказываются дети в самый важный период своей жизни, когда происходит формирование полноценной личности, закладываются основы характера, раскрываются таланты. </a:t>
            </a:r>
            <a:endParaRPr lang="ru-RU" sz="1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3081130" y="3379304"/>
            <a:ext cx="586409" cy="3110948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225747" y="3265369"/>
            <a:ext cx="178904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работы дополняющая основную образовательную программу и программу оздоровления. В которой ведущими направлениями стали: работа с детьми, родителями и самообразование педагога.</a:t>
            </a:r>
            <a:endParaRPr lang="ru-RU" sz="1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19" name="Picture 3" descr="C:\Documents and Settings\Admin\Рабочий стол\БАНК КАРТИНОК\Анимация\0_a3a4c_b2b9e73d_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0260" y="5132526"/>
            <a:ext cx="1428750" cy="1323975"/>
          </a:xfrm>
          <a:prstGeom prst="rect">
            <a:avLst/>
          </a:prstGeom>
          <a:noFill/>
        </p:spPr>
      </p:pic>
      <p:pic>
        <p:nvPicPr>
          <p:cNvPr id="9220" name="Picture 4" descr="C:\Documents and Settings\Admin\Рабочий стол\БАНК КАРТИНОК\Анимация\dc3c323d67dfffa9dbff78e04f048aa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8096" y="3306416"/>
            <a:ext cx="1219200" cy="3134139"/>
          </a:xfrm>
          <a:prstGeom prst="rect">
            <a:avLst/>
          </a:prstGeom>
          <a:noFill/>
        </p:spPr>
      </p:pic>
      <p:pic>
        <p:nvPicPr>
          <p:cNvPr id="9221" name="Picture 5" descr="C:\Documents and Settings\Admin\Рабочий стол\БАНК КАРТИНОК\Анимация\460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6432" y="5338969"/>
            <a:ext cx="1512000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817" y="0"/>
            <a:ext cx="897418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Затруднения и результаты 1 этапа системы работы</a:t>
            </a:r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126459" y="398834"/>
            <a:ext cx="2714017" cy="719848"/>
          </a:xfrm>
          <a:prstGeom prst="downArrow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Анкетирование родителей </a:t>
            </a: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136186" y="1167319"/>
            <a:ext cx="2714018" cy="1352144"/>
          </a:xfrm>
          <a:prstGeom prst="down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u="sng" dirty="0" smtClean="0">
                <a:latin typeface="Times New Roman" pitchFamily="18" charset="0"/>
                <a:cs typeface="Times New Roman" pitchFamily="18" charset="0"/>
              </a:rPr>
              <a:t>«Портрет моего ребенка»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Цель – получить информацию, об интересах, переживаниях, особенностях, взаимоотношении с родителями </a:t>
            </a:r>
            <a:endParaRPr lang="ru-RU" sz="1100" dirty="0"/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132944" y="2577830"/>
            <a:ext cx="2717261" cy="2597285"/>
          </a:xfrm>
          <a:prstGeom prst="down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u="sng" dirty="0" smtClean="0">
                <a:latin typeface="Times New Roman" pitchFamily="18" charset="0"/>
                <a:cs typeface="Times New Roman" pitchFamily="18" charset="0"/>
              </a:rPr>
              <a:t>«Психолого-педагогические параметры определения готовности ребенка к поступлению в ДОУ»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(источник Печора К.Л., Сотникова В.М., Контроль за развитием и поведением детей, методические рекомендации)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Цель – организация оптимального процесса адаптации для каждого ребенка индивидуально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6461" y="5223753"/>
            <a:ext cx="2752926" cy="142996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Результат: более 50 % родителей затрудняются дать характеристику поведения своего ребенка, объяснить причины капризов, найти самостоятельно пути решения из  сложной ситуации и оказать помощь своему ребенку в период адаптации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ыноска со стрелкой вниз 8"/>
          <p:cNvSpPr/>
          <p:nvPr/>
        </p:nvSpPr>
        <p:spPr>
          <a:xfrm>
            <a:off x="3255523" y="415047"/>
            <a:ext cx="2714017" cy="719848"/>
          </a:xfrm>
          <a:prstGeom prst="downArrow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Паспорт здоровья воспитанников</a:t>
            </a: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6277582" y="392349"/>
            <a:ext cx="2714017" cy="719848"/>
          </a:xfrm>
          <a:prstGeom prst="downArrowCallo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Социальный паспорт семей воспитанников 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3347241" y="326403"/>
          <a:ext cx="2479627" cy="2613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3130545" y="1748401"/>
          <a:ext cx="3075701" cy="2613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4" name="Выноска со стрелкой вниз 13"/>
          <p:cNvSpPr/>
          <p:nvPr/>
        </p:nvSpPr>
        <p:spPr>
          <a:xfrm>
            <a:off x="3249038" y="4027251"/>
            <a:ext cx="2863175" cy="1215957"/>
          </a:xfrm>
          <a:prstGeom prst="downArrowCallou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наблюдения за поведением детей в процессе привыкания к условиям детского сада – Диагностика педагогического процесса (Верещагина Н.В. «Детство»</a:t>
            </a:r>
            <a:endParaRPr lang="ru-RU" sz="1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45797" y="5259421"/>
            <a:ext cx="2833990" cy="142996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результате у более 80 % воспитанников организация воспитательно-образовательного процесса с включением особенностей привыкания каждого ребенка к детскому саду длилась не более 5 дней и процесс приходилось возобновлять после выхода детей с больничного.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Диаграмма 15"/>
          <p:cNvGraphicFramePr/>
          <p:nvPr/>
        </p:nvGraphicFramePr>
        <p:xfrm>
          <a:off x="6303796" y="1216865"/>
          <a:ext cx="2597012" cy="20808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6124165" y="2896406"/>
          <a:ext cx="1716329" cy="3278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830766" y="2636195"/>
            <a:ext cx="13132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81 % - </a:t>
            </a:r>
            <a:r>
              <a:rPr lang="ru-RU" sz="1100" u="sng" dirty="0" smtClean="0">
                <a:latin typeface="Times New Roman" pitchFamily="18" charset="0"/>
                <a:cs typeface="Times New Roman" pitchFamily="18" charset="0"/>
              </a:rPr>
              <a:t>папа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работает рабочим или служащим</a:t>
            </a:r>
          </a:p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75 % </a:t>
            </a:r>
            <a:r>
              <a:rPr lang="ru-RU" sz="1100" u="sng" dirty="0" smtClean="0">
                <a:latin typeface="Times New Roman" pitchFamily="18" charset="0"/>
                <a:cs typeface="Times New Roman" pitchFamily="18" charset="0"/>
              </a:rPr>
              <a:t>мамы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работают, </a:t>
            </a:r>
          </a:p>
          <a:p>
            <a:pPr algn="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25 % -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723762" y="3793788"/>
            <a:ext cx="1284051" cy="28210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В результате полученной информации данных семей, необходимо было построить работу, направленную на оказание помощи и поддержки неполным семьям, а также имеющим одного ребенка, подобрать эффективные способы работы с родителями.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142024" y="371597"/>
            <a:ext cx="2847703" cy="708173"/>
          </a:xfrm>
          <a:prstGeom prst="chevr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Georgia" pitchFamily="18" charset="0"/>
              </a:rPr>
              <a:t>ЦЕЛЬ</a:t>
            </a:r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62822" y="123125"/>
            <a:ext cx="5896351" cy="11803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Создание условий для совместной деятельности детей, родителей и педагогов, направленной на успешную адаптацию воспитанников к детскому саду, путем повышения компетентности родителей в вопросах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детей посредством включения их в образовательный процесс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138782" y="1885869"/>
            <a:ext cx="2847703" cy="708173"/>
          </a:xfrm>
          <a:prstGeom prst="chevr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Georgia" pitchFamily="18" charset="0"/>
              </a:rPr>
              <a:t>ЗАДАЧИ</a:t>
            </a:r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4757" y="1507788"/>
            <a:ext cx="5914417" cy="16050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Дети: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 знакомство детей с правилами гигиены - способствовать укреплению здоровья детей через систему оздоровительных мероприятий;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создание условий для благотворного физического развития детей – способствовать повышению интереса детей к здоровому образу жизни через разнообразные формы и методы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- оздоровительной работы;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развивать коммуникативные навыки общения детей в соответствии с возрастными особенностями.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1855" y="3197159"/>
            <a:ext cx="8787319" cy="107328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latin typeface="Times New Roman" pitchFamily="18" charset="0"/>
                <a:cs typeface="Times New Roman" pitchFamily="18" charset="0"/>
              </a:rPr>
              <a:t>Родители: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повышать педагогическую компетентность родителей по вопросу сохранения и укрепления здоровья ребенка;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оказание психолого-педагогической поддержки семьям по вопросам адаптационного периода;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знакомство с доступными и эффективными оздоровительными и закаливающими мероприятиями, способствующих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здоровьесбережению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успешной адаптации детей.</a:t>
            </a:r>
          </a:p>
        </p:txBody>
      </p:sp>
      <p:sp>
        <p:nvSpPr>
          <p:cNvPr id="10" name="Нашивка 9"/>
          <p:cNvSpPr/>
          <p:nvPr/>
        </p:nvSpPr>
        <p:spPr>
          <a:xfrm>
            <a:off x="252271" y="4684193"/>
            <a:ext cx="3502606" cy="1395594"/>
          </a:xfrm>
          <a:prstGeom prst="chevr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Georgia" pitchFamily="18" charset="0"/>
              </a:rPr>
              <a:t>Предполагаемый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Georgia" pitchFamily="18" charset="0"/>
              </a:rPr>
              <a:t>результат </a:t>
            </a:r>
            <a:endParaRPr lang="ru-RU" sz="16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37772" y="4487389"/>
            <a:ext cx="5063035" cy="186477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 lvl="0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Успешное прохождение детьми  адаптационного периода с высокой вероятностью  легкой и средней степени адаптации;</a:t>
            </a:r>
          </a:p>
          <a:p>
            <a:pPr lvl="0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Сохранение и укрепление здоровья воспитанников, снижение заболеваемости.</a:t>
            </a:r>
          </a:p>
          <a:p>
            <a:pPr lvl="0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3.Повышение компетентности родителей в вопросах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детей в процессе воспитания;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4. Тесный доверительный контакт во взаимоотношениях воспитателя и родителей, активное участие семей воспитанников в жизни группы детского сада.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"/>
          <p:cNvGrpSpPr>
            <a:grpSpLocks/>
          </p:cNvGrpSpPr>
          <p:nvPr/>
        </p:nvGrpSpPr>
        <p:grpSpPr bwMode="auto">
          <a:xfrm>
            <a:off x="203310" y="883366"/>
            <a:ext cx="2549617" cy="390957"/>
            <a:chOff x="1248" y="2006"/>
            <a:chExt cx="3216" cy="374"/>
          </a:xfrm>
        </p:grpSpPr>
        <p:sp>
          <p:nvSpPr>
            <p:cNvPr id="81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100"/>
            </a:p>
          </p:txBody>
        </p:sp>
        <p:sp>
          <p:nvSpPr>
            <p:cNvPr id="82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sz="1000"/>
            </a:p>
          </p:txBody>
        </p:sp>
        <p:sp>
          <p:nvSpPr>
            <p:cNvPr id="83" name="Text Box 10"/>
            <p:cNvSpPr txBox="1">
              <a:spLocks noChangeArrowheads="1"/>
            </p:cNvSpPr>
            <p:nvPr/>
          </p:nvSpPr>
          <p:spPr bwMode="gray">
            <a:xfrm>
              <a:off x="1820" y="2006"/>
              <a:ext cx="1157" cy="1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Соблюдение режима дня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84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169" cy="1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100" b="1" dirty="0"/>
                <a:t>1</a:t>
              </a:r>
            </a:p>
          </p:txBody>
        </p:sp>
      </p:grpSp>
      <p:grpSp>
        <p:nvGrpSpPr>
          <p:cNvPr id="95" name="Group 22"/>
          <p:cNvGrpSpPr>
            <a:grpSpLocks/>
          </p:cNvGrpSpPr>
          <p:nvPr/>
        </p:nvGrpSpPr>
        <p:grpSpPr bwMode="auto">
          <a:xfrm>
            <a:off x="242220" y="3178341"/>
            <a:ext cx="3501710" cy="576537"/>
            <a:chOff x="1248" y="3078"/>
            <a:chExt cx="15160" cy="502"/>
          </a:xfrm>
        </p:grpSpPr>
        <p:sp>
          <p:nvSpPr>
            <p:cNvPr id="96" name="Line 23"/>
            <p:cNvSpPr>
              <a:spLocks noChangeShapeType="1"/>
            </p:cNvSpPr>
            <p:nvPr/>
          </p:nvSpPr>
          <p:spPr bwMode="gray">
            <a:xfrm flipV="1">
              <a:off x="1440" y="3580"/>
              <a:ext cx="12657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7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8" name="Text Box 25"/>
            <p:cNvSpPr txBox="1">
              <a:spLocks noChangeArrowheads="1"/>
            </p:cNvSpPr>
            <p:nvPr/>
          </p:nvSpPr>
          <p:spPr bwMode="gray">
            <a:xfrm>
              <a:off x="2707" y="3078"/>
              <a:ext cx="13701" cy="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Создание благоприятного психологического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климата в группе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99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1160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100" b="1" dirty="0"/>
                <a:t>5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0" y="539992"/>
            <a:ext cx="5055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1. Обеспечение здорового ритма жизни 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0"/>
            <a:ext cx="89741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2 этап работы - составляющие обеспечения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здоровьесбережения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детей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grpSp>
        <p:nvGrpSpPr>
          <p:cNvPr id="33" name="Group 7"/>
          <p:cNvGrpSpPr>
            <a:grpSpLocks/>
          </p:cNvGrpSpPr>
          <p:nvPr/>
        </p:nvGrpSpPr>
        <p:grpSpPr bwMode="auto">
          <a:xfrm>
            <a:off x="219523" y="1337322"/>
            <a:ext cx="2549616" cy="430680"/>
            <a:chOff x="1248" y="2006"/>
            <a:chExt cx="3216" cy="412"/>
          </a:xfrm>
        </p:grpSpPr>
        <p:sp>
          <p:nvSpPr>
            <p:cNvPr id="3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100"/>
            </a:p>
          </p:txBody>
        </p:sp>
        <p:sp>
          <p:nvSpPr>
            <p:cNvPr id="3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sz="1000"/>
            </a:p>
          </p:txBody>
        </p:sp>
        <p:sp>
          <p:nvSpPr>
            <p:cNvPr id="36" name="Text Box 10"/>
            <p:cNvSpPr txBox="1">
              <a:spLocks noChangeArrowheads="1"/>
            </p:cNvSpPr>
            <p:nvPr/>
          </p:nvSpPr>
          <p:spPr bwMode="gray">
            <a:xfrm>
              <a:off x="1820" y="2006"/>
              <a:ext cx="2453" cy="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Соблюдение объема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образовательной нагрузки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3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33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2</a:t>
              </a:r>
              <a:endParaRPr lang="en-US" sz="1100" b="1" dirty="0"/>
            </a:p>
          </p:txBody>
        </p:sp>
      </p:grpSp>
      <p:grpSp>
        <p:nvGrpSpPr>
          <p:cNvPr id="38" name="Group 7"/>
          <p:cNvGrpSpPr>
            <a:grpSpLocks/>
          </p:cNvGrpSpPr>
          <p:nvPr/>
        </p:nvGrpSpPr>
        <p:grpSpPr bwMode="auto">
          <a:xfrm>
            <a:off x="206553" y="1849645"/>
            <a:ext cx="3077612" cy="430680"/>
            <a:chOff x="1248" y="2006"/>
            <a:chExt cx="3882" cy="412"/>
          </a:xfrm>
        </p:grpSpPr>
        <p:sp>
          <p:nvSpPr>
            <p:cNvPr id="39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100"/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sz="1000"/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gray">
            <a:xfrm>
              <a:off x="1820" y="2006"/>
              <a:ext cx="3310" cy="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Щадящий режим (в адаптационный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период и после болезни)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42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33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3</a:t>
              </a:r>
              <a:endParaRPr lang="en-US" sz="1100" b="1" dirty="0"/>
            </a:p>
          </p:txBody>
        </p:sp>
      </p:grpSp>
      <p:grpSp>
        <p:nvGrpSpPr>
          <p:cNvPr id="43" name="Group 7"/>
          <p:cNvGrpSpPr>
            <a:grpSpLocks/>
          </p:cNvGrpSpPr>
          <p:nvPr/>
        </p:nvGrpSpPr>
        <p:grpSpPr bwMode="auto">
          <a:xfrm>
            <a:off x="193583" y="2313329"/>
            <a:ext cx="2549614" cy="390957"/>
            <a:chOff x="1248" y="2006"/>
            <a:chExt cx="3216" cy="374"/>
          </a:xfrm>
        </p:grpSpPr>
        <p:sp>
          <p:nvSpPr>
            <p:cNvPr id="4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100"/>
            </a:p>
          </p:txBody>
        </p:sp>
        <p:sp>
          <p:nvSpPr>
            <p:cNvPr id="4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 sz="1000"/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gray">
            <a:xfrm>
              <a:off x="1820" y="2006"/>
              <a:ext cx="150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Гибкий режим</a:t>
              </a:r>
            </a:p>
          </p:txBody>
        </p: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33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4</a:t>
              </a:r>
              <a:endParaRPr lang="en-US" sz="1100" b="1" dirty="0"/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2914491" y="903193"/>
            <a:ext cx="603115" cy="2091447"/>
          </a:xfrm>
          <a:prstGeom prst="righ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3496249" y="894734"/>
            <a:ext cx="3550595" cy="62257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Проведение первого родительского собрания с семьями воспитанников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«Шаги на встречу»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3742755" y="1552972"/>
            <a:ext cx="3550595" cy="95655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Разработка и размещение наглядной информации в приемной группового помещения </a:t>
            </a:r>
          </a:p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Буклеты «Адаптация в детском саду»</a:t>
            </a:r>
          </a:p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«Возрастные особенности детей раннего возраста» и др.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3274064" y="2541741"/>
            <a:ext cx="4286654" cy="5512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Разработка информации о режиме дня в ДОУ и рекомендаций для родителей о необходимости соблюдения режима дня дома</a:t>
            </a: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4202351" y="3268495"/>
            <a:ext cx="4286654" cy="15466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Теплый прием, индивидуальный подход к каждому воспитаннику;</a:t>
            </a:r>
          </a:p>
          <a:p>
            <a:pPr algn="ctr">
              <a:buFontTx/>
              <a:buChar char="-"/>
            </a:pP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Стремление снять тревожность  родителей за своего ребенка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(индивидуальные беседы);</a:t>
            </a:r>
          </a:p>
          <a:p>
            <a:pPr algn="ctr">
              <a:buFontTx/>
              <a:buChar char="-"/>
            </a:pP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Организация совместной деятельности с мамой в образовательном процессе;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Проведение игр с любимыми игрушками, напоминающими дом. </a:t>
            </a:r>
          </a:p>
        </p:txBody>
      </p:sp>
      <p:sp>
        <p:nvSpPr>
          <p:cNvPr id="54" name="Правая фигурная скобка 53"/>
          <p:cNvSpPr/>
          <p:nvPr/>
        </p:nvSpPr>
        <p:spPr>
          <a:xfrm>
            <a:off x="3829457" y="3566808"/>
            <a:ext cx="450714" cy="2736715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5" name="Group 22"/>
          <p:cNvGrpSpPr>
            <a:grpSpLocks/>
          </p:cNvGrpSpPr>
          <p:nvPr/>
        </p:nvGrpSpPr>
        <p:grpSpPr bwMode="auto">
          <a:xfrm>
            <a:off x="238977" y="3749030"/>
            <a:ext cx="3591333" cy="576537"/>
            <a:chOff x="1248" y="3078"/>
            <a:chExt cx="15548" cy="502"/>
          </a:xfrm>
        </p:grpSpPr>
        <p:sp>
          <p:nvSpPr>
            <p:cNvPr id="56" name="Line 23"/>
            <p:cNvSpPr>
              <a:spLocks noChangeShapeType="1"/>
            </p:cNvSpPr>
            <p:nvPr/>
          </p:nvSpPr>
          <p:spPr bwMode="gray">
            <a:xfrm flipV="1">
              <a:off x="1440" y="3580"/>
              <a:ext cx="12657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8" name="Text Box 25"/>
            <p:cNvSpPr txBox="1">
              <a:spLocks noChangeArrowheads="1"/>
            </p:cNvSpPr>
            <p:nvPr/>
          </p:nvSpPr>
          <p:spPr bwMode="gray">
            <a:xfrm>
              <a:off x="2707" y="3078"/>
              <a:ext cx="14089" cy="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Гигиенические и водные процедуры.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Включение самого первого этапа закаливания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59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1160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6</a:t>
              </a:r>
              <a:endParaRPr lang="en-US" sz="1100" b="1" dirty="0"/>
            </a:p>
          </p:txBody>
        </p:sp>
      </p:grpSp>
      <p:sp>
        <p:nvSpPr>
          <p:cNvPr id="60" name="Прямоугольник 59"/>
          <p:cNvSpPr/>
          <p:nvPr/>
        </p:nvSpPr>
        <p:spPr>
          <a:xfrm>
            <a:off x="4432572" y="4841133"/>
            <a:ext cx="4286654" cy="18223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Мытье рук и умывания с веселыми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потешками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подготовка буклетов для родителей. 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Закрепление навыка держать ложку, помощь при приеме пищи. Пояснение для родителей о 10-дневном меню в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/с.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Перед сном и после сна ходьба босиком по дорожкам здоровья. 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Регулярное проветривание группового и спального помещений.</a:t>
            </a:r>
          </a:p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Демонстрация фото-отчёта для родителей </a:t>
            </a:r>
          </a:p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«Один день из жизни 1- младшей группы» </a:t>
            </a:r>
          </a:p>
        </p:txBody>
      </p:sp>
      <p:grpSp>
        <p:nvGrpSpPr>
          <p:cNvPr id="61" name="Group 22"/>
          <p:cNvGrpSpPr>
            <a:grpSpLocks/>
          </p:cNvGrpSpPr>
          <p:nvPr/>
        </p:nvGrpSpPr>
        <p:grpSpPr bwMode="auto">
          <a:xfrm>
            <a:off x="206551" y="4319720"/>
            <a:ext cx="3815849" cy="600655"/>
            <a:chOff x="1248" y="3078"/>
            <a:chExt cx="16520" cy="523"/>
          </a:xfrm>
        </p:grpSpPr>
        <p:sp>
          <p:nvSpPr>
            <p:cNvPr id="62" name="Line 23"/>
            <p:cNvSpPr>
              <a:spLocks noChangeShapeType="1"/>
            </p:cNvSpPr>
            <p:nvPr/>
          </p:nvSpPr>
          <p:spPr bwMode="gray">
            <a:xfrm flipV="1">
              <a:off x="1440" y="3580"/>
              <a:ext cx="12657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64" name="Text Box 25"/>
            <p:cNvSpPr txBox="1">
              <a:spLocks noChangeArrowheads="1"/>
            </p:cNvSpPr>
            <p:nvPr/>
          </p:nvSpPr>
          <p:spPr bwMode="gray">
            <a:xfrm>
              <a:off x="2707" y="3078"/>
              <a:ext cx="1506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Обеспечение </a:t>
              </a:r>
              <a:r>
                <a:rPr lang="ru-RU" sz="1100" dirty="0" err="1" smtClean="0">
                  <a:latin typeface="Georgia" pitchFamily="18" charset="0"/>
                </a:rPr>
                <a:t>сблансированного</a:t>
              </a:r>
              <a:r>
                <a:rPr lang="ru-RU" sz="1100" dirty="0" smtClean="0">
                  <a:latin typeface="Georgia" pitchFamily="18" charset="0"/>
                </a:rPr>
                <a:t> питания,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Витаминизации блюд, ежедневное употребление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соков и фруктов  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65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1160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7</a:t>
              </a:r>
              <a:endParaRPr lang="en-US" sz="1100" b="1" dirty="0"/>
            </a:p>
          </p:txBody>
        </p:sp>
      </p:grpSp>
      <p:grpSp>
        <p:nvGrpSpPr>
          <p:cNvPr id="67" name="Group 22"/>
          <p:cNvGrpSpPr>
            <a:grpSpLocks/>
          </p:cNvGrpSpPr>
          <p:nvPr/>
        </p:nvGrpSpPr>
        <p:grpSpPr bwMode="auto">
          <a:xfrm>
            <a:off x="213036" y="4977958"/>
            <a:ext cx="3092870" cy="576537"/>
            <a:chOff x="1248" y="3078"/>
            <a:chExt cx="13390" cy="502"/>
          </a:xfrm>
        </p:grpSpPr>
        <p:sp>
          <p:nvSpPr>
            <p:cNvPr id="68" name="Line 23"/>
            <p:cNvSpPr>
              <a:spLocks noChangeShapeType="1"/>
            </p:cNvSpPr>
            <p:nvPr/>
          </p:nvSpPr>
          <p:spPr bwMode="gray">
            <a:xfrm flipV="1">
              <a:off x="1440" y="3580"/>
              <a:ext cx="12657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70" name="Text Box 25"/>
            <p:cNvSpPr txBox="1">
              <a:spLocks noChangeArrowheads="1"/>
            </p:cNvSpPr>
            <p:nvPr/>
          </p:nvSpPr>
          <p:spPr bwMode="gray">
            <a:xfrm>
              <a:off x="2707" y="3078"/>
              <a:ext cx="11931" cy="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Обеспечение температурного режима,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чистоты  помещений и воздуха.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71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1160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8</a:t>
              </a:r>
              <a:endParaRPr lang="en-US" sz="1100" b="1" dirty="0"/>
            </a:p>
          </p:txBody>
        </p:sp>
      </p:grpSp>
      <p:grpSp>
        <p:nvGrpSpPr>
          <p:cNvPr id="72" name="Group 22"/>
          <p:cNvGrpSpPr>
            <a:grpSpLocks/>
          </p:cNvGrpSpPr>
          <p:nvPr/>
        </p:nvGrpSpPr>
        <p:grpSpPr bwMode="auto">
          <a:xfrm>
            <a:off x="229617" y="5597288"/>
            <a:ext cx="4142036" cy="799263"/>
            <a:chOff x="1065" y="3078"/>
            <a:chExt cx="19666" cy="502"/>
          </a:xfrm>
        </p:grpSpPr>
        <p:sp>
          <p:nvSpPr>
            <p:cNvPr id="73" name="Line 23"/>
            <p:cNvSpPr>
              <a:spLocks noChangeShapeType="1"/>
            </p:cNvSpPr>
            <p:nvPr/>
          </p:nvSpPr>
          <p:spPr bwMode="gray">
            <a:xfrm flipV="1">
              <a:off x="1440" y="3580"/>
              <a:ext cx="12657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0" name="Text Box 25"/>
            <p:cNvSpPr txBox="1">
              <a:spLocks noChangeArrowheads="1"/>
            </p:cNvSpPr>
            <p:nvPr/>
          </p:nvSpPr>
          <p:spPr bwMode="gray">
            <a:xfrm>
              <a:off x="2707" y="3078"/>
              <a:ext cx="18024" cy="3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Мотивация детей и родителей к участию в творческих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конкурсах  как одного из составляющих раскрытия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талантов и одаренности детей.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101" name="Text Box 26"/>
            <p:cNvSpPr txBox="1">
              <a:spLocks noChangeArrowheads="1"/>
            </p:cNvSpPr>
            <p:nvPr/>
          </p:nvSpPr>
          <p:spPr bwMode="gray">
            <a:xfrm>
              <a:off x="1065" y="3262"/>
              <a:ext cx="1160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b="1" dirty="0" smtClean="0"/>
                <a:t>9</a:t>
              </a:r>
              <a:endParaRPr lang="en-US" sz="1100" b="1" dirty="0"/>
            </a:p>
          </p:txBody>
        </p:sp>
      </p:grpSp>
      <p:pic>
        <p:nvPicPr>
          <p:cNvPr id="102" name="Picture 4" descr="C:\Documents and Settings\Admin\Рабочий стол\Славская А.А\ФОТОГРАФИИ\2017-2018\будни 1-младшая\IMG-20180212-WA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4000" y="0"/>
            <a:ext cx="1440000" cy="10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" name="Picture 2" descr="C:\Documents and Settings\Admin\Рабочий стол\Славская А.А\ФОТОГРАФИИ\2017-2018\будни 1-младшая\IMG-20180212-WA00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04000" y="2187851"/>
            <a:ext cx="1440000" cy="10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 descr="D:\фотографии\ФОТОГРАФИИ\2017-2018\будни 1-младшая\IMG-20180212-WA0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05894" y="1098274"/>
            <a:ext cx="810000" cy="1080000"/>
          </a:xfrm>
          <a:prstGeom prst="rect">
            <a:avLst/>
          </a:prstGeom>
          <a:noFill/>
        </p:spPr>
      </p:pic>
      <p:pic>
        <p:nvPicPr>
          <p:cNvPr id="3" name="Picture 3" descr="D:\фотографии\ФОТОГРАФИИ\2017-2018\будни 1-младшая\IMG-20180212-WA00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34000" y="1108213"/>
            <a:ext cx="810000" cy="108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54564854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-1" y="539992"/>
            <a:ext cx="8949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2. Физкультурно-оздоровительные мероприятия 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69817" y="0"/>
            <a:ext cx="89741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2 этап работы - составляющие обеспечения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здоровьесбережения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детей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48" name="Правая фигурная скобка 47"/>
          <p:cNvSpPr/>
          <p:nvPr/>
        </p:nvSpPr>
        <p:spPr>
          <a:xfrm>
            <a:off x="3093396" y="963038"/>
            <a:ext cx="243191" cy="3287949"/>
          </a:xfrm>
          <a:prstGeom prst="rightBrac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3300145" y="931247"/>
            <a:ext cx="3550595" cy="9565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Один из применяемых индивидуальных подходов к ребенку, испытывающему особое затруднении при расставании с мамой – вовлечение при приеме в процесс музыкальной утренней гимнастики 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3777577" y="1958504"/>
            <a:ext cx="4286654" cy="5512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Разработка информации для родителей о необходимости пребывания детей на свежем воздухе, об играх с детьми раннего возраста во время семейного отдыха. </a:t>
            </a: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443593" y="2577831"/>
            <a:ext cx="5554492" cy="68093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Музыкальное сопровождение режимных моментов, организация сказок для детей.</a:t>
            </a:r>
          </a:p>
          <a:p>
            <a:pPr algn="ctr">
              <a:buFontTx/>
              <a:buChar char="-"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Посещение музыкальных занятий в музыкальном зале и возможность прослушивания песен во время игры на музыкальном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иструменте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в групповом помещении.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3294435" y="3323618"/>
            <a:ext cx="5703650" cy="88845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Участие родителей по желанию в утренней прогулке с детьми на игровом участке, наглядная  информация о возможности применения подвижных игр для детей раннего возраста. </a:t>
            </a: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" name="Group 12"/>
          <p:cNvGrpSpPr>
            <a:grpSpLocks/>
          </p:cNvGrpSpPr>
          <p:nvPr/>
        </p:nvGrpSpPr>
        <p:grpSpPr bwMode="auto">
          <a:xfrm>
            <a:off x="227528" y="1139866"/>
            <a:ext cx="3044512" cy="465198"/>
            <a:chOff x="1251" y="2654"/>
            <a:chExt cx="3716" cy="336"/>
          </a:xfrm>
        </p:grpSpPr>
        <p:sp>
          <p:nvSpPr>
            <p:cNvPr id="61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6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67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3170" cy="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Утренняя , пальчиковая гимнастики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Гимнастика пробуждения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7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73" name="Group 12"/>
          <p:cNvGrpSpPr>
            <a:grpSpLocks/>
          </p:cNvGrpSpPr>
          <p:nvPr/>
        </p:nvGrpSpPr>
        <p:grpSpPr bwMode="auto">
          <a:xfrm>
            <a:off x="263196" y="1739739"/>
            <a:ext cx="2632404" cy="465198"/>
            <a:chOff x="1251" y="2654"/>
            <a:chExt cx="3213" cy="336"/>
          </a:xfrm>
        </p:grpSpPr>
        <p:sp>
          <p:nvSpPr>
            <p:cNvPr id="74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5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76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1172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Физкультурные занятия,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физкультурные минутки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77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173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200" b="1" dirty="0"/>
                <a:t>2</a:t>
              </a:r>
            </a:p>
          </p:txBody>
        </p:sp>
      </p:grpSp>
      <p:grpSp>
        <p:nvGrpSpPr>
          <p:cNvPr id="78" name="Group 12"/>
          <p:cNvGrpSpPr>
            <a:grpSpLocks/>
          </p:cNvGrpSpPr>
          <p:nvPr/>
        </p:nvGrpSpPr>
        <p:grpSpPr bwMode="auto">
          <a:xfrm>
            <a:off x="279409" y="2281245"/>
            <a:ext cx="2632404" cy="465198"/>
            <a:chOff x="1251" y="2654"/>
            <a:chExt cx="3213" cy="336"/>
          </a:xfrm>
        </p:grpSpPr>
        <p:sp>
          <p:nvSpPr>
            <p:cNvPr id="7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5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2663" cy="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Подвижные игры на прогулке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86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87" name="Group 12"/>
          <p:cNvGrpSpPr>
            <a:grpSpLocks/>
          </p:cNvGrpSpPr>
          <p:nvPr/>
        </p:nvGrpSpPr>
        <p:grpSpPr bwMode="auto">
          <a:xfrm>
            <a:off x="315077" y="2851935"/>
            <a:ext cx="2714334" cy="465198"/>
            <a:chOff x="1251" y="2654"/>
            <a:chExt cx="3313" cy="336"/>
          </a:xfrm>
        </p:grpSpPr>
        <p:sp>
          <p:nvSpPr>
            <p:cNvPr id="88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0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2767" cy="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100" dirty="0" smtClean="0">
                  <a:latin typeface="Georgia" pitchFamily="18" charset="0"/>
                </a:rPr>
                <a:t>Активный отдых с родителями,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пешие прогулки.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91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92" name="Group 12"/>
          <p:cNvGrpSpPr>
            <a:grpSpLocks/>
          </p:cNvGrpSpPr>
          <p:nvPr/>
        </p:nvGrpSpPr>
        <p:grpSpPr bwMode="auto">
          <a:xfrm>
            <a:off x="341018" y="3442079"/>
            <a:ext cx="2632404" cy="465198"/>
            <a:chOff x="1251" y="2654"/>
            <a:chExt cx="3213" cy="336"/>
          </a:xfrm>
        </p:grpSpPr>
        <p:sp>
          <p:nvSpPr>
            <p:cNvPr id="93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4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5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2558" cy="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Проведение музыкотерапии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и </a:t>
              </a:r>
              <a:r>
                <a:rPr lang="ru-RU" sz="1100" dirty="0" err="1" smtClean="0">
                  <a:latin typeface="Georgia" pitchFamily="18" charset="0"/>
                </a:rPr>
                <a:t>сказкотерапии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100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101" name="Group 12"/>
          <p:cNvGrpSpPr>
            <a:grpSpLocks/>
          </p:cNvGrpSpPr>
          <p:nvPr/>
        </p:nvGrpSpPr>
        <p:grpSpPr bwMode="auto">
          <a:xfrm>
            <a:off x="355593" y="3970737"/>
            <a:ext cx="3686023" cy="1223835"/>
            <a:chOff x="1249" y="2657"/>
            <a:chExt cx="4499" cy="556"/>
          </a:xfrm>
        </p:grpSpPr>
        <p:sp>
          <p:nvSpPr>
            <p:cNvPr id="102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4160" cy="6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" name="Rectangle 14"/>
            <p:cNvSpPr>
              <a:spLocks noChangeArrowheads="1"/>
            </p:cNvSpPr>
            <p:nvPr/>
          </p:nvSpPr>
          <p:spPr bwMode="gray">
            <a:xfrm rot="3419336">
              <a:off x="1208" y="2725"/>
              <a:ext cx="270" cy="184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4" name="Text Box 15"/>
            <p:cNvSpPr txBox="1">
              <a:spLocks noChangeArrowheads="1"/>
            </p:cNvSpPr>
            <p:nvPr/>
          </p:nvSpPr>
          <p:spPr bwMode="gray">
            <a:xfrm>
              <a:off x="1797" y="2657"/>
              <a:ext cx="3951" cy="5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Обеспечение достаточным игровым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оборудованием  как на прогулке, так и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В групповом помещении для психологически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комфортной социализации детей</a:t>
              </a:r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105" name="Text Box 16"/>
            <p:cNvSpPr txBox="1">
              <a:spLocks noChangeArrowheads="1"/>
            </p:cNvSpPr>
            <p:nvPr/>
          </p:nvSpPr>
          <p:spPr bwMode="gray">
            <a:xfrm>
              <a:off x="1249" y="2703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6</a:t>
              </a:r>
              <a:endParaRPr lang="en-US" sz="1200" b="1" dirty="0"/>
            </a:p>
          </p:txBody>
        </p:sp>
      </p:grpSp>
      <p:sp>
        <p:nvSpPr>
          <p:cNvPr id="106" name="Прямоугольник 105"/>
          <p:cNvSpPr/>
          <p:nvPr/>
        </p:nvSpPr>
        <p:spPr>
          <a:xfrm>
            <a:off x="4040221" y="4254232"/>
            <a:ext cx="4948135" cy="5512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Участие детей и родителей в качестве наблюдателей за спортивными играми старших дошкольников на территории детского сада</a:t>
            </a: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D:\фотографии\ФОТОГРАФИИ\2017-2018\Сказка Осень-малышам\Изображение 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148" y="4853679"/>
            <a:ext cx="2160000" cy="1619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D:\фотографии\ФОТОГРАФИИ\2017-2018\будни 1-младшая\IMG-20180212-WA0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6909" y="4861477"/>
            <a:ext cx="2160000" cy="1620000"/>
          </a:xfrm>
          <a:prstGeom prst="rect">
            <a:avLst/>
          </a:prstGeom>
          <a:noFill/>
        </p:spPr>
      </p:pic>
      <p:pic>
        <p:nvPicPr>
          <p:cNvPr id="107" name="Picture 4" descr="C:\Documents and Settings\Admin\Рабочий стол\Славская А.А\ФОТОГРАФИИ\2017-2018\будни 1-младшая\IMG-20180212-WA00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0543" y="5050320"/>
            <a:ext cx="2160000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8" name="Picture 2" descr="C:\Documents and Settings\Admin\Рабочий стол\Славская А.А\ФОТОГРАФИИ\2017-2018\будни 1-младшая\IMG-20180212-WA0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3878" y="5069035"/>
            <a:ext cx="2160000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Documents and Settings\Admin\Рабочий стол\Славская А.А\ФОТО ЕЩЁ\8 марта 2018\1 мл.гр\IMG-20180306-WA002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8816" y="337930"/>
            <a:ext cx="1080000" cy="1524484"/>
          </a:xfrm>
          <a:prstGeom prst="rect">
            <a:avLst/>
          </a:prstGeom>
          <a:noFill/>
        </p:spPr>
      </p:pic>
      <p:pic>
        <p:nvPicPr>
          <p:cNvPr id="2054" name="Picture 6" descr="C:\Documents and Settings\Admin\Рабочий стол\Славская А.А\ФОТО ЕЩЁ\8 марта 2018\1 мл.гр\IMG-20180306-WA00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64000" y="482048"/>
            <a:ext cx="1080000" cy="144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54564854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-1" y="539992"/>
            <a:ext cx="8949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3. Совместные мероприятия с детьми и родителями в ДОУ 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69817" y="0"/>
            <a:ext cx="89741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2 этап работы - составляющие обеспечения </a:t>
            </a:r>
          </a:p>
          <a:p>
            <a:pPr algn="ctr"/>
            <a:r>
              <a:rPr lang="ru-RU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здоровьесбережения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 детей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810001" y="1128408"/>
            <a:ext cx="5207539" cy="79766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Создание условий для установления партнерских отношений с родителями воспитанников, повышение их компетентности в вопросах воспитания детей и обеспечение привыкания детей к условиям детского сада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16058" y="1070113"/>
            <a:ext cx="2225671" cy="924057"/>
            <a:chOff x="1237" y="2622"/>
            <a:chExt cx="2950" cy="426"/>
          </a:xfrm>
        </p:grpSpPr>
        <p:sp>
          <p:nvSpPr>
            <p:cNvPr id="61" name="Line 13"/>
            <p:cNvSpPr>
              <a:spLocks noChangeShapeType="1"/>
            </p:cNvSpPr>
            <p:nvPr/>
          </p:nvSpPr>
          <p:spPr bwMode="gray">
            <a:xfrm flipV="1">
              <a:off x="1440" y="2985"/>
              <a:ext cx="2747" cy="5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6" name="Rectangle 14"/>
            <p:cNvSpPr>
              <a:spLocks noChangeArrowheads="1"/>
            </p:cNvSpPr>
            <p:nvPr/>
          </p:nvSpPr>
          <p:spPr bwMode="gray">
            <a:xfrm rot="3419336">
              <a:off x="1282" y="2614"/>
              <a:ext cx="286" cy="363"/>
            </a:xfrm>
            <a:prstGeom prst="rect">
              <a:avLst/>
            </a:prstGeom>
            <a:ln>
              <a:headEnd/>
              <a:tailEnd/>
            </a:ln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67" name="Text Box 15"/>
            <p:cNvSpPr txBox="1">
              <a:spLocks noChangeArrowheads="1"/>
            </p:cNvSpPr>
            <p:nvPr/>
          </p:nvSpPr>
          <p:spPr bwMode="gray">
            <a:xfrm>
              <a:off x="1797" y="2622"/>
              <a:ext cx="2319" cy="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Совместная деятельность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с участием родителей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в режимном моменте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«Солнышко лучистое»</a:t>
              </a:r>
            </a:p>
            <a:p>
              <a:pPr algn="l"/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72" name="Text Box 16"/>
            <p:cNvSpPr txBox="1">
              <a:spLocks noChangeArrowheads="1"/>
            </p:cNvSpPr>
            <p:nvPr/>
          </p:nvSpPr>
          <p:spPr bwMode="gray">
            <a:xfrm>
              <a:off x="1237" y="2703"/>
              <a:ext cx="335" cy="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1</a:t>
              </a:r>
              <a:endParaRPr lang="en-US" sz="1200" b="1" dirty="0"/>
            </a:p>
          </p:txBody>
        </p:sp>
      </p:grpSp>
      <p:sp>
        <p:nvSpPr>
          <p:cNvPr id="40" name="Выноска со стрелкой вправо 39"/>
          <p:cNvSpPr/>
          <p:nvPr/>
        </p:nvSpPr>
        <p:spPr>
          <a:xfrm>
            <a:off x="2626468" y="1264596"/>
            <a:ext cx="1089498" cy="457200"/>
          </a:xfrm>
          <a:prstGeom prst="rightArrowCallout">
            <a:avLst>
              <a:gd name="adj1" fmla="val 25000"/>
              <a:gd name="adj2" fmla="val 33824"/>
              <a:gd name="adj3" fmla="val 25000"/>
              <a:gd name="adj4" fmla="val 6497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фотографии\ФОТОГРАФИИ\2017-2018\будни 1-младшая\IMG-20180212-WA0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511" y="1966292"/>
            <a:ext cx="2700000" cy="1800000"/>
          </a:xfrm>
          <a:prstGeom prst="rect">
            <a:avLst/>
          </a:prstGeom>
          <a:noFill/>
        </p:spPr>
      </p:pic>
      <p:pic>
        <p:nvPicPr>
          <p:cNvPr id="1027" name="Picture 3" descr="D:\фотографии\ФОТОГРАФИИ\2017-2018\будни 1-младшая\IMG-20180212-WA00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4528" y="1976231"/>
            <a:ext cx="2700000" cy="1800000"/>
          </a:xfrm>
          <a:prstGeom prst="rect">
            <a:avLst/>
          </a:prstGeom>
          <a:noFill/>
        </p:spPr>
      </p:pic>
      <p:pic>
        <p:nvPicPr>
          <p:cNvPr id="1028" name="Picture 4" descr="D:\фотографии\ФОТОГРАФИИ\2017-2018\будни 1-младшая\IMG-20180212-WA00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7424" y="1977887"/>
            <a:ext cx="2700000" cy="1800000"/>
          </a:xfrm>
          <a:prstGeom prst="rect">
            <a:avLst/>
          </a:prstGeom>
          <a:noFill/>
        </p:spPr>
      </p:pic>
      <p:grpSp>
        <p:nvGrpSpPr>
          <p:cNvPr id="50" name="Group 12"/>
          <p:cNvGrpSpPr>
            <a:grpSpLocks/>
          </p:cNvGrpSpPr>
          <p:nvPr/>
        </p:nvGrpSpPr>
        <p:grpSpPr bwMode="auto">
          <a:xfrm>
            <a:off x="378185" y="4024079"/>
            <a:ext cx="2448991" cy="939241"/>
            <a:chOff x="1237" y="2622"/>
            <a:chExt cx="3246" cy="433"/>
          </a:xfrm>
        </p:grpSpPr>
        <p:sp>
          <p:nvSpPr>
            <p:cNvPr id="54" name="Line 13"/>
            <p:cNvSpPr>
              <a:spLocks noChangeShapeType="1"/>
            </p:cNvSpPr>
            <p:nvPr/>
          </p:nvSpPr>
          <p:spPr bwMode="gray">
            <a:xfrm flipV="1">
              <a:off x="1440" y="2985"/>
              <a:ext cx="2747" cy="5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Rectangle 14"/>
            <p:cNvSpPr>
              <a:spLocks noChangeArrowheads="1"/>
            </p:cNvSpPr>
            <p:nvPr/>
          </p:nvSpPr>
          <p:spPr bwMode="gray">
            <a:xfrm rot="3419336">
              <a:off x="1282" y="2614"/>
              <a:ext cx="286" cy="363"/>
            </a:xfrm>
            <a:prstGeom prst="rect">
              <a:avLst/>
            </a:prstGeom>
            <a:ln>
              <a:headEnd/>
              <a:tailEnd/>
            </a:ln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6" name="Text Box 15"/>
            <p:cNvSpPr txBox="1">
              <a:spLocks noChangeArrowheads="1"/>
            </p:cNvSpPr>
            <p:nvPr/>
          </p:nvSpPr>
          <p:spPr bwMode="gray">
            <a:xfrm>
              <a:off x="1797" y="2622"/>
              <a:ext cx="2686" cy="4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1100" dirty="0" smtClean="0">
                  <a:latin typeface="Georgia" pitchFamily="18" charset="0"/>
                </a:rPr>
                <a:t>Совместное развлечение 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с участием родителей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в режимном моменте </a:t>
              </a:r>
            </a:p>
            <a:p>
              <a:pPr algn="l"/>
              <a:r>
                <a:rPr lang="ru-RU" sz="1100" dirty="0" smtClean="0">
                  <a:latin typeface="Georgia" pitchFamily="18" charset="0"/>
                </a:rPr>
                <a:t>«Вместе с мамой поиграю!»</a:t>
              </a:r>
            </a:p>
            <a:p>
              <a:pPr algn="l"/>
              <a:endParaRPr lang="en-US" sz="1100" dirty="0">
                <a:latin typeface="Georgia" pitchFamily="18" charset="0"/>
              </a:endParaRPr>
            </a:p>
          </p:txBody>
        </p:sp>
        <p:sp>
          <p:nvSpPr>
            <p:cNvPr id="57" name="Text Box 16"/>
            <p:cNvSpPr txBox="1">
              <a:spLocks noChangeArrowheads="1"/>
            </p:cNvSpPr>
            <p:nvPr/>
          </p:nvSpPr>
          <p:spPr bwMode="gray">
            <a:xfrm>
              <a:off x="1237" y="2703"/>
              <a:ext cx="364" cy="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1200" b="1" dirty="0" smtClean="0"/>
                <a:t>2</a:t>
              </a:r>
              <a:endParaRPr lang="en-US" sz="1200" b="1" dirty="0"/>
            </a:p>
          </p:txBody>
        </p:sp>
      </p:grpSp>
      <p:sp>
        <p:nvSpPr>
          <p:cNvPr id="58" name="Выноска со стрелкой вправо 57"/>
          <p:cNvSpPr/>
          <p:nvPr/>
        </p:nvSpPr>
        <p:spPr>
          <a:xfrm>
            <a:off x="2768929" y="4170136"/>
            <a:ext cx="1089498" cy="457200"/>
          </a:xfrm>
          <a:prstGeom prst="rightArrowCallout">
            <a:avLst>
              <a:gd name="adj1" fmla="val 25000"/>
              <a:gd name="adj2" fmla="val 33824"/>
              <a:gd name="adj3" fmla="val 25000"/>
              <a:gd name="adj4" fmla="val 6497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3936461" y="4024007"/>
            <a:ext cx="5088269" cy="975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Оказание помощи родителям в установлении эмоционально-тактильного контакта с детьми, в процессе совместной деятельности, ещё один шаг для достижения уровня легкой степени адаптации воспитанников, формирование умения родителей играть в полезные для здоровья игры детей</a:t>
            </a:r>
          </a:p>
        </p:txBody>
      </p:sp>
      <p:pic>
        <p:nvPicPr>
          <p:cNvPr id="1029" name="Picture 5" descr="C:\Documents and Settings\Admin\Рабочий стол\Славская А.А\ФОТО ЕЩЁ\8 марта 2018\1 мл.гр\IMG-20180306-WA0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057" y="4931051"/>
            <a:ext cx="2400000" cy="1800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\Рабочий стол\Славская А.А\ФОТО ЕЩЁ\8 марта 2018\1 мл.гр\IMG-20180306-WA00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5172" y="4994411"/>
            <a:ext cx="1231210" cy="1734379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Рабочий стол\Славская А.А\ФОТО ЕЩЁ\8 марта 2018\1 мл.гр\IMG-20180306-WA001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07321" y="5024230"/>
            <a:ext cx="1080000" cy="17145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\Рабочий стол\Славская А.А\ФОТО ЕЩЁ\8 марта 2018\1 мл.гр\IMG-20180306-WA002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40381" y="5034169"/>
            <a:ext cx="1080000" cy="1674743"/>
          </a:xfrm>
          <a:prstGeom prst="rect">
            <a:avLst/>
          </a:prstGeom>
          <a:noFill/>
        </p:spPr>
      </p:pic>
      <p:pic>
        <p:nvPicPr>
          <p:cNvPr id="1033" name="Picture 9" descr="C:\Documents and Settings\Admin\Рабочий стол\Славская А.А\ФОТО ЕЩЁ\8 марта 2018\1 мл.гр\IMG-20180306-WA001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3565" y="5083864"/>
            <a:ext cx="1080000" cy="1654866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\Рабочий стол\Славская А.А\ФОТО ЕЩЁ\8 марта 2018\1 мл.гр\IMG-20180306-WA000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86625" y="5093803"/>
            <a:ext cx="1080000" cy="1615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54564854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9817" y="0"/>
            <a:ext cx="897418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3 этап работы – предварительные результаты, точки роста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958010" y="2782816"/>
            <a:ext cx="7185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Малыши привыкли к режиму дня в саду, с удовольствием участвуют в различных физических упражнениях, особенный интерес вызывали сказки, и художественно-эстетическая деятельность.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стали заметно гибче, выносливее, по сравнению с теми показателями при поступлении в ДОУ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ыноска со стрелкой вправо 8"/>
          <p:cNvSpPr/>
          <p:nvPr/>
        </p:nvSpPr>
        <p:spPr>
          <a:xfrm>
            <a:off x="149087" y="546651"/>
            <a:ext cx="437322" cy="3667539"/>
          </a:xfrm>
          <a:prstGeom prst="right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Предварительные результаты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6653" y="556591"/>
            <a:ext cx="7772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 основании: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наблюдений за поведением воспитанников, диагностики уровня адаптации к условиям детского сада, активного участия родителей в жизни группы детского сада, отсутствие тревожности у родителей за своих детей, результаты анкетирования родителей «Какой я родитель», «Уровень адаптации к детскому саду моего ребенка»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лнце 10"/>
          <p:cNvSpPr/>
          <p:nvPr/>
        </p:nvSpPr>
        <p:spPr>
          <a:xfrm>
            <a:off x="576470" y="1192696"/>
            <a:ext cx="1630017" cy="2295939"/>
          </a:xfrm>
          <a:prstGeom prst="su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до 15 % - снижение заболеваемости</a:t>
            </a:r>
            <a:endParaRPr lang="ru-RU" sz="10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2464904" y="1222512"/>
            <a:ext cx="6241774" cy="795131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3374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(56 %)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адаптационный период длился допустимое для данного периода времени – 16 дней. – </a:t>
            </a:r>
            <a:r>
              <a:rPr lang="ru-RU" sz="1200" b="1" dirty="0" smtClean="0">
                <a:solidFill>
                  <a:srgbClr val="003374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легкая степень адаптации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(радостное, устойчивое эмоциональное состояние, хороший аппетит)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2468217" y="1991138"/>
            <a:ext cx="6241774" cy="795131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44 % детей</a:t>
            </a:r>
            <a:r>
              <a:rPr lang="ru-RU" sz="1200" b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32 дня – </a:t>
            </a:r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степень адаптации </a:t>
            </a: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(эмоциональное состояние было неустойчивое, безразличное отношение к сверстникам) </a:t>
            </a:r>
          </a:p>
          <a:p>
            <a:pPr algn="ctr"/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Тяжелой формы адаптации не было ни у кого.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530088" y="3449170"/>
            <a:ext cx="84350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родителей за счёт совместной деятельности с детьми в ДОУ повысился уровень знаний и умений по вопросам: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Возрастные особенностей детей раннего возраста;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Какие игры и игрушки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рекомендуются детям раннего возраста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Влияние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здорового ритма жизни </a:t>
            </a:r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уровень развития детей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288234" y="4432852"/>
            <a:ext cx="2504661" cy="2117035"/>
          </a:xfrm>
          <a:prstGeom prst="striped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Точки роста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72407" y="4615722"/>
            <a:ext cx="60529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дальнейшем особое внимание будет уделено:</a:t>
            </a:r>
          </a:p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планированию и проведению летне-оздоровительного периода (июль, август) </a:t>
            </a:r>
          </a:p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изучению и внедрению </a:t>
            </a:r>
            <a:r>
              <a:rPr lang="ru-RU"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технологии – песочная терапия (игры с песком) в связи с пополнением соответствующим оборудованием развивающей предметно-пространственной среды в ДОУ.</a:t>
            </a:r>
          </a:p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повышению  ответственности у родителей за состояние не только здоровья детей, но и своего здоровья;</a:t>
            </a:r>
          </a:p>
          <a:p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совместному созданию и пополнению оздоровительной развивающей предметно – пространственной среды в группе.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679269"/>
            <a:ext cx="91439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Алямовская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 Г. Как воспитать здорового ребенка (Программа 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«Здоровье»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1993.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Воротилкина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И. М. Физкультурно-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оздоровительная работа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 дошкольном образовательном учреждении,  2004.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Гаврючина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Л. В.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технологии в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ДОУ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Методическое пособие. – М.: ТЦ Сфера, 2007.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система дошкольного образовательного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учреждения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модели программ, рекомендации,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разработки занятий /авт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-сост. М. А.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Павлова,М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Лысогорская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канд. психол. наук. –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Волгоград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Учитель 2009.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Кузнецова М. Н.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Оздоровление детей в детском саду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Система мероприятий /М. Н. Кузнецова. – М.: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айрис-пресс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2008.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Куркина И. Здоровье - стиль жизни. Современные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оздоровительные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технологии в детских садах. – СПб.: Образовательные проекты. М.: НИИ школьные технологии. – 2008.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Храмова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И. И., Пахомова О. В. К вопросу о воспитании у дошкольников потребности в здоровом образе жизни // Современные образовательные направления в физической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культуре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Сб.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тр. СПб.: Изд-во РГПУ им. А. И. Герцена, 2000.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9817" y="0"/>
            <a:ext cx="897418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Список литературы  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pic>
        <p:nvPicPr>
          <p:cNvPr id="4098" name="Picture 2" descr="C:\Documents and Settings\Admin\Рабочий стол\БАНК КАРТИНОК\Анимация\0_817ea_16208ceb_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650" y="4919870"/>
            <a:ext cx="2503419" cy="1749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6163" y="1023729"/>
            <a:ext cx="517743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Спасибо за внимание! </a:t>
            </a:r>
          </a:p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</a:rPr>
              <a:t>Будьте здоровы!  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eorgia" pitchFamily="18" charset="0"/>
            </a:endParaRPr>
          </a:p>
        </p:txBody>
      </p:sp>
      <p:pic>
        <p:nvPicPr>
          <p:cNvPr id="10242" name="Picture 2" descr="D:\фотографии\ФОТОГРАФИИ\2017-2018\будни 1-младшая\IMG-20180212-WA0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3487" y="3554895"/>
            <a:ext cx="1890000" cy="2520000"/>
          </a:xfrm>
          <a:prstGeom prst="rect">
            <a:avLst/>
          </a:prstGeom>
          <a:noFill/>
        </p:spPr>
      </p:pic>
      <p:pic>
        <p:nvPicPr>
          <p:cNvPr id="10243" name="Picture 3" descr="D:\фотографии\ФОТОГРАФИИ\2017-2018\будни 1-младшая\IMG-20180212-WA0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5992" y="4253948"/>
            <a:ext cx="2400000" cy="1800000"/>
          </a:xfrm>
          <a:prstGeom prst="rect">
            <a:avLst/>
          </a:prstGeom>
          <a:noFill/>
        </p:spPr>
      </p:pic>
      <p:pic>
        <p:nvPicPr>
          <p:cNvPr id="10244" name="Picture 4" descr="C:\Documents and Settings\Admin\Рабочий стол\БАНК КАРТИНОК\Анимация\67779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3894" y="352838"/>
            <a:ext cx="2581275" cy="6187109"/>
          </a:xfrm>
          <a:prstGeom prst="rect">
            <a:avLst/>
          </a:prstGeom>
          <a:noFill/>
        </p:spPr>
      </p:pic>
      <p:pic>
        <p:nvPicPr>
          <p:cNvPr id="10245" name="Picture 5" descr="C:\Documents and Settings\Admin\Рабочий стол\БАНК КАРТИНОК\Анимация\18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563" y="2944468"/>
            <a:ext cx="1080000" cy="1080000"/>
          </a:xfrm>
          <a:prstGeom prst="rect">
            <a:avLst/>
          </a:prstGeom>
          <a:noFill/>
        </p:spPr>
      </p:pic>
      <p:pic>
        <p:nvPicPr>
          <p:cNvPr id="10" name="Picture 5" descr="C:\Documents and Settings\Admin\Рабочий стол\БАНК КАРТИНОК\Анимация\18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6502" y="3474555"/>
            <a:ext cx="1080000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2968</TotalTime>
  <Words>1631</Words>
  <Application>Microsoft Office PowerPoint</Application>
  <PresentationFormat>Экран (4:3)</PresentationFormat>
  <Paragraphs>191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Admin</cp:lastModifiedBy>
  <cp:revision>177</cp:revision>
  <dcterms:created xsi:type="dcterms:W3CDTF">2016-11-18T14:12:19Z</dcterms:created>
  <dcterms:modified xsi:type="dcterms:W3CDTF">2018-03-15T14:40:16Z</dcterms:modified>
</cp:coreProperties>
</file>