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88" r:id="rId2"/>
    <p:sldId id="289" r:id="rId3"/>
    <p:sldId id="295" r:id="rId4"/>
    <p:sldId id="297" r:id="rId5"/>
    <p:sldId id="296" r:id="rId6"/>
    <p:sldId id="294" r:id="rId7"/>
    <p:sldId id="293" r:id="rId8"/>
    <p:sldId id="298" r:id="rId9"/>
    <p:sldId id="303" r:id="rId10"/>
    <p:sldId id="299" r:id="rId11"/>
    <p:sldId id="300" r:id="rId12"/>
    <p:sldId id="301" r:id="rId13"/>
    <p:sldId id="302" r:id="rId14"/>
    <p:sldId id="290" r:id="rId15"/>
    <p:sldId id="291" r:id="rId16"/>
    <p:sldId id="29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80000"/>
    <a:srgbClr val="004A82"/>
    <a:srgbClr val="002E50"/>
    <a:srgbClr val="003A1A"/>
    <a:srgbClr val="005828"/>
    <a:srgbClr val="410F0F"/>
    <a:srgbClr val="82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A25E4A4-24CE-4A9E-96C5-F163F4EAF77A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5704F34-8429-4C20-9BFB-1778FE8413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27784" y="620688"/>
            <a:ext cx="6984776" cy="115212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 Narrow" pitchFamily="34" charset="0"/>
                <a:ea typeface="+mj-ea"/>
                <a:cs typeface="+mj-cs"/>
              </a:rPr>
              <a:t>Комитет по образованию администрации Санкт-Петербурга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i="1" dirty="0" smtClean="0">
                <a:latin typeface="Arial Narrow" pitchFamily="34" charset="0"/>
                <a:ea typeface="+mj-ea"/>
                <a:cs typeface="+mj-cs"/>
              </a:rPr>
              <a:t>Отдел образования администрации </a:t>
            </a:r>
            <a:r>
              <a:rPr lang="ru-RU" sz="1600" b="1" i="1" dirty="0" err="1" smtClean="0">
                <a:latin typeface="Arial Narrow" pitchFamily="34" charset="0"/>
                <a:ea typeface="+mj-ea"/>
                <a:cs typeface="+mj-cs"/>
              </a:rPr>
              <a:t>Колпинского</a:t>
            </a:r>
            <a:r>
              <a:rPr lang="ru-RU" sz="1600" b="1" i="1" dirty="0" smtClean="0">
                <a:latin typeface="Arial Narrow" pitchFamily="34" charset="0"/>
                <a:ea typeface="+mj-ea"/>
                <a:cs typeface="+mj-cs"/>
              </a:rPr>
              <a:t> района Санкт-Петербурга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i="1" dirty="0" smtClean="0">
                <a:latin typeface="Arial Narrow" pitchFamily="34" charset="0"/>
                <a:ea typeface="+mj-ea"/>
                <a:cs typeface="+mj-cs"/>
              </a:rPr>
              <a:t>Информационно-методический центр Санкт-Петербурга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i="1" dirty="0" smtClean="0">
                <a:latin typeface="Arial Narrow" pitchFamily="34" charset="0"/>
                <a:ea typeface="+mj-ea"/>
                <a:cs typeface="+mj-cs"/>
              </a:rPr>
              <a:t>Районный  конкурс  педагогических  достижений  «Ижорский лебедь»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59224" y="5589240"/>
            <a:ext cx="6984776" cy="792088"/>
          </a:xfrm>
          <a:prstGeom prst="rect">
            <a:avLst/>
          </a:prstGeom>
          <a:scene3d>
            <a:camera prst="orthographicFront"/>
            <a:lightRig rig="soft" dir="t"/>
          </a:scene3d>
          <a:sp3d>
            <a:bevelT w="139700" prst="cross"/>
          </a:sp3d>
        </p:spPr>
        <p:txBody>
          <a:bodyPr vert="horz" anchor="b">
            <a:noAutofit/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u="none" strike="noStrike" kern="1200" cap="none" spc="0" normalizeH="0" baseline="0" noProof="0" dirty="0" smtClean="0">
                <a:ln>
                  <a:noFill/>
                </a:ln>
                <a:solidFill>
                  <a:srgbClr val="004A82"/>
                </a:solidFill>
                <a:effectLst/>
                <a:uLnTx/>
                <a:uFillTx/>
                <a:latin typeface="Constantia" pitchFamily="18" charset="0"/>
                <a:ea typeface="+mj-ea"/>
                <a:cs typeface="Calibri" pitchFamily="34" charset="0"/>
              </a:rPr>
              <a:t>П Е Т У Ш К О В А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u="none" strike="noStrike" kern="1200" cap="none" spc="0" normalizeH="0" baseline="0" noProof="0" dirty="0" smtClean="0">
                <a:ln>
                  <a:noFill/>
                </a:ln>
                <a:solidFill>
                  <a:srgbClr val="004A82"/>
                </a:solidFill>
                <a:effectLst/>
                <a:uLnTx/>
                <a:uFillTx/>
                <a:latin typeface="Constantia" pitchFamily="18" charset="0"/>
                <a:ea typeface="+mj-ea"/>
                <a:cs typeface="Calibri" pitchFamily="34" charset="0"/>
              </a:rPr>
              <a:t>И Р И Н А    Н И К О Л А Е В Н 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000" b="1" i="1" dirty="0" smtClean="0">
              <a:latin typeface="Arial Narrow" pitchFamily="34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200" b="1" i="1" dirty="0" smtClean="0">
                <a:solidFill>
                  <a:srgbClr val="003A1A"/>
                </a:solidFill>
                <a:latin typeface="Arial Narrow" pitchFamily="34" charset="0"/>
                <a:ea typeface="+mj-ea"/>
                <a:cs typeface="+mj-cs"/>
              </a:rPr>
              <a:t>Методист   ГБОУ   школы   №  454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200" b="1" i="1" dirty="0" err="1" smtClean="0">
                <a:solidFill>
                  <a:srgbClr val="003A1A"/>
                </a:solidFill>
                <a:latin typeface="Arial Narrow" pitchFamily="34" charset="0"/>
                <a:ea typeface="+mj-ea"/>
                <a:cs typeface="+mj-cs"/>
              </a:rPr>
              <a:t>Колпинского</a:t>
            </a:r>
            <a:r>
              <a:rPr lang="ru-RU" sz="2200" b="1" i="1" dirty="0" smtClean="0">
                <a:solidFill>
                  <a:srgbClr val="003A1A"/>
                </a:solidFill>
                <a:latin typeface="Arial Narrow" pitchFamily="34" charset="0"/>
                <a:ea typeface="+mj-ea"/>
                <a:cs typeface="+mj-cs"/>
              </a:rPr>
              <a:t>  района  Санкт-Петербурга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7410" y="1844824"/>
            <a:ext cx="2386201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924200" y="773088"/>
            <a:ext cx="6400328" cy="115212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r>
              <a:rPr lang="ru-RU" sz="2200" b="1" i="1" dirty="0" smtClean="0">
                <a:latin typeface="Century Gothic" pitchFamily="34" charset="0"/>
              </a:rPr>
              <a:t>В каждом часе человеческой жизни всё важно.  Свой вес в жизни имеет всё…</a:t>
            </a:r>
          </a:p>
          <a:p>
            <a:r>
              <a:rPr lang="ru-RU" sz="2200" b="1" i="1" dirty="0" smtClean="0">
                <a:latin typeface="Century Gothic" pitchFamily="34" charset="0"/>
              </a:rPr>
              <a:t>                                                </a:t>
            </a:r>
            <a:r>
              <a:rPr lang="ru-RU" sz="2000" b="1" i="1" dirty="0" smtClean="0">
                <a:latin typeface="Century Gothic" pitchFamily="34" charset="0"/>
              </a:rPr>
              <a:t>С</a:t>
            </a:r>
            <a:r>
              <a:rPr lang="ru-RU" sz="2200" b="1" i="1" dirty="0" smtClean="0">
                <a:latin typeface="Century Gothic" pitchFamily="34" charset="0"/>
              </a:rPr>
              <a:t>.</a:t>
            </a:r>
            <a:r>
              <a:rPr lang="ru-RU" sz="2000" b="1" i="1" dirty="0" smtClean="0">
                <a:latin typeface="Century Gothic" pitchFamily="34" charset="0"/>
              </a:rPr>
              <a:t>С. Аверинцев</a:t>
            </a:r>
            <a:endParaRPr lang="ru-RU" sz="2000" b="1" i="1" dirty="0">
              <a:latin typeface="Century Gothic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743672" y="1916832"/>
            <a:ext cx="6400328" cy="180020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r>
              <a:rPr lang="ru-RU" sz="3600" b="1" dirty="0" smtClean="0">
                <a:solidFill>
                  <a:srgbClr val="580000"/>
                </a:solidFill>
                <a:latin typeface="Century Gothic" pitchFamily="34" charset="0"/>
              </a:rPr>
              <a:t>Источники  опыта:</a:t>
            </a:r>
          </a:p>
          <a:p>
            <a:pPr>
              <a:buFont typeface="Arial" pitchFamily="34" charset="0"/>
              <a:buChar char="•"/>
            </a:pPr>
            <a:r>
              <a:rPr lang="ru-RU" sz="2200" b="1" i="1" dirty="0" smtClean="0">
                <a:solidFill>
                  <a:srgbClr val="580000"/>
                </a:solidFill>
                <a:latin typeface="Century Gothic" pitchFamily="34" charset="0"/>
              </a:rPr>
              <a:t>  </a:t>
            </a:r>
            <a:r>
              <a:rPr lang="ru-RU" sz="2800" b="1" i="1" dirty="0" smtClean="0">
                <a:solidFill>
                  <a:srgbClr val="580000"/>
                </a:solidFill>
                <a:latin typeface="Century Gothic" pitchFamily="34" charset="0"/>
              </a:rPr>
              <a:t>большие  люди</a:t>
            </a:r>
          </a:p>
          <a:p>
            <a:pPr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rgbClr val="580000"/>
                </a:solidFill>
                <a:latin typeface="Century Gothic" pitchFamily="34" charset="0"/>
              </a:rPr>
              <a:t> большие  события</a:t>
            </a:r>
          </a:p>
          <a:p>
            <a:pPr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rgbClr val="580000"/>
                </a:solidFill>
                <a:latin typeface="Century Gothic" pitchFamily="34" charset="0"/>
              </a:rPr>
              <a:t>  большие  задачи </a:t>
            </a:r>
            <a:endParaRPr lang="ru-RU" sz="2800" b="1" i="1" dirty="0">
              <a:solidFill>
                <a:srgbClr val="580000"/>
              </a:solidFill>
              <a:latin typeface="Century Gothic" pitchFamily="34" charset="0"/>
            </a:endParaRPr>
          </a:p>
        </p:txBody>
      </p:sp>
      <p:pic>
        <p:nvPicPr>
          <p:cNvPr id="8" name="Рисунок 7" descr="C:\Users\Ирина\Desktop\К ИжЛеб Метод\Картинки к през Метод\Мыслитель-деятель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717032"/>
            <a:ext cx="4752528" cy="2321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843808" y="836712"/>
            <a:ext cx="6300192" cy="64807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dirty="0" smtClean="0">
                <a:solidFill>
                  <a:srgbClr val="580000"/>
                </a:solidFill>
                <a:latin typeface="Arial Black" pitchFamily="34" charset="0"/>
              </a:rPr>
              <a:t>БОЛЬШИЕ    ЛЮДИ</a:t>
            </a:r>
            <a:endParaRPr lang="ru-RU" sz="4000" b="1" dirty="0">
              <a:solidFill>
                <a:srgbClr val="580000"/>
              </a:solidFill>
              <a:latin typeface="Arial Black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743672" y="1916832"/>
            <a:ext cx="6400328" cy="180020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endParaRPr lang="ru-RU" sz="2800" b="1" i="1" dirty="0">
              <a:solidFill>
                <a:srgbClr val="580000"/>
              </a:solidFill>
              <a:latin typeface="Century Gothic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39752" y="1412776"/>
            <a:ext cx="7110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r>
              <a:rPr lang="ru-RU" sz="2000" dirty="0" smtClean="0">
                <a:latin typeface="Arial Narrow" pitchFamily="34" charset="0"/>
              </a:rPr>
              <a:t>Я ценю в людях профессионализм, неравнодушие, творчество, честность в отношениях. </a:t>
            </a:r>
          </a:p>
          <a:p>
            <a:r>
              <a:rPr lang="ru-RU" sz="2000" dirty="0" smtClean="0">
                <a:latin typeface="Arial Narrow" pitchFamily="34" charset="0"/>
              </a:rPr>
              <a:t>     В 1980 г. судьба свела меня с теми и тем, что стало сутью и радостью моей жизни – с «Зеркальным» и </a:t>
            </a:r>
            <a:r>
              <a:rPr lang="ru-RU" sz="2000" dirty="0" err="1" smtClean="0">
                <a:latin typeface="Arial Narrow" pitchFamily="34" charset="0"/>
              </a:rPr>
              <a:t>КиМом</a:t>
            </a:r>
            <a:r>
              <a:rPr lang="ru-RU" sz="2000" dirty="0" smtClean="0">
                <a:latin typeface="Arial Narrow" pitchFamily="34" charset="0"/>
              </a:rPr>
              <a:t>, с методикой коллективной творческой деятельности. </a:t>
            </a:r>
          </a:p>
          <a:p>
            <a:r>
              <a:rPr lang="ru-RU" sz="2000" dirty="0" smtClean="0"/>
              <a:t>     </a:t>
            </a:r>
            <a:endParaRPr lang="ru-RU" dirty="0"/>
          </a:p>
        </p:txBody>
      </p:sp>
      <p:pic>
        <p:nvPicPr>
          <p:cNvPr id="19463" name="Picture 7" descr="http://kommunarstvo.ru/foto/80-kim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4655078"/>
            <a:ext cx="2880319" cy="2202921"/>
          </a:xfrm>
          <a:prstGeom prst="rect">
            <a:avLst/>
          </a:prstGeom>
          <a:noFill/>
        </p:spPr>
      </p:pic>
      <p:pic>
        <p:nvPicPr>
          <p:cNvPr id="19465" name="Picture 9" descr="ЗЦДЮТ &amp;quot;Зеркальный&amp;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996952"/>
            <a:ext cx="3206088" cy="2088232"/>
          </a:xfrm>
          <a:prstGeom prst="rect">
            <a:avLst/>
          </a:prstGeom>
          <a:noFill/>
        </p:spPr>
      </p:pic>
      <p:pic>
        <p:nvPicPr>
          <p:cNvPr id="10" name="Рисунок 9" descr="C:\Users\Ирина\Desktop\К ИжЛеб Метод\Фото к ИжЛеб Мет\Фото др\IMG_596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3501008"/>
            <a:ext cx="3672408" cy="252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843808" y="764704"/>
            <a:ext cx="6300192" cy="64807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dirty="0" smtClean="0">
                <a:solidFill>
                  <a:srgbClr val="580000"/>
                </a:solidFill>
                <a:latin typeface="Arial Black" pitchFamily="34" charset="0"/>
              </a:rPr>
              <a:t>БОЛЬШИЕ    ЛЮДИ</a:t>
            </a:r>
            <a:endParaRPr lang="ru-RU" sz="4000" b="1" dirty="0">
              <a:solidFill>
                <a:srgbClr val="580000"/>
              </a:solidFill>
              <a:latin typeface="Arial Black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743672" y="1916832"/>
            <a:ext cx="6400328" cy="180020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endParaRPr lang="ru-RU" sz="2800" b="1" i="1" dirty="0">
              <a:solidFill>
                <a:srgbClr val="580000"/>
              </a:solidFill>
              <a:latin typeface="Century Gothic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83768" y="1268761"/>
            <a:ext cx="711053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  В</a:t>
            </a:r>
            <a:r>
              <a:rPr lang="ru-RU" sz="2000" dirty="0" smtClean="0">
                <a:latin typeface="Arial Narrow" pitchFamily="34" charset="0"/>
              </a:rPr>
              <a:t> институте меня учили педагогике И.П. Иванов, Н.П. Царева,             Л.С. </a:t>
            </a:r>
            <a:r>
              <a:rPr lang="ru-RU" sz="2000" dirty="0" err="1" smtClean="0">
                <a:latin typeface="Arial Narrow" pitchFamily="34" charset="0"/>
              </a:rPr>
              <a:t>Нагавкина</a:t>
            </a:r>
            <a:r>
              <a:rPr lang="ru-RU" sz="2000" dirty="0" smtClean="0">
                <a:latin typeface="Arial Narrow" pitchFamily="34" charset="0"/>
              </a:rPr>
              <a:t>. Эти люди, особенно Н.П. Царева, сделали и делают мою жизнь. </a:t>
            </a:r>
          </a:p>
          <a:p>
            <a:r>
              <a:rPr lang="ru-RU" sz="2000" dirty="0" smtClean="0">
                <a:latin typeface="Arial Narrow" pitchFamily="34" charset="0"/>
              </a:rPr>
              <a:t>     И – самое главное: та высота требований, которая была задана, </a:t>
            </a:r>
            <a:r>
              <a:rPr lang="ru-RU" sz="2000" b="1" dirty="0" smtClean="0">
                <a:latin typeface="Arial Narrow" pitchFamily="34" charset="0"/>
              </a:rPr>
              <a:t>выстроила всю мою жизнь.</a:t>
            </a:r>
          </a:p>
          <a:p>
            <a:endParaRPr lang="ru-RU" dirty="0"/>
          </a:p>
        </p:txBody>
      </p:sp>
      <p:pic>
        <p:nvPicPr>
          <p:cNvPr id="19461" name="Picture 5" descr="http://kommunarstvo.ru/foto/80-kim-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068960"/>
            <a:ext cx="4767486" cy="3178324"/>
          </a:xfrm>
          <a:prstGeom prst="rect">
            <a:avLst/>
          </a:prstGeom>
          <a:noFill/>
        </p:spPr>
      </p:pic>
      <p:pic>
        <p:nvPicPr>
          <p:cNvPr id="22530" name="Picture 2" descr="http://kommunarstvo.ru/foto/80-kim-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924944"/>
            <a:ext cx="2376264" cy="34864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843808" y="764704"/>
            <a:ext cx="6300192" cy="100811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b="1" dirty="0" smtClean="0">
                <a:solidFill>
                  <a:srgbClr val="580000"/>
                </a:solidFill>
                <a:latin typeface="Arial Black" pitchFamily="34" charset="0"/>
              </a:rPr>
              <a:t>  БОЛЬШИЕ   ЛЮДИ,</a:t>
            </a:r>
          </a:p>
          <a:p>
            <a:r>
              <a:rPr lang="ru-RU" sz="3600" b="1" dirty="0" smtClean="0">
                <a:solidFill>
                  <a:srgbClr val="580000"/>
                </a:solidFill>
                <a:latin typeface="Arial Black" pitchFamily="34" charset="0"/>
              </a:rPr>
              <a:t>БОЛЬШИЕ  СОБЫТИЯ</a:t>
            </a:r>
            <a:endParaRPr lang="ru-RU" sz="3600" b="1" dirty="0">
              <a:solidFill>
                <a:srgbClr val="580000"/>
              </a:solidFill>
              <a:latin typeface="Arial Black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743672" y="1916832"/>
            <a:ext cx="6400328" cy="180020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endParaRPr lang="ru-RU" sz="2800" b="1" i="1" dirty="0">
              <a:solidFill>
                <a:srgbClr val="580000"/>
              </a:solidFill>
              <a:latin typeface="Century Gothic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95736" y="1700808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</a:t>
            </a:r>
            <a:r>
              <a:rPr lang="ru-RU" dirty="0" smtClean="0">
                <a:latin typeface="Arial Narrow" pitchFamily="34" charset="0"/>
              </a:rPr>
              <a:t>Моя жизнь – это цепь, лавина потрясающего опыта: и по содержанию, и по выработке позиции, и по нравственной высоте, и по кругу людей, с которыми встречалась и работала в это время в разных ситуациях .</a:t>
            </a:r>
          </a:p>
          <a:p>
            <a:r>
              <a:rPr lang="ru-RU" dirty="0" smtClean="0">
                <a:latin typeface="Arial Narrow" pitchFamily="34" charset="0"/>
              </a:rPr>
              <a:t>   Это – стажировка у к.п.н. В.П. </a:t>
            </a:r>
            <a:r>
              <a:rPr lang="ru-RU" dirty="0" err="1" smtClean="0">
                <a:latin typeface="Arial Narrow" pitchFamily="34" charset="0"/>
              </a:rPr>
              <a:t>Бедерхановой</a:t>
            </a:r>
            <a:r>
              <a:rPr lang="ru-RU" dirty="0" smtClean="0">
                <a:latin typeface="Arial Narrow" pitchFamily="34" charset="0"/>
              </a:rPr>
              <a:t> на самом первом этапе ее проекта «Лагерь– детская деревня», вместе с Е.А. </a:t>
            </a:r>
            <a:r>
              <a:rPr lang="ru-RU" dirty="0" err="1" smtClean="0">
                <a:latin typeface="Arial Narrow" pitchFamily="34" charset="0"/>
              </a:rPr>
              <a:t>Немежанской</a:t>
            </a:r>
            <a:r>
              <a:rPr lang="ru-RU" dirty="0" smtClean="0">
                <a:latin typeface="Arial Narrow" pitchFamily="34" charset="0"/>
              </a:rPr>
              <a:t> (1988 г.).  </a:t>
            </a:r>
          </a:p>
          <a:p>
            <a:r>
              <a:rPr lang="ru-RU" dirty="0" smtClean="0">
                <a:latin typeface="Arial Narrow" pitchFamily="34" charset="0"/>
              </a:rPr>
              <a:t>    Это – работа в группе обеспечения международной смены «Сотрудничество» под руководством д.п.н., проф. О.С. </a:t>
            </a:r>
            <a:r>
              <a:rPr lang="ru-RU" dirty="0" err="1" smtClean="0">
                <a:latin typeface="Arial Narrow" pitchFamily="34" charset="0"/>
              </a:rPr>
              <a:t>Газмана</a:t>
            </a:r>
            <a:r>
              <a:rPr lang="ru-RU" dirty="0" smtClean="0">
                <a:latin typeface="Arial Narrow" pitchFamily="34" charset="0"/>
              </a:rPr>
              <a:t> в  ВПЛ «Орленок», вместе с А.Н. </a:t>
            </a:r>
            <a:r>
              <a:rPr lang="ru-RU" dirty="0" err="1" smtClean="0">
                <a:latin typeface="Arial Narrow" pitchFamily="34" charset="0"/>
              </a:rPr>
              <a:t>Тубельским</a:t>
            </a:r>
            <a:r>
              <a:rPr lang="ru-RU" dirty="0" smtClean="0">
                <a:latin typeface="Arial Narrow" pitchFamily="34" charset="0"/>
              </a:rPr>
              <a:t> и  С.А. Шмаковым, подарившая мне встречу с С.Л. Соловейчиком  и другими Личностями (1989 г.).</a:t>
            </a:r>
          </a:p>
        </p:txBody>
      </p:sp>
      <p:pic>
        <p:nvPicPr>
          <p:cNvPr id="20482" name="Picture 2" descr="https://pioneercamp.ru/pictures/picture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293096"/>
            <a:ext cx="3312368" cy="2229654"/>
          </a:xfrm>
          <a:prstGeom prst="rect">
            <a:avLst/>
          </a:prstGeom>
          <a:noFill/>
        </p:spPr>
      </p:pic>
      <p:pic>
        <p:nvPicPr>
          <p:cNvPr id="20484" name="Picture 4" descr="https://sun9-56.userapi.com/impf/c836621/v836621588/1aee5/4eRPJnLL_s4.jpg?size=660x960&amp;quality=96&amp;sign=f2fd87264c87157396439081a1af38d3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3717032"/>
            <a:ext cx="2246573" cy="3267743"/>
          </a:xfrm>
          <a:prstGeom prst="rect">
            <a:avLst/>
          </a:prstGeom>
          <a:noFill/>
        </p:spPr>
      </p:pic>
      <p:pic>
        <p:nvPicPr>
          <p:cNvPr id="20486" name="Picture 6" descr="https://sun9-7.userapi.com/impg/r2KEUr0jrOji0qJQ8VaUeZM_zENMjth5WGyv7w/15Efj1b8t-s.jpg?size=240x240&amp;quality=96&amp;sign=78f6fd68830b87fc112c4c6368a4abb6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4293096"/>
            <a:ext cx="2232248" cy="2232249"/>
          </a:xfrm>
          <a:prstGeom prst="rect">
            <a:avLst/>
          </a:prstGeom>
          <a:noFill/>
        </p:spPr>
      </p:pic>
      <p:pic>
        <p:nvPicPr>
          <p:cNvPr id="8" name="Рисунок 7" descr="https://www.kubsu.ru/sites/default/files/news/bederhanova_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4221088"/>
            <a:ext cx="2340768" cy="2284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987824" y="476672"/>
            <a:ext cx="6552728" cy="115212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r>
              <a:rPr lang="ru-RU" sz="2100" b="1" i="1" dirty="0" smtClean="0">
                <a:latin typeface="Century Gothic" pitchFamily="34" charset="0"/>
              </a:rPr>
              <a:t>Истинным стимулом  человеческой  жизни  должна  быть  завтрашняя  радость</a:t>
            </a:r>
            <a:r>
              <a:rPr lang="ru-RU" sz="2200" b="1" i="1" dirty="0" smtClean="0">
                <a:latin typeface="Century Gothic" pitchFamily="34" charset="0"/>
              </a:rPr>
              <a:t>.</a:t>
            </a:r>
          </a:p>
          <a:p>
            <a:r>
              <a:rPr lang="ru-RU" b="1" i="1" dirty="0" smtClean="0">
                <a:latin typeface="Century Gothic" pitchFamily="34" charset="0"/>
              </a:rPr>
              <a:t>                                                </a:t>
            </a:r>
            <a:r>
              <a:rPr lang="ru-RU" b="1" i="1" dirty="0" smtClean="0">
                <a:latin typeface="Century Gothic" pitchFamily="34" charset="0"/>
              </a:rPr>
              <a:t>                      А.С</a:t>
            </a:r>
            <a:r>
              <a:rPr lang="ru-RU" b="1" i="1" dirty="0" smtClean="0">
                <a:latin typeface="Century Gothic" pitchFamily="34" charset="0"/>
              </a:rPr>
              <a:t>. Макаренко</a:t>
            </a:r>
            <a:endParaRPr lang="ru-RU" b="1" i="1" dirty="0">
              <a:latin typeface="Century Gothic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07704" y="1772816"/>
            <a:ext cx="7632848" cy="295232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600" b="1" dirty="0" smtClean="0">
                <a:solidFill>
                  <a:srgbClr val="580000"/>
                </a:solidFill>
                <a:latin typeface="Century Gothic" pitchFamily="34" charset="0"/>
              </a:rPr>
              <a:t>ЕЖЕДНЕВНОЕ  СЧАСТЬЕ  С  ДЕТЬМИ</a:t>
            </a:r>
          </a:p>
          <a:p>
            <a:pPr>
              <a:buFont typeface="Arial" pitchFamily="34" charset="0"/>
              <a:buChar char="•"/>
            </a:pPr>
            <a:r>
              <a:rPr lang="ru-RU" sz="2200" b="1" i="1" dirty="0" smtClean="0">
                <a:solidFill>
                  <a:srgbClr val="580000"/>
                </a:solidFill>
                <a:latin typeface="Century Gothic" pitchFamily="34" charset="0"/>
              </a:rPr>
              <a:t> </a:t>
            </a: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старшая пионервожатая  школы;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 вожатая  л/а «Зеркальный»;  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 </a:t>
            </a:r>
            <a:r>
              <a:rPr lang="ru-RU" sz="2000" b="1" dirty="0" err="1" smtClean="0">
                <a:solidFill>
                  <a:srgbClr val="580000"/>
                </a:solidFill>
                <a:latin typeface="Arial Narrow" pitchFamily="34" charset="0"/>
              </a:rPr>
              <a:t>ст.п</a:t>
            </a: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/в  </a:t>
            </a:r>
            <a:r>
              <a:rPr lang="ru-RU" sz="2000" b="1" dirty="0" err="1" smtClean="0">
                <a:solidFill>
                  <a:srgbClr val="580000"/>
                </a:solidFill>
                <a:latin typeface="Arial Narrow" pitchFamily="34" charset="0"/>
              </a:rPr>
              <a:t>п</a:t>
            </a: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/л «Морская волна»;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 руководитель  ГСДО;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 учитель начальных классов;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 учитель педагогики и психологии, преподаватель педагогических классов;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 организатор лагерных сборов учащихся </a:t>
            </a:r>
            <a:r>
              <a:rPr lang="ru-RU" sz="2000" b="1" dirty="0" err="1" smtClean="0">
                <a:solidFill>
                  <a:srgbClr val="580000"/>
                </a:solidFill>
                <a:latin typeface="Arial Narrow" pitchFamily="34" charset="0"/>
              </a:rPr>
              <a:t>педклассов</a:t>
            </a:r>
            <a:r>
              <a:rPr lang="ru-RU" sz="2000" b="1" dirty="0" smtClean="0">
                <a:solidFill>
                  <a:srgbClr val="580000"/>
                </a:solidFill>
                <a:latin typeface="Arial Narrow" pitchFamily="34" charset="0"/>
              </a:rPr>
              <a:t>, актива, Школ вожатых  и т.д.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653136"/>
            <a:ext cx="316835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653136"/>
            <a:ext cx="3104004" cy="2372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653136"/>
            <a:ext cx="3312368" cy="2479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699792" y="836712"/>
            <a:ext cx="6760368" cy="936104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r>
              <a:rPr lang="ru-RU" sz="2400" dirty="0" smtClean="0"/>
              <a:t> </a:t>
            </a:r>
            <a:r>
              <a:rPr lang="ru-RU" sz="2200" b="1" i="1" dirty="0" smtClean="0">
                <a:latin typeface="Arial Narrow" pitchFamily="34" charset="0"/>
              </a:rPr>
              <a:t>Каждый человек стоит на поверку ровно столько, сколько он действительно создал.</a:t>
            </a:r>
          </a:p>
          <a:p>
            <a:r>
              <a:rPr lang="ru-RU" sz="2200" b="1" i="1" dirty="0" smtClean="0">
                <a:latin typeface="Century Gothic" pitchFamily="34" charset="0"/>
              </a:rPr>
              <a:t>                                                </a:t>
            </a:r>
            <a:r>
              <a:rPr lang="ru-RU" sz="2000" b="1" i="1" dirty="0" smtClean="0">
                <a:latin typeface="Century Gothic" pitchFamily="34" charset="0"/>
              </a:rPr>
              <a:t>Ю.П. Герман</a:t>
            </a:r>
            <a:endParaRPr lang="ru-RU" sz="2000" b="1" i="1" dirty="0">
              <a:latin typeface="Century Gothic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07704" y="2060848"/>
            <a:ext cx="7848872" cy="244827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b="1" dirty="0" smtClean="0">
                <a:solidFill>
                  <a:srgbClr val="580000"/>
                </a:solidFill>
                <a:latin typeface="Arial Black" pitchFamily="34" charset="0"/>
              </a:rPr>
              <a:t>БОЛЬШИЕ  ЗАДАЧИ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580000"/>
                </a:solidFill>
                <a:latin typeface="Century Gothic" pitchFamily="34" charset="0"/>
              </a:rPr>
              <a:t>  </a:t>
            </a:r>
            <a:r>
              <a:rPr lang="ru-RU" b="1" i="1" dirty="0" smtClean="0">
                <a:solidFill>
                  <a:srgbClr val="580000"/>
                </a:solidFill>
                <a:latin typeface="Arial Narrow" pitchFamily="34" charset="0"/>
              </a:rPr>
              <a:t>Учить взрослых слушателей: </a:t>
            </a:r>
            <a:r>
              <a:rPr lang="ru-RU" i="1" dirty="0" smtClean="0">
                <a:solidFill>
                  <a:srgbClr val="580000"/>
                </a:solidFill>
                <a:latin typeface="Arial Narrow" pitchFamily="34" charset="0"/>
              </a:rPr>
              <a:t> </a:t>
            </a: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ФОНО  ЛГПИ им. А.И. Герцена; ЛОИРО; </a:t>
            </a:r>
          </a:p>
          <a:p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     ЦПК  ЛГУ им. А.С. Пушкина.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  </a:t>
            </a:r>
            <a:r>
              <a:rPr lang="ru-RU" b="1" i="1" dirty="0" smtClean="0">
                <a:solidFill>
                  <a:srgbClr val="580000"/>
                </a:solidFill>
                <a:latin typeface="Arial Narrow" pitchFamily="34" charset="0"/>
              </a:rPr>
              <a:t>Учить студентов:  </a:t>
            </a: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ЛГПИ им. А.И. Герцена; ЛГУ им. А.С. Пушкина.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 </a:t>
            </a:r>
            <a:r>
              <a:rPr lang="ru-RU" b="1" i="1" dirty="0" smtClean="0">
                <a:solidFill>
                  <a:srgbClr val="580000"/>
                </a:solidFill>
                <a:latin typeface="Arial Narrow" pitchFamily="34" charset="0"/>
              </a:rPr>
              <a:t>Работать на Всесоюзных курсах повышения квалификации</a:t>
            </a:r>
            <a:r>
              <a:rPr lang="ru-RU" i="1" dirty="0" smtClean="0">
                <a:solidFill>
                  <a:srgbClr val="580000"/>
                </a:solidFill>
                <a:latin typeface="Arial Narrow" pitchFamily="34" charset="0"/>
              </a:rPr>
              <a:t> </a:t>
            </a: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по  концепции</a:t>
            </a:r>
          </a:p>
          <a:p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   коллективной  творческой деятельности.</a:t>
            </a:r>
          </a:p>
          <a:p>
            <a:pPr>
              <a:buFont typeface="Arial" pitchFamily="34" charset="0"/>
              <a:buChar char="•"/>
            </a:pPr>
            <a:r>
              <a:rPr lang="ru-RU" i="1" dirty="0" smtClean="0">
                <a:solidFill>
                  <a:srgbClr val="580000"/>
                </a:solidFill>
                <a:latin typeface="Arial Narrow" pitchFamily="34" charset="0"/>
              </a:rPr>
              <a:t>  </a:t>
            </a:r>
            <a:r>
              <a:rPr lang="ru-RU" b="1" i="1" dirty="0" smtClean="0">
                <a:solidFill>
                  <a:srgbClr val="580000"/>
                </a:solidFill>
                <a:latin typeface="Arial Narrow" pitchFamily="34" charset="0"/>
              </a:rPr>
              <a:t>Вести очные занятия и </a:t>
            </a:r>
            <a:r>
              <a:rPr lang="ru-RU" b="1" i="1" dirty="0" err="1" smtClean="0">
                <a:solidFill>
                  <a:srgbClr val="580000"/>
                </a:solidFill>
                <a:latin typeface="Arial Narrow" pitchFamily="34" charset="0"/>
              </a:rPr>
              <a:t>вебинары</a:t>
            </a:r>
            <a:r>
              <a:rPr lang="ru-RU" b="1" i="1" dirty="0" smtClean="0">
                <a:solidFill>
                  <a:srgbClr val="580000"/>
                </a:solidFill>
                <a:latin typeface="Arial Narrow" pitchFamily="34" charset="0"/>
              </a:rPr>
              <a:t>, писать книги</a:t>
            </a:r>
            <a:r>
              <a:rPr lang="ru-RU" i="1" dirty="0" smtClean="0">
                <a:solidFill>
                  <a:srgbClr val="580000"/>
                </a:solidFill>
                <a:latin typeface="Arial Narrow" pitchFamily="34" charset="0"/>
              </a:rPr>
              <a:t> </a:t>
            </a: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в Ресурсном центре </a:t>
            </a:r>
          </a:p>
          <a:p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   дополнительного образования.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  </a:t>
            </a:r>
            <a:r>
              <a:rPr lang="ru-RU" b="1" i="1" dirty="0" smtClean="0">
                <a:solidFill>
                  <a:srgbClr val="580000"/>
                </a:solidFill>
                <a:latin typeface="Arial Narrow" pitchFamily="34" charset="0"/>
              </a:rPr>
              <a:t>Работать с педагогическими коллективами</a:t>
            </a:r>
            <a:r>
              <a:rPr lang="ru-RU" i="1" dirty="0" smtClean="0">
                <a:solidFill>
                  <a:srgbClr val="580000"/>
                </a:solidFill>
                <a:latin typeface="Arial Narrow" pitchFamily="34" charset="0"/>
              </a:rPr>
              <a:t> </a:t>
            </a:r>
            <a:r>
              <a:rPr lang="ru-RU" i="1" dirty="0" smtClean="0">
                <a:solidFill>
                  <a:srgbClr val="580000"/>
                </a:solidFill>
                <a:latin typeface="Arial Narrow" pitchFamily="34" charset="0"/>
              </a:rPr>
              <a:t> </a:t>
            </a: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школ</a:t>
            </a:r>
            <a:r>
              <a:rPr lang="ru-RU" dirty="0" smtClean="0">
                <a:solidFill>
                  <a:srgbClr val="580000"/>
                </a:solidFill>
                <a:latin typeface="Arial Narrow" pitchFamily="34" charset="0"/>
              </a:rPr>
              <a:t>.</a:t>
            </a:r>
            <a:endParaRPr lang="ru-RU" dirty="0">
              <a:solidFill>
                <a:srgbClr val="580000"/>
              </a:solidFill>
              <a:latin typeface="Arial Narrow" pitchFamily="34" charset="0"/>
            </a:endParaRPr>
          </a:p>
        </p:txBody>
      </p:sp>
      <p:pic>
        <p:nvPicPr>
          <p:cNvPr id="9" name="Рисунок 8" descr="C:\Users\Ирина\Desktop\К ИжЛеб Метод\Фото к ИжЛеб Мет\Фото др\Фото Наши книги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725144"/>
            <a:ext cx="3144015" cy="228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Ирина\Desktop\К ИжЛеб Метод\Фото к ИжЛеб Мет\Фото др\Вып ЛГУ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725144"/>
            <a:ext cx="3312368" cy="223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Ирина\Desktop\К ИжЛеб Метод\Фото к ИжЛеб Мет\Фото др\С микроф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725144"/>
            <a:ext cx="3056789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-238125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059832" y="692696"/>
            <a:ext cx="6400328" cy="936104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latin typeface="Century Gothic" pitchFamily="34" charset="0"/>
              </a:rPr>
              <a:t>	</a:t>
            </a:r>
            <a:r>
              <a:rPr lang="ru-RU" sz="2400" dirty="0" smtClean="0"/>
              <a:t> </a:t>
            </a:r>
            <a:r>
              <a:rPr lang="ru-RU" sz="2400" b="1" dirty="0" smtClean="0">
                <a:latin typeface="Arial Narrow" pitchFamily="34" charset="0"/>
              </a:rPr>
              <a:t>Я не волшебник. Я только учусь. Но ради тех, кого люблю, я способен на любые чудеса.</a:t>
            </a:r>
            <a:endParaRPr lang="ru-RU" sz="2200" b="1" dirty="0" smtClean="0">
              <a:latin typeface="Arial Narrow" pitchFamily="34" charset="0"/>
            </a:endParaRPr>
          </a:p>
          <a:p>
            <a:r>
              <a:rPr lang="ru-RU" sz="2200" b="1" i="1" dirty="0" smtClean="0">
                <a:latin typeface="Arial Narrow" pitchFamily="34" charset="0"/>
              </a:rPr>
              <a:t>                                                                 </a:t>
            </a:r>
            <a:r>
              <a:rPr lang="ru-RU" sz="2000" b="1" i="1" dirty="0" smtClean="0">
                <a:latin typeface="Arial Narrow" pitchFamily="34" charset="0"/>
              </a:rPr>
              <a:t>Е.Л. Шварц</a:t>
            </a:r>
            <a:endParaRPr lang="ru-RU" sz="2000" b="1" i="1" dirty="0">
              <a:latin typeface="Arial Narrow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35896" y="1628800"/>
            <a:ext cx="4464496" cy="50405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b="1" dirty="0" smtClean="0">
                <a:solidFill>
                  <a:srgbClr val="580000"/>
                </a:solidFill>
                <a:latin typeface="Arial Black" pitchFamily="34" charset="0"/>
              </a:rPr>
              <a:t>РОДНАЯ   ШКОЛА</a:t>
            </a:r>
          </a:p>
        </p:txBody>
      </p:sp>
      <p:pic>
        <p:nvPicPr>
          <p:cNvPr id="24592" name="Picture 16" descr="https://ds04.infourok.ru/uploads/ex/0bbe/00026935-98a3aff2/hello_html_7c0e0b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204864"/>
            <a:ext cx="5904656" cy="403244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 rot="1555783">
            <a:off x="3246617" y="3483788"/>
            <a:ext cx="231882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ПЕДСОВЕТЫ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4063991">
            <a:off x="4269757" y="2742710"/>
            <a:ext cx="22599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ОБУЧЕНИЕ  </a:t>
            </a:r>
          </a:p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ПЕДАГОГОВ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19907958">
            <a:off x="5692465" y="3259601"/>
            <a:ext cx="212636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КОНКУРСЫ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28184" y="3861048"/>
            <a:ext cx="233194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СОВМЕСТНАЯ</a:t>
            </a:r>
          </a:p>
          <a:p>
            <a:pPr algn="ctr"/>
            <a:r>
              <a:rPr lang="ru-RU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ДЕЯТЕЛЬНОСТЬ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1555783">
            <a:off x="3246617" y="3483787"/>
            <a:ext cx="231882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ПЕДСОВЕТЫ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 rot="2042378">
            <a:off x="5558829" y="4836241"/>
            <a:ext cx="2287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ДИАГНОСТИКА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 rot="17874485">
            <a:off x="4401058" y="5052421"/>
            <a:ext cx="18186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МЕТОД.</a:t>
            </a:r>
          </a:p>
          <a:p>
            <a:pPr algn="ctr"/>
            <a:r>
              <a:rPr lang="ru-RU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НЕДЕЛИ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 rot="20776541">
            <a:off x="2965004" y="4356020"/>
            <a:ext cx="243670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НАУЧНЫЕ</a:t>
            </a:r>
          </a:p>
          <a:p>
            <a:pPr algn="ctr"/>
            <a:r>
              <a:rPr lang="ru-RU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ПУБЛИКАЦИИ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-238125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563888" y="404664"/>
            <a:ext cx="4464496" cy="50405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b="1" dirty="0" smtClean="0">
                <a:solidFill>
                  <a:srgbClr val="580000"/>
                </a:solidFill>
                <a:latin typeface="Arial Black" pitchFamily="34" charset="0"/>
              </a:rPr>
              <a:t>РОДНАЯ   ШКОЛА</a:t>
            </a:r>
          </a:p>
        </p:txBody>
      </p:sp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38125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483768" y="620688"/>
            <a:ext cx="6660232" cy="86409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b="1" dirty="0" smtClean="0">
                <a:solidFill>
                  <a:srgbClr val="580000"/>
                </a:solidFill>
                <a:latin typeface="Arial Black" pitchFamily="34" charset="0"/>
              </a:rPr>
              <a:t>ПРОФЕССИОНАЛЬНЫЕ  КОМПЕТЕНЦИИ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475656" y="1700808"/>
            <a:ext cx="7992888" cy="446449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i="1" dirty="0" smtClean="0">
                <a:latin typeface="Arial Narrow" pitchFamily="34" charset="0"/>
              </a:rPr>
              <a:t>Компетенции, навыки и знания, </a:t>
            </a:r>
          </a:p>
          <a:p>
            <a:pPr algn="ctr"/>
            <a:r>
              <a:rPr lang="ru-RU" sz="2000" b="1" i="1" u="sng" dirty="0" smtClean="0">
                <a:latin typeface="Arial Narrow" pitchFamily="34" charset="0"/>
              </a:rPr>
              <a:t>помогающие выполнять профессиональные дела и трудовые функции: </a:t>
            </a:r>
            <a:endParaRPr lang="ru-RU" sz="2000" b="1" dirty="0" smtClean="0">
              <a:latin typeface="Arial Narrow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</a:t>
            </a:r>
            <a:r>
              <a:rPr lang="ru-RU" sz="2100" dirty="0" smtClean="0">
                <a:latin typeface="Arial Narrow" pitchFamily="34" charset="0"/>
              </a:rPr>
              <a:t>способность к установлению живых и искренних контактов с детьми, </a:t>
            </a:r>
          </a:p>
          <a:p>
            <a:r>
              <a:rPr lang="ru-RU" sz="2100" dirty="0" smtClean="0">
                <a:latin typeface="Arial Narrow" pitchFamily="34" charset="0"/>
              </a:rPr>
              <a:t>   родителями и коллегами; </a:t>
            </a:r>
          </a:p>
          <a:p>
            <a:pPr>
              <a:buFont typeface="Arial" pitchFamily="34" charset="0"/>
              <a:buChar char="•"/>
            </a:pPr>
            <a:r>
              <a:rPr lang="ru-RU" sz="2100" dirty="0" smtClean="0">
                <a:latin typeface="Arial Narrow" pitchFamily="34" charset="0"/>
              </a:rPr>
              <a:t>  способность к организации взаимодействия; </a:t>
            </a:r>
          </a:p>
          <a:p>
            <a:pPr>
              <a:buFont typeface="Arial" pitchFamily="34" charset="0"/>
              <a:buChar char="•"/>
            </a:pPr>
            <a:r>
              <a:rPr lang="ru-RU" sz="2100" dirty="0" smtClean="0">
                <a:latin typeface="Arial Narrow" pitchFamily="34" charset="0"/>
              </a:rPr>
              <a:t>  высокий уровень владения знаниями из области педагогики и </a:t>
            </a:r>
            <a:r>
              <a:rPr lang="ru-RU" sz="2100" dirty="0" err="1" smtClean="0">
                <a:latin typeface="Arial Narrow" pitchFamily="34" charset="0"/>
              </a:rPr>
              <a:t>в</a:t>
            </a:r>
            <a:r>
              <a:rPr lang="ru-RU" sz="2100" u="sng" dirty="0" err="1" smtClean="0">
                <a:latin typeface="Arial Narrow" pitchFamily="34" charset="0"/>
              </a:rPr>
              <a:t>И</a:t>
            </a:r>
            <a:r>
              <a:rPr lang="ru-RU" sz="2100" dirty="0" err="1" smtClean="0">
                <a:latin typeface="Arial Narrow" pitchFamily="34" charset="0"/>
              </a:rPr>
              <a:t>дение</a:t>
            </a:r>
            <a:endParaRPr lang="ru-RU" sz="2100" dirty="0" smtClean="0">
              <a:latin typeface="Arial Narrow" pitchFamily="34" charset="0"/>
            </a:endParaRPr>
          </a:p>
          <a:p>
            <a:r>
              <a:rPr lang="ru-RU" sz="2100" dirty="0" smtClean="0">
                <a:latin typeface="Arial Narrow" pitchFamily="34" charset="0"/>
              </a:rPr>
              <a:t>   их взаимосвязи с психологией, этикой, философией; </a:t>
            </a:r>
          </a:p>
          <a:p>
            <a:pPr>
              <a:buFont typeface="Arial" pitchFamily="34" charset="0"/>
              <a:buChar char="•"/>
            </a:pPr>
            <a:r>
              <a:rPr lang="ru-RU" sz="2100" dirty="0" smtClean="0">
                <a:latin typeface="Arial Narrow" pitchFamily="34" charset="0"/>
              </a:rPr>
              <a:t>способность грамотно и доступно доносить теоретический и </a:t>
            </a:r>
          </a:p>
          <a:p>
            <a:r>
              <a:rPr lang="ru-RU" sz="2100" dirty="0" smtClean="0">
                <a:latin typeface="Arial Narrow" pitchFamily="34" charset="0"/>
              </a:rPr>
              <a:t>   методический материал; </a:t>
            </a:r>
          </a:p>
          <a:p>
            <a:pPr>
              <a:buFont typeface="Arial" pitchFamily="34" charset="0"/>
              <a:buChar char="•"/>
            </a:pPr>
            <a:r>
              <a:rPr lang="ru-RU" sz="2100" dirty="0" smtClean="0">
                <a:latin typeface="Arial Narrow" pitchFamily="34" charset="0"/>
              </a:rPr>
              <a:t>  владение навыками устной и письменной речи, языковая грамотность; </a:t>
            </a:r>
          </a:p>
          <a:p>
            <a:pPr>
              <a:buFont typeface="Arial" pitchFamily="34" charset="0"/>
              <a:buChar char="•"/>
            </a:pPr>
            <a:r>
              <a:rPr lang="ru-RU" sz="2100" dirty="0" smtClean="0">
                <a:latin typeface="Arial Narrow" pitchFamily="34" charset="0"/>
              </a:rPr>
              <a:t>  способность к эмоционально-волевой регуляции в процессе общения и </a:t>
            </a:r>
          </a:p>
          <a:p>
            <a:r>
              <a:rPr lang="ru-RU" sz="2100" dirty="0" smtClean="0">
                <a:latin typeface="Arial Narrow" pitchFamily="34" charset="0"/>
              </a:rPr>
              <a:t>   взаимодействия; </a:t>
            </a:r>
          </a:p>
          <a:p>
            <a:pPr>
              <a:buFont typeface="Arial" pitchFamily="34" charset="0"/>
              <a:buChar char="•"/>
            </a:pPr>
            <a:r>
              <a:rPr lang="ru-RU" sz="2100" dirty="0" smtClean="0">
                <a:latin typeface="Arial Narrow" pitchFamily="34" charset="0"/>
              </a:rPr>
              <a:t> </a:t>
            </a:r>
            <a:r>
              <a:rPr lang="ru-RU" sz="2100" dirty="0" smtClean="0">
                <a:latin typeface="Arial Narrow" pitchFamily="34" charset="0"/>
              </a:rPr>
              <a:t> </a:t>
            </a:r>
            <a:r>
              <a:rPr lang="ru-RU" sz="2100" dirty="0" smtClean="0">
                <a:latin typeface="Arial Narrow" pitchFamily="34" charset="0"/>
              </a:rPr>
              <a:t>достаточно </a:t>
            </a:r>
            <a:r>
              <a:rPr lang="ru-RU" sz="2100" dirty="0" smtClean="0">
                <a:latin typeface="Arial Narrow" pitchFamily="34" charset="0"/>
              </a:rPr>
              <a:t>высокий уровень </a:t>
            </a:r>
            <a:r>
              <a:rPr lang="ru-RU" sz="2100" dirty="0" err="1" smtClean="0">
                <a:latin typeface="Arial Narrow" pitchFamily="34" charset="0"/>
              </a:rPr>
              <a:t>эмпатии</a:t>
            </a:r>
            <a:r>
              <a:rPr lang="ru-RU" sz="2100" dirty="0" smtClean="0">
                <a:latin typeface="Arial Narrow" pitchFamily="34" charset="0"/>
              </a:rPr>
              <a:t>. </a:t>
            </a:r>
            <a:endParaRPr lang="ru-RU" sz="2100" dirty="0" smtClean="0">
              <a:latin typeface="Arial Narrow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b="1" dirty="0">
              <a:solidFill>
                <a:srgbClr val="580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238125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483768" y="692696"/>
            <a:ext cx="6660232" cy="86409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b="1" dirty="0" smtClean="0">
                <a:solidFill>
                  <a:srgbClr val="580000"/>
                </a:solidFill>
                <a:latin typeface="Arial Black" pitchFamily="34" charset="0"/>
              </a:rPr>
              <a:t>ПРОФЕССИОНАЛЬНЫЕ  КОМПЕТЕНЦИИ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547664" y="1556792"/>
            <a:ext cx="7920880" cy="223224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i="1" dirty="0" smtClean="0"/>
              <a:t>Компетенции, навыки и знания, делающие успешным в коллективе: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коммуникативные – они позволяют быть принятыми твоим словам, </a:t>
            </a:r>
          </a:p>
          <a:p>
            <a:r>
              <a:rPr lang="ru-RU" sz="2000" dirty="0" smtClean="0">
                <a:latin typeface="Arial Narrow" pitchFamily="34" charset="0"/>
              </a:rPr>
              <a:t>   просьбам и требованиям;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способность к сотрудничеству, к продуктивному взаимодействию на основе</a:t>
            </a:r>
          </a:p>
          <a:p>
            <a:r>
              <a:rPr lang="ru-RU" sz="2000" dirty="0" smtClean="0">
                <a:latin typeface="Arial Narrow" pitchFamily="34" charset="0"/>
              </a:rPr>
              <a:t>   взаимного уважения;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потребность в психологическом комфорте – и для себя, и для других;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способность в нужный момент «принять огонь на себя</a:t>
            </a:r>
            <a:r>
              <a:rPr lang="ru-RU" sz="2200" dirty="0" smtClean="0">
                <a:latin typeface="Arial Narrow" pitchFamily="34" charset="0"/>
              </a:rPr>
              <a:t>». 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5" y="4005062"/>
            <a:ext cx="2880321" cy="216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717032"/>
            <a:ext cx="189021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995682"/>
            <a:ext cx="2952328" cy="221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238125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483768" y="692696"/>
            <a:ext cx="6660232" cy="86409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b="1" dirty="0" smtClean="0">
                <a:solidFill>
                  <a:srgbClr val="580000"/>
                </a:solidFill>
                <a:latin typeface="Arial Black" pitchFamily="34" charset="0"/>
              </a:rPr>
              <a:t>ПРОФЕССИОНАЛЬНЫЕ  КОМПЕТЕНЦИИ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655168" y="1484784"/>
            <a:ext cx="7488832" cy="72008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i="1" dirty="0" smtClean="0"/>
              <a:t>Компетенции, навыки и знания, </a:t>
            </a:r>
          </a:p>
          <a:p>
            <a:pPr algn="ctr"/>
            <a:r>
              <a:rPr lang="ru-RU" sz="2000" b="1" i="1" dirty="0" smtClean="0"/>
              <a:t>которые проявляют личностную уникальность: </a:t>
            </a:r>
            <a:endParaRPr lang="ru-RU" sz="2000" b="1" dirty="0" smtClean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492896"/>
            <a:ext cx="203459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 descr="C:\Users\Ирина\Desktop\К ИжЛеб Метод\Фото к ИжЛеб Мет\Фото от Рынд\DSC02446 —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2111246"/>
            <a:ext cx="1276115" cy="4126065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3563888" y="3933056"/>
            <a:ext cx="4320480" cy="2376264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000" b="1" i="1" dirty="0" smtClean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635896" y="2204864"/>
            <a:ext cx="4320480" cy="396044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реальный, </a:t>
            </a:r>
            <a:r>
              <a:rPr lang="ru-RU" sz="2000" dirty="0" err="1" smtClean="0">
                <a:latin typeface="Arial Narrow" pitchFamily="34" charset="0"/>
              </a:rPr>
              <a:t>неформалистичный</a:t>
            </a:r>
            <a:r>
              <a:rPr lang="ru-RU" sz="2000" dirty="0" smtClean="0">
                <a:latin typeface="Arial Narrow" pitchFamily="34" charset="0"/>
              </a:rPr>
              <a:t> подход к делу, позволяющий создать продукт</a:t>
            </a:r>
          </a:p>
          <a:p>
            <a:r>
              <a:rPr lang="ru-RU" sz="2000" dirty="0" smtClean="0">
                <a:latin typeface="Arial Narrow" pitchFamily="34" charset="0"/>
              </a:rPr>
              <a:t>     с </a:t>
            </a:r>
            <a:r>
              <a:rPr lang="ru-RU" sz="2000" dirty="0" err="1" smtClean="0">
                <a:latin typeface="Arial Narrow" pitchFamily="34" charset="0"/>
              </a:rPr>
              <a:t>максмально</a:t>
            </a:r>
            <a:r>
              <a:rPr lang="ru-RU" sz="2000" dirty="0" smtClean="0">
                <a:latin typeface="Arial Narrow" pitchFamily="34" charset="0"/>
              </a:rPr>
              <a:t> высоким уровнем </a:t>
            </a:r>
          </a:p>
          <a:p>
            <a:r>
              <a:rPr lang="ru-RU" sz="2000" dirty="0" smtClean="0">
                <a:latin typeface="Arial Narrow" pitchFamily="34" charset="0"/>
              </a:rPr>
              <a:t>     результата и </a:t>
            </a:r>
            <a:r>
              <a:rPr lang="ru-RU" sz="2000" dirty="0" err="1" smtClean="0">
                <a:latin typeface="Arial Narrow" pitchFamily="34" charset="0"/>
              </a:rPr>
              <a:t>креативностью</a:t>
            </a:r>
            <a:r>
              <a:rPr lang="ru-RU" sz="2000" dirty="0" smtClean="0">
                <a:latin typeface="Arial Narrow" pitchFamily="34" charset="0"/>
              </a:rPr>
              <a:t>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высокий уровень самокритичности, </a:t>
            </a:r>
          </a:p>
          <a:p>
            <a:r>
              <a:rPr lang="ru-RU" sz="2000" dirty="0" smtClean="0">
                <a:latin typeface="Arial Narrow" pitchFamily="34" charset="0"/>
              </a:rPr>
              <a:t>   способность принимать требования со </a:t>
            </a:r>
          </a:p>
          <a:p>
            <a:r>
              <a:rPr lang="ru-RU" sz="2000" dirty="0" smtClean="0">
                <a:latin typeface="Arial Narrow" pitchFamily="34" charset="0"/>
              </a:rPr>
              <a:t>   стороны;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уважение к Культуре как естественной</a:t>
            </a:r>
          </a:p>
          <a:p>
            <a:r>
              <a:rPr lang="ru-RU" sz="2000" dirty="0" smtClean="0">
                <a:latin typeface="Arial Narrow" pitchFamily="34" charset="0"/>
              </a:rPr>
              <a:t>   характеристике человеческого </a:t>
            </a:r>
          </a:p>
          <a:p>
            <a:r>
              <a:rPr lang="ru-RU" sz="2000" dirty="0" smtClean="0">
                <a:latin typeface="Arial Narrow" pitchFamily="34" charset="0"/>
              </a:rPr>
              <a:t>   существования; неприятие примитива и</a:t>
            </a:r>
          </a:p>
          <a:p>
            <a:r>
              <a:rPr lang="ru-RU" sz="2000" dirty="0" smtClean="0">
                <a:latin typeface="Arial Narrow" pitchFamily="34" charset="0"/>
              </a:rPr>
              <a:t>   низкопробности в «творчестве»;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пишу стихи (</a:t>
            </a:r>
            <a:r>
              <a:rPr lang="ru-RU" sz="2000" dirty="0" err="1" smtClean="0">
                <a:latin typeface="Arial Narrow" pitchFamily="34" charset="0"/>
              </a:rPr>
              <a:t>осозна</a:t>
            </a:r>
            <a:r>
              <a:rPr lang="ru-RU" sz="2000" u="sng" dirty="0" err="1" smtClean="0">
                <a:latin typeface="Arial Narrow" pitchFamily="34" charset="0"/>
              </a:rPr>
              <a:t>Ю</a:t>
            </a:r>
            <a:r>
              <a:rPr lang="ru-RU" sz="2000" dirty="0" smtClean="0">
                <a:latin typeface="Arial Narrow" pitchFamily="34" charset="0"/>
              </a:rPr>
              <a:t>: не примитив, но</a:t>
            </a:r>
          </a:p>
          <a:p>
            <a:r>
              <a:rPr lang="ru-RU" sz="2000" dirty="0" smtClean="0">
                <a:latin typeface="Arial Narrow" pitchFamily="34" charset="0"/>
              </a:rPr>
              <a:t>   и не уровень истинной Поэзии…) </a:t>
            </a:r>
          </a:p>
        </p:txBody>
      </p:sp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238125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483768" y="548680"/>
            <a:ext cx="6660232" cy="86409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000" b="1" dirty="0" smtClean="0">
                <a:solidFill>
                  <a:srgbClr val="580000"/>
                </a:solidFill>
                <a:latin typeface="Arial Black" pitchFamily="34" charset="0"/>
              </a:rPr>
              <a:t>ПРОФЕССИОНАЛЬНЫЕ  КОМПЕТЕНЦИИ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655168" y="1268760"/>
            <a:ext cx="7488832" cy="72008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i="1" dirty="0" smtClean="0"/>
              <a:t>Компетенции, навыки и знания, </a:t>
            </a:r>
          </a:p>
          <a:p>
            <a:pPr algn="ctr"/>
            <a:r>
              <a:rPr lang="ru-RU" sz="2000" b="1" i="1" dirty="0" smtClean="0"/>
              <a:t>которые проявляют личностную уникальность: </a:t>
            </a:r>
            <a:endParaRPr lang="ru-RU" sz="2000" b="1" dirty="0" smtClean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563888" y="3933056"/>
            <a:ext cx="4320480" cy="2376264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000" b="1" i="1" dirty="0" smtClean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835696" y="2276872"/>
            <a:ext cx="7488832" cy="3960440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Разносторонность знаний и умений, накопленных за всю жизнь</a:t>
            </a:r>
          </a:p>
          <a:p>
            <a:r>
              <a:rPr lang="ru-RU" sz="2000" dirty="0" smtClean="0">
                <a:latin typeface="Arial Narrow" pitchFamily="34" charset="0"/>
              </a:rPr>
              <a:t>   с детства.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С детства очень люблю литературу, поэзию; звучащее Слово. </a:t>
            </a:r>
          </a:p>
          <a:p>
            <a:r>
              <a:rPr lang="ru-RU" sz="2000" dirty="0" smtClean="0">
                <a:latin typeface="Arial Narrow" pitchFamily="34" charset="0"/>
              </a:rPr>
              <a:t>   Занималась театром, художественным словом (долго),  </a:t>
            </a:r>
          </a:p>
          <a:p>
            <a:r>
              <a:rPr lang="ru-RU" sz="2000" dirty="0" smtClean="0">
                <a:latin typeface="Arial Narrow" pitchFamily="34" charset="0"/>
              </a:rPr>
              <a:t>   достаточно прилично и с удовольствием работаю на сцене.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С детства же – любовь к танцу, прежде всего – классическому и</a:t>
            </a:r>
          </a:p>
          <a:p>
            <a:r>
              <a:rPr lang="ru-RU" sz="2000" dirty="0" smtClean="0">
                <a:latin typeface="Arial Narrow" pitchFamily="34" charset="0"/>
              </a:rPr>
              <a:t>   </a:t>
            </a:r>
            <a:r>
              <a:rPr lang="ru-RU" sz="2000" dirty="0" err="1" smtClean="0">
                <a:latin typeface="Arial Narrow" pitchFamily="34" charset="0"/>
              </a:rPr>
              <a:t>хар</a:t>
            </a:r>
            <a:r>
              <a:rPr lang="ru-RU" sz="2000" u="sng" dirty="0" err="1" smtClean="0">
                <a:latin typeface="Arial Narrow" pitchFamily="34" charset="0"/>
              </a:rPr>
              <a:t>А</a:t>
            </a:r>
            <a:r>
              <a:rPr lang="ru-RU" sz="2000" dirty="0" err="1" smtClean="0">
                <a:latin typeface="Arial Narrow" pitchFamily="34" charset="0"/>
              </a:rPr>
              <a:t>ктерному</a:t>
            </a:r>
            <a:r>
              <a:rPr lang="ru-RU" sz="2000" dirty="0" smtClean="0">
                <a:latin typeface="Arial Narrow" pitchFamily="34" charset="0"/>
              </a:rPr>
              <a:t>, но и к бальным – тоже (также танцевала сама –</a:t>
            </a:r>
          </a:p>
          <a:p>
            <a:r>
              <a:rPr lang="ru-RU" sz="2000" dirty="0" smtClean="0">
                <a:latin typeface="Arial Narrow" pitchFamily="34" charset="0"/>
              </a:rPr>
              <a:t>   тоже много…)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Люблю музыку – классическую, инструментальную; ОЧЕНЬ  люблю</a:t>
            </a:r>
          </a:p>
          <a:p>
            <a:r>
              <a:rPr lang="ru-RU" sz="2000" dirty="0" smtClean="0">
                <a:latin typeface="Arial Narrow" pitchFamily="34" charset="0"/>
              </a:rPr>
              <a:t>   </a:t>
            </a:r>
            <a:r>
              <a:rPr lang="ru-RU" sz="2000" dirty="0" err="1" smtClean="0">
                <a:latin typeface="Arial Narrow" pitchFamily="34" charset="0"/>
              </a:rPr>
              <a:t>бардовскую</a:t>
            </a:r>
            <a:r>
              <a:rPr lang="ru-RU" sz="2000" dirty="0" smtClean="0">
                <a:latin typeface="Arial Narrow" pitchFamily="34" charset="0"/>
              </a:rPr>
              <a:t> песню, но терпеть не могу попсу и современные</a:t>
            </a:r>
          </a:p>
          <a:p>
            <a:r>
              <a:rPr lang="ru-RU" sz="2000" dirty="0" smtClean="0">
                <a:latin typeface="Arial Narrow" pitchFamily="34" charset="0"/>
              </a:rPr>
              <a:t>   примитивно-текстовые припевки;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Arial Narrow" pitchFamily="34" charset="0"/>
              </a:rPr>
              <a:t>  Искренне люблю создавать ситуации, когда человеку хорошо           </a:t>
            </a:r>
          </a:p>
          <a:p>
            <a:r>
              <a:rPr lang="ru-RU" sz="2000" dirty="0" smtClean="0">
                <a:latin typeface="Arial Narrow" pitchFamily="34" charset="0"/>
              </a:rPr>
              <a:t>   и радостно: дарить подарки, говорить хорошее (честно), делать</a:t>
            </a:r>
          </a:p>
          <a:p>
            <a:r>
              <a:rPr lang="ru-RU" sz="2000" dirty="0" smtClean="0">
                <a:latin typeface="Arial Narrow" pitchFamily="34" charset="0"/>
              </a:rPr>
              <a:t>    сюрпризы и пр. </a:t>
            </a:r>
          </a:p>
        </p:txBody>
      </p:sp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195736" y="1340768"/>
            <a:ext cx="74888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Школа – дом  мой  родной: взлеты,  радости  и  слезы</a:t>
            </a:r>
            <a:r>
              <a:rPr lang="ru-RU" sz="2800" b="1" dirty="0" smtClean="0">
                <a:solidFill>
                  <a:srgbClr val="093139"/>
                </a:solidFill>
                <a:latin typeface="Franklin Gothic Medium" pitchFamily="34" charset="0"/>
              </a:rPr>
              <a:t>,</a:t>
            </a:r>
          </a:p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И  дела,  и  мечты,  и – возможность  быть  собой.</a:t>
            </a:r>
          </a:p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Да,  конечно, шипы; но еще и, к счастью, розы –</a:t>
            </a:r>
          </a:p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Неразрывны  они  с  нашей  школьною  судьбой…</a:t>
            </a:r>
          </a:p>
          <a:p>
            <a:endParaRPr lang="ru-RU" sz="2800" b="1" dirty="0" smtClean="0">
              <a:solidFill>
                <a:srgbClr val="093139"/>
              </a:solidFill>
              <a:latin typeface="Monotype Corsiva" pitchFamily="66" charset="0"/>
            </a:endParaRPr>
          </a:p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И  пусть  трудно  сейчас  и  труднее  будет  дальше –</a:t>
            </a:r>
          </a:p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Мы  сумеем  тепло  в  наших  душах  сохранить.</a:t>
            </a:r>
          </a:p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Будем  троить свой дом без предательства и фальши,</a:t>
            </a:r>
          </a:p>
          <a:p>
            <a:r>
              <a:rPr lang="ru-RU" sz="2800" b="1" dirty="0" smtClean="0">
                <a:solidFill>
                  <a:srgbClr val="093139"/>
                </a:solidFill>
                <a:latin typeface="Monotype Corsiva" pitchFamily="66" charset="0"/>
              </a:rPr>
              <a:t>Будем  вместе  с  детьми  верить, думать и творить!</a:t>
            </a:r>
            <a:endParaRPr lang="ru-RU" sz="2800" b="1" dirty="0" smtClean="0">
              <a:solidFill>
                <a:srgbClr val="093139"/>
              </a:solidFill>
              <a:latin typeface="Franklin Gothic Medium" pitchFamily="34" charset="0"/>
            </a:endParaRPr>
          </a:p>
          <a:p>
            <a:endParaRPr lang="ru-RU" sz="2800" b="1" dirty="0" smtClean="0">
              <a:solidFill>
                <a:srgbClr val="093139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09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901</TotalTime>
  <Words>915</Words>
  <Application>Microsoft Office PowerPoint</Application>
  <PresentationFormat>Экран (4:3)</PresentationFormat>
  <Paragraphs>130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Твердый переплет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 ТЕХНОЛОГИИ</dc:title>
  <dc:creator>Полуэктова Светлана П.</dc:creator>
  <cp:lastModifiedBy>Пользователь Windows</cp:lastModifiedBy>
  <cp:revision>103</cp:revision>
  <dcterms:created xsi:type="dcterms:W3CDTF">2013-03-27T08:32:15Z</dcterms:created>
  <dcterms:modified xsi:type="dcterms:W3CDTF">2021-12-14T04:47:06Z</dcterms:modified>
</cp:coreProperties>
</file>