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65" r:id="rId3"/>
    <p:sldId id="257" r:id="rId4"/>
    <p:sldId id="258" r:id="rId5"/>
    <p:sldId id="259" r:id="rId6"/>
    <p:sldId id="260" r:id="rId7"/>
    <p:sldId id="266" r:id="rId8"/>
    <p:sldId id="261" r:id="rId9"/>
    <p:sldId id="262" r:id="rId10"/>
    <p:sldId id="263" r:id="rId11"/>
    <p:sldId id="264" r:id="rId12"/>
  </p:sldIdLst>
  <p:sldSz cx="9144000" cy="5143500" type="screen16x9"/>
  <p:notesSz cx="6858000" cy="9144000"/>
  <p:embeddedFontLst>
    <p:embeddedFont>
      <p:font typeface="Amatic SC" panose="00000500000000000000" pitchFamily="2" charset="-79"/>
      <p:regular r:id="rId14"/>
      <p:bold r:id="rId15"/>
    </p:embeddedFont>
    <p:embeddedFont>
      <p:font typeface="Source Code Pro" panose="020B0509030403020204" pitchFamily="49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96" y="109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9a700df8a1_0_2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9a700df8a1_0_2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9a700df8a1_0_1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9a700df8a1_0_1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9a700df8a1_0_1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9a700df8a1_0_1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9a700df8a1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9a700df8a1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9a700df8a1_0_1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9a700df8a1_0_1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9a700df8a1_0_1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9a700df8a1_0_1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9a700df8a1_0_2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9a700df8a1_0_2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9a700df8a1_0_2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9a700df8a1_0_2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2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" name="Google Shape;39;p9"/>
          <p:cNvSpPr txBox="1">
            <a:spLocks noGrp="1"/>
          </p:cNvSpPr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ubTitle" idx="1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sz="24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>
            <a:spLocks noGrp="1"/>
          </p:cNvSpPr>
          <p:nvPr>
            <p:ph type="body" idx="1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beach-day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446568" y="2571750"/>
            <a:ext cx="8697432" cy="82644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6900" dirty="0"/>
              <a:t>РАЗВИТИЕ ЗРИТЕЛЬНОГО ВНИМАНИЯ </a:t>
            </a:r>
            <a:endParaRPr sz="6900" dirty="0"/>
          </a:p>
        </p:txBody>
      </p:sp>
      <p:sp>
        <p:nvSpPr>
          <p:cNvPr id="3" name="Google Shape;88;p13">
            <a:extLst>
              <a:ext uri="{FF2B5EF4-FFF2-40B4-BE49-F238E27FC236}">
                <a16:creationId xmlns:a16="http://schemas.microsoft.com/office/drawing/2014/main" id="{EEB90260-4E6A-491C-9847-1EE5BBC13D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331" y="104553"/>
            <a:ext cx="89233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dirty="0">
                <a:solidFill>
                  <a:srgbClr val="1A1A1A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государственное бюджетное общеобразовательное учреждение Свердловской области </a:t>
            </a:r>
          </a:p>
          <a:p>
            <a:pPr algn="ctr" eaLnBrk="1" hangingPunct="1"/>
            <a:r>
              <a:rPr lang="ru-RU" altLang="ru-RU" dirty="0">
                <a:solidFill>
                  <a:srgbClr val="1A1A1A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“Екатеринбургская школа №9, реализующая адаптированные основные общеобразовательные программы” </a:t>
            </a:r>
            <a:endParaRPr lang="ru-RU" altLang="ru-RU" sz="200" dirty="0"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5F95E-1EBD-4DDB-B47D-32AF3E0B2665}"/>
              </a:ext>
            </a:extLst>
          </p:cNvPr>
          <p:cNvSpPr txBox="1"/>
          <p:nvPr/>
        </p:nvSpPr>
        <p:spPr>
          <a:xfrm>
            <a:off x="1387549" y="1015184"/>
            <a:ext cx="6368902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52475" marR="785495" algn="ctr">
              <a:spcBef>
                <a:spcPts val="335"/>
              </a:spcBef>
              <a:spcAft>
                <a:spcPts val="0"/>
              </a:spcAft>
            </a:pPr>
            <a:r>
              <a:rPr lang="ru-RU" sz="1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КОРРЕКЦИОННО-РАЗВИВАЮЩИЙ</a:t>
            </a:r>
            <a:r>
              <a:rPr lang="ru-RU" sz="1400" b="1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КУРС</a:t>
            </a:r>
            <a:endParaRPr lang="ru-RU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8130" marR="315595" algn="ctr">
              <a:spcBef>
                <a:spcPts val="815"/>
              </a:spcBef>
              <a:spcAft>
                <a:spcPts val="0"/>
              </a:spcAft>
            </a:pPr>
            <a:r>
              <a:rPr lang="ru-RU" sz="1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«ПСИХОКОРРЕКЦИОННЫЕ</a:t>
            </a:r>
            <a:r>
              <a:rPr lang="ru-RU" sz="1400" b="1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ЗАНЯТИЯ</a:t>
            </a:r>
            <a:r>
              <a:rPr lang="ru-RU" sz="1400" b="1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(ПСИХОЛОГИЧЕСКИЕ)</a:t>
            </a:r>
            <a:endParaRPr lang="ru-RU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52475" marR="790575" algn="ctr">
              <a:spcBef>
                <a:spcPts val="790"/>
              </a:spcBef>
              <a:spcAft>
                <a:spcPts val="0"/>
              </a:spcAft>
            </a:pPr>
            <a:r>
              <a:rPr lang="ru-RU" sz="1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«РАЗВИТИЕ</a:t>
            </a:r>
            <a:r>
              <a:rPr lang="ru-RU" sz="1400" b="1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ВЫСШИХ</a:t>
            </a:r>
            <a:r>
              <a:rPr lang="ru-RU" sz="1400" b="1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ПСИХИЧЕСКИХ</a:t>
            </a:r>
            <a:r>
              <a:rPr lang="ru-RU" sz="1400" b="1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ФУНКЦИЙ»</a:t>
            </a:r>
          </a:p>
          <a:p>
            <a:pPr marL="752475" marR="790575" algn="ctr">
              <a:spcBef>
                <a:spcPts val="790"/>
              </a:spcBef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(5 класс)</a:t>
            </a:r>
            <a:endParaRPr lang="ru-RU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Google Shape;89;p13">
            <a:extLst>
              <a:ext uri="{FF2B5EF4-FFF2-40B4-BE49-F238E27FC236}">
                <a16:creationId xmlns:a16="http://schemas.microsoft.com/office/drawing/2014/main" id="{8B044218-01D8-4060-9244-ED4D6E831A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9781" y="3841872"/>
            <a:ext cx="6306670" cy="877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91425" rIns="91425" bIns="91425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5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Педагоги-психологи:</a:t>
            </a:r>
          </a:p>
          <a:p>
            <a:pPr algn="ctr" eaLnBrk="1" hangingPunct="1"/>
            <a:r>
              <a:rPr lang="ru-RU" altLang="ru-RU" sz="15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Труфанова Галина Константиновна, </a:t>
            </a:r>
          </a:p>
          <a:p>
            <a:pPr algn="ctr" eaLnBrk="1" hangingPunct="1"/>
            <a:r>
              <a:rPr lang="ru-RU" altLang="ru-RU" sz="1500" dirty="0" err="1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Сухоносова</a:t>
            </a:r>
            <a:r>
              <a:rPr lang="ru-RU" altLang="ru-RU" sz="15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Алена Александровна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9768D3F-ADC4-4C10-B3AC-A2CE981BA4C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135" y="3670831"/>
            <a:ext cx="1894692" cy="136811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43EF892-DD4E-4CAA-A52C-DDFC83809572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024" y="3670832"/>
            <a:ext cx="1894692" cy="13681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5ADC38-2FA2-4A29-961B-80627D41B6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609" y="552893"/>
            <a:ext cx="8442251" cy="4316819"/>
          </a:xfrm>
        </p:spPr>
        <p:txBody>
          <a:bodyPr/>
          <a:lstStyle/>
          <a:p>
            <a:pPr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Цель занятия − </a:t>
            </a:r>
            <a:r>
              <a:rPr lang="ru-RU" sz="2400" b="0" dirty="0">
                <a:latin typeface="Times New Roman" pitchFamily="18" charset="0"/>
                <a:cs typeface="Times New Roman" pitchFamily="18" charset="0"/>
              </a:rPr>
              <a:t>развитие зрительного внимания и его свойств у обучающихся подросткового возраста с ЗПР.</a:t>
            </a:r>
            <a:br>
              <a:rPr lang="ru-RU" sz="2400" b="0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b="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Задачи:</a:t>
            </a:r>
            <a:br>
              <a:rPr lang="ru-RU" sz="2400" b="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latin typeface="Times New Roman" pitchFamily="18" charset="0"/>
                <a:cs typeface="Times New Roman" pitchFamily="18" charset="0"/>
              </a:rPr>
              <a:t>Развитие зрительного внимания;</a:t>
            </a:r>
            <a:br>
              <a:rPr lang="ru-RU" sz="2400" b="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latin typeface="Times New Roman" pitchFamily="18" charset="0"/>
                <a:cs typeface="Times New Roman" pitchFamily="18" charset="0"/>
              </a:rPr>
              <a:t>Развитие концентрации внимания; </a:t>
            </a:r>
            <a:br>
              <a:rPr lang="ru-RU" sz="2400" b="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latin typeface="Times New Roman" pitchFamily="18" charset="0"/>
                <a:cs typeface="Times New Roman" pitchFamily="18" charset="0"/>
              </a:rPr>
              <a:t>Развитие устойчивости внимания;</a:t>
            </a:r>
            <a:br>
              <a:rPr lang="ru-RU" sz="2400" b="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latin typeface="Times New Roman" pitchFamily="18" charset="0"/>
                <a:cs typeface="Times New Roman" pitchFamily="18" charset="0"/>
              </a:rPr>
              <a:t>Развитие переключения и распределения внимания.</a:t>
            </a:r>
            <a:br>
              <a:rPr lang="ru-RU" sz="2400" b="0" dirty="0">
                <a:latin typeface="Times New Roman" pitchFamily="18" charset="0"/>
                <a:cs typeface="Times New Roman" pitchFamily="18" charset="0"/>
              </a:rPr>
            </a:br>
            <a:endParaRPr lang="ru-RU" sz="2400" b="0" dirty="0"/>
          </a:p>
        </p:txBody>
      </p:sp>
    </p:spTree>
    <p:extLst>
      <p:ext uri="{BB962C8B-B14F-4D97-AF65-F5344CB8AC3E}">
        <p14:creationId xmlns:p14="http://schemas.microsoft.com/office/powerpoint/2010/main" val="2840684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15399" y="1881103"/>
            <a:ext cx="5513200" cy="3098425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969239" y="392361"/>
            <a:ext cx="7205519" cy="14887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rgbClr val="333333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Внимание</a:t>
            </a:r>
            <a:r>
              <a:rPr lang="ru" dirty="0">
                <a:solidFill>
                  <a:srgbClr val="333333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 − это направленность и сосредоточенность сознания на каком-либо предмете, явлении, деятельности.  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solidFill>
                  <a:srgbClr val="333333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* Направленность означает выбор объекта, а сосредоточенность − отвлечение от других объектов.</a:t>
            </a:r>
            <a:endParaRPr dirty="0">
              <a:solidFill>
                <a:srgbClr val="333333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200" dirty="0">
              <a:solidFill>
                <a:srgbClr val="333333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311700" y="58042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/>
              <a:t>Упражнение “Лабиринт”</a:t>
            </a:r>
            <a:endParaRPr dirty="0"/>
          </a:p>
        </p:txBody>
      </p:sp>
      <p:sp>
        <p:nvSpPr>
          <p:cNvPr id="69" name="Google Shape;69;p15"/>
          <p:cNvSpPr txBox="1">
            <a:spLocks noGrp="1"/>
          </p:cNvSpPr>
          <p:nvPr>
            <p:ph type="body" idx="1"/>
          </p:nvPr>
        </p:nvSpPr>
        <p:spPr>
          <a:xfrm>
            <a:off x="311700" y="745797"/>
            <a:ext cx="85206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" sz="21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Инструкция: Постарайся пройти лабиринт от зеленой точки до красной.</a:t>
            </a:r>
            <a:endParaRPr sz="2600" dirty="0"/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76502" y="1334550"/>
            <a:ext cx="6009576" cy="368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/>
              <a:t>Упражнение “Цвет”</a:t>
            </a:r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>
            <a:off x="311700" y="1303979"/>
            <a:ext cx="8520600" cy="291301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" sz="21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Перед вами лист со словами, написанными разным цветом. Быстро постарайтесь назвать цвет, которым написаны слова. Не читайте слова, только называйте цвет.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" sz="21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Это упражнение помогает устанавливать новые связи между полушариями, помогает мозгу работать более эффективно и отлично тренирует концентрацию и переключаемость внимания.</a:t>
            </a:r>
            <a:endParaRPr sz="26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5675" y="237175"/>
            <a:ext cx="8852649" cy="4556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B56A9C-F004-4A54-B3AD-94FA57ADC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130" y="238973"/>
            <a:ext cx="8601739" cy="760487"/>
          </a:xfrm>
        </p:spPr>
        <p:txBody>
          <a:bodyPr/>
          <a:lstStyle/>
          <a:p>
            <a:r>
              <a:rPr lang="ru-RU" dirty="0"/>
              <a:t>Зрительная гимнастика для глаз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6C3E156-8F2E-4CCA-B852-95050C785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302" y="1126171"/>
            <a:ext cx="6007394" cy="4017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685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>
            <a:spLocks noGrp="1"/>
          </p:cNvSpPr>
          <p:nvPr>
            <p:ph type="title"/>
          </p:nvPr>
        </p:nvSpPr>
        <p:spPr>
          <a:xfrm>
            <a:off x="300942" y="153001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/>
              <a:t>Упражнение “Я ВНИМАТЕЛЕН!”</a:t>
            </a:r>
            <a:endParaRPr/>
          </a:p>
        </p:txBody>
      </p:sp>
      <p:sp>
        <p:nvSpPr>
          <p:cNvPr id="87" name="Google Shape;87;p18"/>
          <p:cNvSpPr txBox="1">
            <a:spLocks noGrp="1"/>
          </p:cNvSpPr>
          <p:nvPr>
            <p:ph type="body" idx="1"/>
          </p:nvPr>
        </p:nvSpPr>
        <p:spPr>
          <a:xfrm>
            <a:off x="311700" y="867939"/>
            <a:ext cx="85206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Надо посчитать до 100, но вместо каждого пятого числа говорить "я внимателен".</a:t>
            </a:r>
            <a:endParaRPr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8" name="Google Shape;8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40483" y="1456149"/>
            <a:ext cx="5224699" cy="3534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>
            <a:off x="268669" y="162788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/>
              <a:t>Упражнение “Посчитай-ка”</a:t>
            </a:r>
            <a:endParaRPr dirty="0"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>
            <a:off x="268669" y="1013522"/>
            <a:ext cx="8520600" cy="376287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3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За 2 минуты найдите ошибки в примерах и исправьте их.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300" dirty="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3+12=15      13+3=10      16-9=7     12-6=6      15-2=13     15+5=10</a:t>
            </a:r>
            <a:endParaRPr sz="2200" dirty="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5=17=22      4+18=22      16-5=11    7+7=23     114-8=6     18-4=12</a:t>
            </a:r>
            <a:endParaRPr sz="2200" dirty="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16+4=20      15-8=7        16+8=23  16+9=28    15=9=25    19+5=24</a:t>
            </a:r>
            <a:endParaRPr sz="2200" dirty="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14-9=5         7+18=25     6+15=22   12-7=5      19-6=13     16=6=22</a:t>
            </a:r>
            <a:endParaRPr sz="2200" dirty="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14=9=23      11+4=14    16+14=20  13-4=9       13-2=11     15-4=11</a:t>
            </a:r>
            <a:endParaRPr sz="2200" dirty="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12-4=16      12-9=3        2+11=13   18-8=10     18-7=13     5+13=18</a:t>
            </a:r>
            <a:endParaRPr sz="2200" dirty="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13-5=18       16-2=13     12+9=21    23+9=54    6+46=54  53-17=35</a:t>
            </a:r>
            <a:endParaRPr sz="2200" dirty="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500"/>
              <a:t>Ответьте на вопросы:</a:t>
            </a:r>
            <a:endParaRPr sz="4500"/>
          </a:p>
        </p:txBody>
      </p:sp>
      <p:sp>
        <p:nvSpPr>
          <p:cNvPr id="100" name="Google Shape;100;p20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AutoNum type="arabicParenR"/>
            </a:pPr>
            <a:r>
              <a:rPr lang="ru" sz="2400"/>
              <a:t>Чем мы занимались?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AutoNum type="arabicParenR"/>
            </a:pPr>
            <a:r>
              <a:rPr lang="ru" sz="2400"/>
              <a:t>Понравилось ли Вам занятие?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AutoNum type="arabicParenR"/>
            </a:pPr>
            <a:r>
              <a:rPr lang="ru" sz="2400"/>
              <a:t>Сложно или легко было выполнять упражнения?</a:t>
            </a:r>
            <a:endParaRPr sz="2400"/>
          </a:p>
        </p:txBody>
      </p:sp>
      <p:pic>
        <p:nvPicPr>
          <p:cNvPr id="101" name="Google Shape;10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59400" y="2940675"/>
            <a:ext cx="1965676" cy="1965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1"/>
          <p:cNvSpPr txBox="1">
            <a:spLocks noGrp="1"/>
          </p:cNvSpPr>
          <p:nvPr>
            <p:ph type="title"/>
          </p:nvPr>
        </p:nvSpPr>
        <p:spPr>
          <a:xfrm>
            <a:off x="311700" y="134690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7000"/>
              <a:t>СПАСИБО ЗА ВНИМАНИЕ!</a:t>
            </a:r>
            <a:endParaRPr sz="7000"/>
          </a:p>
        </p:txBody>
      </p:sp>
      <p:pic>
        <p:nvPicPr>
          <p:cNvPr id="107" name="Google Shape;10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12775" y="2057900"/>
            <a:ext cx="3164650" cy="3164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294</Words>
  <Application>Microsoft Office PowerPoint</Application>
  <PresentationFormat>Экран (16:9)</PresentationFormat>
  <Paragraphs>36</Paragraphs>
  <Slides>11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Times New Roman</vt:lpstr>
      <vt:lpstr>Source Code Pro</vt:lpstr>
      <vt:lpstr>Amatic SC</vt:lpstr>
      <vt:lpstr>Arial</vt:lpstr>
      <vt:lpstr>Beach Day</vt:lpstr>
      <vt:lpstr>РАЗВИТИЕ ЗРИТЕЛЬНОГО ВНИМАНИЯ </vt:lpstr>
      <vt:lpstr>Цель занятия − развитие зрительного внимания и его свойств у обучающихся подросткового возраста с ЗПР.   Задачи: Развитие зрительного внимания; Развитие концентрации внимания;  Развитие устойчивости внимания; Развитие переключения и распределения внимания. </vt:lpstr>
      <vt:lpstr>Презентация PowerPoint</vt:lpstr>
      <vt:lpstr>Упражнение “Лабиринт”</vt:lpstr>
      <vt:lpstr>Упражнение “Цвет”</vt:lpstr>
      <vt:lpstr>Презентация PowerPoint</vt:lpstr>
      <vt:lpstr>Зрительная гимнастика для глаз</vt:lpstr>
      <vt:lpstr>Упражнение “Я ВНИМАТЕЛЕН!”</vt:lpstr>
      <vt:lpstr>Упражнение “Посчитай-ка”</vt:lpstr>
      <vt:lpstr>Ответьте на вопросы: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ВНИМАНИЯ</dc:title>
  <dc:creator>Дмитрий Королёв</dc:creator>
  <cp:lastModifiedBy>Дмитрий Королёв</cp:lastModifiedBy>
  <cp:revision>6</cp:revision>
  <dcterms:modified xsi:type="dcterms:W3CDTF">2022-01-30T16:51:16Z</dcterms:modified>
</cp:coreProperties>
</file>