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2"/>
    <p:sldId id="257" r:id="rId3"/>
    <p:sldId id="258" r:id="rId4"/>
    <p:sldId id="259" r:id="rId5"/>
    <p:sldId id="261" r:id="rId6"/>
    <p:sldId id="262" r:id="rId7"/>
    <p:sldId id="278" r:id="rId8"/>
    <p:sldId id="269" r:id="rId9"/>
    <p:sldId id="276" r:id="rId10"/>
    <p:sldId id="270" r:id="rId11"/>
    <p:sldId id="264" r:id="rId12"/>
    <p:sldId id="265" r:id="rId13"/>
    <p:sldId id="266" r:id="rId14"/>
    <p:sldId id="267" r:id="rId15"/>
    <p:sldId id="271" r:id="rId16"/>
    <p:sldId id="268" r:id="rId17"/>
    <p:sldId id="272" r:id="rId18"/>
    <p:sldId id="273" r:id="rId19"/>
    <p:sldId id="274" r:id="rId20"/>
    <p:sldId id="275" r:id="rId21"/>
    <p:sldId id="277" r:id="rId22"/>
    <p:sldId id="279" r:id="rId23"/>
  </p:sldIdLst>
  <p:sldSz cx="9144000" cy="6858000" type="screen4x3"/>
  <p:notesSz cx="6858000" cy="9144000"/>
  <p:defaultTextStyle>
    <a:defPPr>
      <a:defRPr lang="en-US"/>
    </a:defPPr>
    <a:lvl1pPr marL="0" lvl="0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lvl="1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lvl="2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lvl="3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lvl="4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lvl="5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lvl="6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lvl="7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lvl="8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 showGuides="1">
      <p:cViewPr varScale="1">
        <p:scale>
          <a:sx n="65" d="100"/>
          <a:sy n="65" d="100"/>
        </p:scale>
        <p:origin x="-1296" y="-6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6700" cy="6858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051" name="Rectangle 3"/>
          <p:cNvSpPr>
            <a:spLocks noGrp="1" noChangeArrowheads="1"/>
          </p:cNvSpPr>
          <p:nvPr>
            <p:ph type="ctrTitle"/>
          </p:nvPr>
        </p:nvSpPr>
        <p:spPr>
          <a:xfrm>
            <a:off x="468313" y="1196975"/>
            <a:ext cx="8207375" cy="1082675"/>
          </a:xfrm>
        </p:spPr>
        <p:txBody>
          <a:bodyPr/>
          <a:lstStyle>
            <a:lvl1pPr algn="ctr"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US" altLang="zh-CN" noProof="0" smtClean="0"/>
              <a:t>Click to edit Master title style</a:t>
            </a:r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469900" y="2422525"/>
            <a:ext cx="8212138" cy="1752600"/>
          </a:xfrm>
        </p:spPr>
        <p:txBody>
          <a:bodyPr/>
          <a:lstStyle>
            <a:lvl1pPr marL="0" indent="0" algn="ctr">
              <a:buFontTx/>
              <a:buNone/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US" altLang="zh-CN" noProof="0" smtClean="0"/>
              <a:t>Click to edit Master subtitle style</a:t>
            </a:r>
          </a:p>
        </p:txBody>
      </p:sp>
      <p:sp>
        <p:nvSpPr>
          <p:cNvPr id="9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>
              <a:defRPr/>
            </a:lvl1pPr>
          </a:lstStyle>
          <a:p>
            <a:pPr lvl="0"/>
            <a:endParaRPr lang="zh-CN" altLang="en-US" dirty="0"/>
          </a:p>
        </p:txBody>
      </p:sp>
      <p:sp>
        <p:nvSpPr>
          <p:cNvPr id="10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>
              <a:defRPr/>
            </a:lvl1pPr>
          </a:lstStyle>
          <a:p>
            <a:pPr lvl="0"/>
            <a:endParaRPr lang="zh-CN" altLang="en-US" dirty="0"/>
          </a:p>
        </p:txBody>
      </p:sp>
      <p:sp>
        <p:nvSpPr>
          <p:cNvPr id="11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>
              <a:defRPr/>
            </a:lvl1pPr>
          </a:lstStyle>
          <a:p>
            <a:pPr lvl="0"/>
            <a:fld id="{9A0DB2DC-4C9A-4742-B13C-FB6460FD3503}" type="slidenum">
              <a:rPr lang="zh-CN" altLang="en-US" dirty="0"/>
              <a:pPr lvl="0"/>
              <a:t>‹#›</a:t>
            </a:fld>
            <a:endParaRPr lang="zh-CN" altLang="en-US" dirty="0"/>
          </a:p>
        </p:txBody>
      </p:sp>
    </p:spTree>
  </p:cSld>
  <p:clrMapOvr>
    <a:masterClrMapping/>
  </p:clrMapOvr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Замещающая 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/>
          </a:p>
        </p:txBody>
      </p:sp>
      <p:sp>
        <p:nvSpPr>
          <p:cNvPr id="5" name="Замещающий 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/>
          </a:p>
        </p:txBody>
      </p:sp>
      <p:sp>
        <p:nvSpPr>
          <p:cNvPr id="6" name="Замещающий 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/>
              <a:pPr lvl="0"/>
              <a:t>‹#›</a:t>
            </a:fld>
            <a:endParaRPr lang="zh-CN" altLang="en-US" dirty="0"/>
          </a:p>
        </p:txBody>
      </p:sp>
    </p:spTree>
  </p:cSld>
  <p:clrMapOvr>
    <a:masterClrMapping/>
  </p:clrMapOvr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Замещающая 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/>
          </a:p>
        </p:txBody>
      </p:sp>
      <p:sp>
        <p:nvSpPr>
          <p:cNvPr id="5" name="Замещающий 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/>
          </a:p>
        </p:txBody>
      </p:sp>
      <p:sp>
        <p:nvSpPr>
          <p:cNvPr id="6" name="Замещающий 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/>
              <a:pPr lvl="0"/>
              <a:t>‹#›</a:t>
            </a:fld>
            <a:endParaRPr lang="zh-CN" altLang="en-US" dirty="0"/>
          </a:p>
        </p:txBody>
      </p:sp>
    </p:spTree>
  </p:cSld>
  <p:clrMapOvr>
    <a:masterClrMapping/>
  </p:clrMapOvr>
  <p:hf sldNum="0"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174750"/>
            <a:ext cx="4038600" cy="49530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174750"/>
            <a:ext cx="4038600" cy="49530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Замещающая 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/>
          </a:p>
        </p:txBody>
      </p:sp>
      <p:sp>
        <p:nvSpPr>
          <p:cNvPr id="6" name="Замещающий 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/>
          </a:p>
        </p:txBody>
      </p:sp>
      <p:sp>
        <p:nvSpPr>
          <p:cNvPr id="7" name="Замещающий 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/>
              <a:pPr lvl="0"/>
              <a:t>‹#›</a:t>
            </a:fld>
            <a:endParaRPr lang="zh-CN" altLang="en-US" dirty="0"/>
          </a:p>
        </p:txBody>
      </p:sp>
    </p:spTree>
  </p:cSld>
  <p:clrMapOvr>
    <a:masterClrMapping/>
  </p:clrMapOvr>
  <p:hf sldNum="0"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Замещающая 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/>
          </a:p>
        </p:txBody>
      </p:sp>
      <p:sp>
        <p:nvSpPr>
          <p:cNvPr id="8" name="Замещающий 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/>
          </a:p>
        </p:txBody>
      </p:sp>
      <p:sp>
        <p:nvSpPr>
          <p:cNvPr id="9" name="Замещающий 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/>
              <a:pPr lvl="0"/>
              <a:t>‹#›</a:t>
            </a:fld>
            <a:endParaRPr lang="zh-CN" altLang="en-US" dirty="0"/>
          </a:p>
        </p:txBody>
      </p:sp>
    </p:spTree>
  </p:cSld>
  <p:clrMapOvr>
    <a:masterClrMapping/>
  </p:clrMapOvr>
  <p:hf sldNum="0"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Замещающая 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/>
          </a:p>
        </p:txBody>
      </p:sp>
      <p:sp>
        <p:nvSpPr>
          <p:cNvPr id="4" name="Замещающий 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/>
          </a:p>
        </p:txBody>
      </p:sp>
      <p:sp>
        <p:nvSpPr>
          <p:cNvPr id="5" name="Замещающий 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/>
              <a:pPr lvl="0"/>
              <a:t>‹#›</a:t>
            </a:fld>
            <a:endParaRPr lang="zh-CN" altLang="en-US" dirty="0"/>
          </a:p>
        </p:txBody>
      </p:sp>
    </p:spTree>
  </p:cSld>
  <p:clrMapOvr>
    <a:masterClrMapping/>
  </p:clrMapOvr>
  <p:hf sldNum="0"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мещающая 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/>
          </a:p>
        </p:txBody>
      </p:sp>
      <p:sp>
        <p:nvSpPr>
          <p:cNvPr id="3" name="Замещающий 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/>
          </a:p>
        </p:txBody>
      </p:sp>
      <p:sp>
        <p:nvSpPr>
          <p:cNvPr id="4" name="Замещающий 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/>
              <a:pPr lvl="0"/>
              <a:t>‹#›</a:t>
            </a:fld>
            <a:endParaRPr lang="zh-CN" altLang="en-US" dirty="0"/>
          </a:p>
        </p:txBody>
      </p:sp>
    </p:spTree>
  </p:cSld>
  <p:clrMapOvr>
    <a:masterClrMapping/>
  </p:clrMapOvr>
  <p:hf sldNum="0"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Замещающая 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/>
          </a:p>
        </p:txBody>
      </p:sp>
      <p:sp>
        <p:nvSpPr>
          <p:cNvPr id="6" name="Замещающий 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/>
          </a:p>
        </p:txBody>
      </p:sp>
      <p:sp>
        <p:nvSpPr>
          <p:cNvPr id="7" name="Замещающий 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/>
              <a:pPr lvl="0"/>
              <a:t>‹#›</a:t>
            </a:fld>
            <a:endParaRPr lang="zh-CN" altLang="en-US" dirty="0"/>
          </a:p>
        </p:txBody>
      </p:sp>
    </p:spTree>
  </p:cSld>
  <p:clrMapOvr>
    <a:masterClrMapping/>
  </p:clrMapOvr>
  <p:hf sldNum="0"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3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Замещающая 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/>
          </a:p>
        </p:txBody>
      </p:sp>
      <p:sp>
        <p:nvSpPr>
          <p:cNvPr id="6" name="Замещающий 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/>
          </a:p>
        </p:txBody>
      </p:sp>
      <p:sp>
        <p:nvSpPr>
          <p:cNvPr id="7" name="Замещающий 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/>
              <a:pPr lvl="0"/>
              <a:t>‹#›</a:t>
            </a:fld>
            <a:endParaRPr lang="zh-CN" altLang="en-US" dirty="0"/>
          </a:p>
        </p:txBody>
      </p:sp>
    </p:spTree>
  </p:cSld>
  <p:clrMapOvr>
    <a:masterClrMapping/>
  </p:clrMapOvr>
  <p:hf sldNum="0"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Замещающая 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/>
          </a:p>
        </p:txBody>
      </p:sp>
      <p:sp>
        <p:nvSpPr>
          <p:cNvPr id="5" name="Замещающий 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/>
          </a:p>
        </p:txBody>
      </p:sp>
      <p:sp>
        <p:nvSpPr>
          <p:cNvPr id="6" name="Замещающий 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/>
              <a:pPr lvl="0"/>
              <a:t>‹#›</a:t>
            </a:fld>
            <a:endParaRPr lang="zh-CN" altLang="en-US" dirty="0"/>
          </a:p>
        </p:txBody>
      </p:sp>
    </p:spTree>
  </p:cSld>
  <p:clrMapOvr>
    <a:masterClrMapping/>
  </p:clrMapOvr>
  <p:hf sldNum="0"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90500"/>
            <a:ext cx="2057400" cy="593725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90500"/>
            <a:ext cx="6019800" cy="593725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Замещающая 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/>
          </a:p>
        </p:txBody>
      </p:sp>
      <p:sp>
        <p:nvSpPr>
          <p:cNvPr id="5" name="Замещающий 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/>
          </a:p>
        </p:txBody>
      </p:sp>
      <p:sp>
        <p:nvSpPr>
          <p:cNvPr id="6" name="Замещающий 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/>
              <a:pPr lvl="0"/>
              <a:t>‹#›</a:t>
            </a:fld>
            <a:endParaRPr lang="zh-CN" altLang="en-US" dirty="0"/>
          </a:p>
        </p:txBody>
      </p:sp>
    </p:spTree>
  </p:cSld>
  <p:clrMapOvr>
    <a:masterClrMapping/>
  </p:clrMapOvr>
  <p:hf sldNum="0" hdr="0" ftr="0" dt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9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0" y="0"/>
            <a:ext cx="9156700" cy="6858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027" name="Rectangle 3"/>
          <p:cNvSpPr>
            <a:spLocks noGrp="1"/>
          </p:cNvSpPr>
          <p:nvPr>
            <p:ph type="title"/>
          </p:nvPr>
        </p:nvSpPr>
        <p:spPr>
          <a:xfrm>
            <a:off x="457200" y="190500"/>
            <a:ext cx="8229600" cy="582613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lstStyle/>
          <a:p>
            <a:pPr lvl="0"/>
            <a:r>
              <a:rPr lang="en-US" altLang="zh-CN" dirty="0"/>
              <a:t>Click to edit Master title style</a:t>
            </a:r>
          </a:p>
        </p:txBody>
      </p:sp>
      <p:sp>
        <p:nvSpPr>
          <p:cNvPr id="1028" name="Rectangle 4"/>
          <p:cNvSpPr>
            <a:spLocks noGrp="1"/>
          </p:cNvSpPr>
          <p:nvPr>
            <p:ph type="body" idx="1"/>
          </p:nvPr>
        </p:nvSpPr>
        <p:spPr>
          <a:xfrm>
            <a:off x="457200" y="1174750"/>
            <a:ext cx="8229600" cy="495300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/>
            <a:r>
              <a:rPr lang="en-US" altLang="zh-CN" dirty="0"/>
              <a:t>Click to edit Master text styles</a:t>
            </a:r>
          </a:p>
          <a:p>
            <a:pPr lvl="1"/>
            <a:r>
              <a:rPr lang="en-US" altLang="zh-CN" dirty="0"/>
              <a:t>Second level</a:t>
            </a:r>
          </a:p>
          <a:p>
            <a:pPr lvl="2"/>
            <a:r>
              <a:rPr lang="en-US" altLang="zh-CN" dirty="0"/>
              <a:t>Third level</a:t>
            </a:r>
          </a:p>
          <a:p>
            <a:pPr lvl="3"/>
            <a:r>
              <a:rPr lang="en-US" altLang="zh-CN" dirty="0"/>
              <a:t>Fourth level</a:t>
            </a:r>
          </a:p>
          <a:p>
            <a:pPr lvl="4"/>
            <a:r>
              <a:rPr lang="en-US" altLang="zh-CN" dirty="0"/>
              <a:t>Fifth level</a:t>
            </a: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>
              <a:defRPr sz="1400"/>
            </a:lvl1pPr>
          </a:lstStyle>
          <a:p>
            <a:pPr lvl="0"/>
            <a:endParaRPr lang="zh-CN" altLang="en-US" dirty="0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 algn="ctr">
              <a:defRPr sz="1400"/>
            </a:lvl1pPr>
          </a:lstStyle>
          <a:p>
            <a:pPr lvl="0"/>
            <a:endParaRPr lang="zh-CN" altLang="en-US" dirty="0"/>
          </a:p>
        </p:txBody>
      </p:sp>
      <p:sp>
        <p:nvSpPr>
          <p:cNvPr id="1031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 algn="r">
              <a:defRPr sz="1400"/>
            </a:lvl1pPr>
          </a:lstStyle>
          <a:p>
            <a:pPr lvl="0"/>
            <a:fld id="{9A0DB2DC-4C9A-4742-B13C-FB6460FD3503}" type="slidenum">
              <a:rPr lang="zh-CN" altLang="en-US" dirty="0"/>
              <a:pPr lvl="0"/>
              <a:t>‹#›</a:t>
            </a:fld>
            <a:endParaRPr lang="zh-CN" alt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l" rtl="0" fontAlgn="base">
        <a:spcBef>
          <a:spcPct val="0"/>
        </a:spcBef>
        <a:spcAft>
          <a:spcPct val="0"/>
        </a:spcAft>
        <a:defRPr sz="36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panose="020B0604020202020204" pitchFamily="34" charset="0"/>
          <a:ea typeface="SimSun" panose="02010600030101010101" pitchFamily="2" charset="-122"/>
        </a:defRPr>
      </a:lvl2pPr>
      <a:lvl3pPr algn="l" rtl="0" fontAlgn="base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panose="020B0604020202020204" pitchFamily="34" charset="0"/>
          <a:ea typeface="SimSun" panose="02010600030101010101" pitchFamily="2" charset="-122"/>
        </a:defRPr>
      </a:lvl3pPr>
      <a:lvl4pPr algn="l" rtl="0" fontAlgn="base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panose="020B0604020202020204" pitchFamily="34" charset="0"/>
          <a:ea typeface="SimSun" panose="02010600030101010101" pitchFamily="2" charset="-122"/>
        </a:defRPr>
      </a:lvl4pPr>
      <a:lvl5pPr algn="l" rtl="0" fontAlgn="base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panose="020B0604020202020204" pitchFamily="34" charset="0"/>
          <a:ea typeface="SimSun" panose="02010600030101010101" pitchFamily="2" charset="-122"/>
        </a:defRPr>
      </a:lvl5pPr>
      <a:lvl6pPr marL="457200" algn="l" rtl="0" fontAlgn="base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panose="020B0604020202020204" pitchFamily="34" charset="0"/>
          <a:ea typeface="SimSun" panose="02010600030101010101" pitchFamily="2" charset="-122"/>
        </a:defRPr>
      </a:lvl6pPr>
      <a:lvl7pPr marL="914400" algn="l" rtl="0" fontAlgn="base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panose="020B0604020202020204" pitchFamily="34" charset="0"/>
          <a:ea typeface="SimSun" panose="02010600030101010101" pitchFamily="2" charset="-122"/>
        </a:defRPr>
      </a:lvl7pPr>
      <a:lvl8pPr marL="1371600" algn="l" rtl="0" fontAlgn="base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panose="020B0604020202020204" pitchFamily="34" charset="0"/>
          <a:ea typeface="SimSun" panose="02010600030101010101" pitchFamily="2" charset="-122"/>
        </a:defRPr>
      </a:lvl8pPr>
      <a:lvl9pPr marL="1828800" algn="l" rtl="0" fontAlgn="base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panose="020B0604020202020204" pitchFamily="34" charset="0"/>
          <a:ea typeface="SimSun" panose="02010600030101010101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3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5.jpeg"/><Relationship Id="rId5" Type="http://schemas.openxmlformats.org/officeDocument/2006/relationships/image" Target="../media/image36.jpeg"/><Relationship Id="rId4" Type="http://schemas.openxmlformats.org/officeDocument/2006/relationships/image" Target="../media/image35.jpe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05180" y="211455"/>
            <a:ext cx="7908925" cy="1462405"/>
          </a:xfrm>
        </p:spPr>
        <p:txBody>
          <a:bodyPr/>
          <a:lstStyle/>
          <a:p>
            <a:r>
              <a:rPr lang="en-US" altLang="en-US" sz="1200">
                <a:solidFill>
                  <a:schemeClr val="tx1"/>
                </a:solidFill>
              </a:rPr>
              <a:t/>
            </a:r>
            <a:br>
              <a:rPr lang="en-US" altLang="en-US" sz="1200">
                <a:solidFill>
                  <a:schemeClr val="tx1"/>
                </a:solidFill>
              </a:rPr>
            </a:br>
            <a:r>
              <a:rPr lang="en-US" altLang="en-US" sz="1200">
                <a:solidFill>
                  <a:schemeClr val="tx1"/>
                </a:solidFill>
              </a:rPr>
              <a:t>Краевое</a:t>
            </a:r>
            <a:r>
              <a:rPr lang="en-US" altLang="ru-RU" sz="1200">
                <a:solidFill>
                  <a:schemeClr val="tx1"/>
                </a:solidFill>
              </a:rPr>
              <a:t> </a:t>
            </a:r>
            <a:r>
              <a:rPr lang="en-US" altLang="en-US" sz="1200">
                <a:solidFill>
                  <a:schemeClr val="tx1"/>
                </a:solidFill>
              </a:rPr>
              <a:t>государственное</a:t>
            </a:r>
            <a:r>
              <a:rPr lang="en-US" altLang="ru-RU" sz="1200">
                <a:solidFill>
                  <a:schemeClr val="tx1"/>
                </a:solidFill>
              </a:rPr>
              <a:t> </a:t>
            </a:r>
            <a:r>
              <a:rPr lang="en-US" altLang="en-US" sz="1200">
                <a:solidFill>
                  <a:schemeClr val="tx1"/>
                </a:solidFill>
              </a:rPr>
              <a:t>казенное</a:t>
            </a:r>
            <a:r>
              <a:rPr lang="en-US" altLang="ru-RU" sz="1200">
                <a:solidFill>
                  <a:schemeClr val="tx1"/>
                </a:solidFill>
              </a:rPr>
              <a:t> </a:t>
            </a:r>
            <a:r>
              <a:rPr lang="en-US" altLang="en-US" sz="1200">
                <a:solidFill>
                  <a:schemeClr val="tx1"/>
                </a:solidFill>
              </a:rPr>
              <a:t>общеобразовательное</a:t>
            </a:r>
            <a:r>
              <a:rPr lang="en-US" altLang="ru-RU" sz="1200">
                <a:solidFill>
                  <a:schemeClr val="tx1"/>
                </a:solidFill>
              </a:rPr>
              <a:t> </a:t>
            </a:r>
            <a:r>
              <a:rPr lang="en-US" altLang="en-US" sz="1200">
                <a:solidFill>
                  <a:schemeClr val="tx1"/>
                </a:solidFill>
              </a:rPr>
              <a:t>учреждение</a:t>
            </a:r>
            <a:r>
              <a:rPr lang="en-US" altLang="ru-RU" sz="1200">
                <a:solidFill>
                  <a:schemeClr val="tx1"/>
                </a:solidFill>
              </a:rPr>
              <a:t>, </a:t>
            </a:r>
            <a:r>
              <a:rPr lang="en-US" altLang="en-US" sz="1200">
                <a:solidFill>
                  <a:schemeClr val="tx1"/>
                </a:solidFill>
              </a:rPr>
              <a:t>реализующее</a:t>
            </a:r>
            <a:r>
              <a:rPr lang="en-US" altLang="ru-RU" sz="1200">
                <a:solidFill>
                  <a:schemeClr val="tx1"/>
                </a:solidFill>
              </a:rPr>
              <a:t> </a:t>
            </a:r>
            <a:r>
              <a:rPr lang="en-US" altLang="en-US" sz="1200">
                <a:solidFill>
                  <a:schemeClr val="tx1"/>
                </a:solidFill>
              </a:rPr>
              <a:t>адаптированные</a:t>
            </a:r>
            <a:r>
              <a:rPr lang="en-US" altLang="ru-RU" sz="1200">
                <a:solidFill>
                  <a:schemeClr val="tx1"/>
                </a:solidFill>
              </a:rPr>
              <a:t> </a:t>
            </a:r>
            <a:r>
              <a:rPr lang="en-US" altLang="en-US" sz="1200">
                <a:solidFill>
                  <a:schemeClr val="tx1"/>
                </a:solidFill>
              </a:rPr>
              <a:t>основные</a:t>
            </a:r>
            <a:r>
              <a:rPr lang="en-US" altLang="ru-RU" sz="1200">
                <a:solidFill>
                  <a:schemeClr val="tx1"/>
                </a:solidFill>
              </a:rPr>
              <a:t> </a:t>
            </a:r>
            <a:r>
              <a:rPr lang="en-US" altLang="en-US" sz="1200">
                <a:solidFill>
                  <a:schemeClr val="tx1"/>
                </a:solidFill>
              </a:rPr>
              <a:t>общеобразовательные</a:t>
            </a:r>
            <a:r>
              <a:rPr lang="en-US" altLang="ru-RU" sz="1200">
                <a:solidFill>
                  <a:schemeClr val="tx1"/>
                </a:solidFill>
              </a:rPr>
              <a:t> </a:t>
            </a:r>
            <a:r>
              <a:rPr lang="en-US" altLang="en-US" sz="1200">
                <a:solidFill>
                  <a:schemeClr val="tx1"/>
                </a:solidFill>
              </a:rPr>
              <a:t>программы</a:t>
            </a:r>
            <a:r>
              <a:rPr lang="en-US" altLang="ru-RU" sz="1200">
                <a:solidFill>
                  <a:schemeClr val="tx1"/>
                </a:solidFill>
              </a:rPr>
              <a:t> "</a:t>
            </a:r>
            <a:r>
              <a:rPr lang="en-US" altLang="en-US" sz="1200">
                <a:solidFill>
                  <a:schemeClr val="tx1"/>
                </a:solidFill>
              </a:rPr>
              <a:t>Школа</a:t>
            </a:r>
            <a:r>
              <a:rPr lang="en-US" altLang="ru-RU" sz="1200">
                <a:solidFill>
                  <a:schemeClr val="tx1"/>
                </a:solidFill>
              </a:rPr>
              <a:t>-</a:t>
            </a:r>
            <a:r>
              <a:rPr lang="en-US" altLang="en-US" sz="1200">
                <a:solidFill>
                  <a:schemeClr val="tx1"/>
                </a:solidFill>
              </a:rPr>
              <a:t>интернат</a:t>
            </a:r>
            <a:r>
              <a:rPr lang="en-US" altLang="ru-RU" sz="1200">
                <a:solidFill>
                  <a:schemeClr val="tx1"/>
                </a:solidFill>
              </a:rPr>
              <a:t> </a:t>
            </a:r>
            <a:r>
              <a:rPr lang="en-US" altLang="en-US" sz="1200">
                <a:solidFill>
                  <a:schemeClr val="tx1"/>
                </a:solidFill>
              </a:rPr>
              <a:t>№</a:t>
            </a:r>
            <a:r>
              <a:rPr lang="en-US" altLang="ru-RU" sz="1200">
                <a:solidFill>
                  <a:schemeClr val="tx1"/>
                </a:solidFill>
              </a:rPr>
              <a:t> 14"</a:t>
            </a:r>
            <a:br>
              <a:rPr lang="en-US" altLang="ru-RU" sz="1200">
                <a:solidFill>
                  <a:schemeClr val="tx1"/>
                </a:solidFill>
              </a:rPr>
            </a:br>
            <a:r>
              <a:rPr lang="en-US" altLang="ru-RU" sz="1200">
                <a:solidFill>
                  <a:schemeClr val="tx1"/>
                </a:solidFill>
              </a:rPr>
              <a:t>(</a:t>
            </a:r>
            <a:r>
              <a:rPr lang="en-US" altLang="en-US" sz="1200">
                <a:solidFill>
                  <a:schemeClr val="tx1"/>
                </a:solidFill>
              </a:rPr>
              <a:t>КГКОУ</a:t>
            </a:r>
            <a:r>
              <a:rPr lang="en-US" altLang="ru-RU" sz="1200">
                <a:solidFill>
                  <a:schemeClr val="tx1"/>
                </a:solidFill>
              </a:rPr>
              <a:t> </a:t>
            </a:r>
            <a:r>
              <a:rPr lang="en-US" altLang="en-US" sz="1200">
                <a:solidFill>
                  <a:schemeClr val="tx1"/>
                </a:solidFill>
              </a:rPr>
              <a:t>ШИ</a:t>
            </a:r>
            <a:r>
              <a:rPr lang="en-US" altLang="ru-RU" sz="1200">
                <a:solidFill>
                  <a:schemeClr val="tx1"/>
                </a:solidFill>
              </a:rPr>
              <a:t> 14)</a:t>
            </a:r>
            <a:r>
              <a:rPr lang="en-US" altLang="ru-RU"/>
              <a:t/>
            </a:r>
            <a:br>
              <a:rPr lang="en-US" altLang="ru-RU"/>
            </a:br>
            <a:endParaRPr lang="en-US" alt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43000" y="1974215"/>
            <a:ext cx="7560310" cy="3283585"/>
          </a:xfrm>
        </p:spPr>
        <p:txBody>
          <a:bodyPr/>
          <a:lstStyle/>
          <a:p>
            <a:r>
              <a:rPr lang="ru-RU" altLang="en-US" dirty="0" smtClean="0">
                <a:solidFill>
                  <a:schemeClr val="tx1"/>
                </a:solidFill>
              </a:rPr>
              <a:t>Сенсорная интеграция.</a:t>
            </a:r>
          </a:p>
          <a:p>
            <a:r>
              <a:rPr lang="ru-RU" altLang="en-US" dirty="0" smtClean="0">
                <a:solidFill>
                  <a:schemeClr val="tx1"/>
                </a:solidFill>
              </a:rPr>
              <a:t>Игры с необычным оборудованием </a:t>
            </a:r>
            <a:r>
              <a:rPr lang="ru-RU" altLang="en-US" dirty="0">
                <a:solidFill>
                  <a:schemeClr val="tx1"/>
                </a:solidFill>
              </a:rPr>
              <a:t>в работе учителя -дефектолога</a:t>
            </a:r>
          </a:p>
          <a:p>
            <a:endParaRPr lang="ru-RU" altLang="en-US" dirty="0">
              <a:solidFill>
                <a:schemeClr val="tx1"/>
              </a:solidFill>
            </a:endParaRPr>
          </a:p>
          <a:p>
            <a:endParaRPr lang="ru-RU" altLang="en-US" sz="1400" dirty="0">
              <a:solidFill>
                <a:schemeClr val="tx1"/>
              </a:solidFill>
            </a:endParaRPr>
          </a:p>
          <a:p>
            <a:pPr algn="r"/>
            <a:r>
              <a:rPr lang="ru-RU" altLang="en-US" sz="1400" dirty="0" err="1">
                <a:solidFill>
                  <a:schemeClr val="tx1"/>
                </a:solidFill>
              </a:rPr>
              <a:t>подготовила:учитель</a:t>
            </a:r>
            <a:r>
              <a:rPr lang="ru-RU" altLang="en-US" sz="1400" dirty="0">
                <a:solidFill>
                  <a:schemeClr val="tx1"/>
                </a:solidFill>
              </a:rPr>
              <a:t> -дефектолог</a:t>
            </a:r>
          </a:p>
          <a:p>
            <a:pPr algn="ctr"/>
            <a:r>
              <a:rPr lang="ru-RU" altLang="en-US" sz="1400" dirty="0">
                <a:solidFill>
                  <a:schemeClr val="tx1"/>
                </a:solidFill>
              </a:rPr>
              <a:t>                                                                                                              Матюхина С. А.</a:t>
            </a:r>
          </a:p>
          <a:p>
            <a:pPr algn="ctr"/>
            <a:endParaRPr lang="ru-RU" altLang="en-US" sz="1400" dirty="0">
              <a:solidFill>
                <a:schemeClr val="tx1"/>
              </a:solidFill>
            </a:endParaRPr>
          </a:p>
          <a:p>
            <a:pPr algn="ctr"/>
            <a:endParaRPr lang="ru-RU" altLang="en-US" sz="1400" dirty="0">
              <a:solidFill>
                <a:schemeClr val="tx1"/>
              </a:solidFill>
            </a:endParaRPr>
          </a:p>
          <a:p>
            <a:pPr algn="ctr"/>
            <a:endParaRPr lang="ru-RU" altLang="en-US" sz="1400" dirty="0">
              <a:solidFill>
                <a:schemeClr val="tx1"/>
              </a:solidFill>
            </a:endParaRPr>
          </a:p>
          <a:p>
            <a:pPr algn="ctr"/>
            <a:endParaRPr lang="ru-RU" altLang="en-US" sz="1400" dirty="0">
              <a:solidFill>
                <a:schemeClr val="tx1"/>
              </a:solidFill>
            </a:endParaRPr>
          </a:p>
          <a:p>
            <a:pPr algn="ctr"/>
            <a:endParaRPr lang="ru-RU" altLang="en-US" sz="1400" dirty="0">
              <a:solidFill>
                <a:schemeClr val="tx1"/>
              </a:solidFill>
            </a:endParaRPr>
          </a:p>
          <a:p>
            <a:pPr algn="ctr"/>
            <a:endParaRPr lang="ru-RU" altLang="en-US" sz="1400" dirty="0">
              <a:solidFill>
                <a:schemeClr val="tx1"/>
              </a:solidFill>
            </a:endParaRPr>
          </a:p>
          <a:p>
            <a:pPr algn="ctr"/>
            <a:r>
              <a:rPr lang="ru-RU" altLang="en-US" sz="1600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г.Амурск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en-US"/>
              <a:t>Практическая значимость</a:t>
            </a:r>
          </a:p>
        </p:txBody>
      </p:sp>
      <p:sp>
        <p:nvSpPr>
          <p:cNvPr id="3" name="Замещающее 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457200">
              <a:buNone/>
            </a:pPr>
            <a:r>
              <a:rPr lang="en-US" altLang="en-US" sz="1800">
                <a:solidFill>
                  <a:schemeClr val="tx1"/>
                </a:solidFill>
                <a:uFillTx/>
                <a:latin typeface="Times New Roman" panose="02020603050405020304" charset="0"/>
                <a:cs typeface="Times New Roman" panose="02020603050405020304" charset="0"/>
              </a:rPr>
              <a:t>Интеграция</a:t>
            </a:r>
            <a:r>
              <a:rPr lang="en-US" altLang="ru-RU" sz="1800">
                <a:solidFill>
                  <a:schemeClr val="tx1"/>
                </a:solidFill>
                <a:uFillTx/>
                <a:latin typeface="Times New Roman" panose="02020603050405020304" charset="0"/>
                <a:cs typeface="Times New Roman" panose="02020603050405020304" charset="0"/>
              </a:rPr>
              <a:t> — </a:t>
            </a:r>
            <a:r>
              <a:rPr lang="en-US" altLang="en-US" sz="1800">
                <a:solidFill>
                  <a:schemeClr val="tx1"/>
                </a:solidFill>
                <a:uFillTx/>
                <a:latin typeface="Times New Roman" panose="02020603050405020304" charset="0"/>
                <a:cs typeface="Times New Roman" panose="02020603050405020304" charset="0"/>
              </a:rPr>
              <a:t>это</a:t>
            </a:r>
            <a:r>
              <a:rPr lang="en-US" altLang="ru-RU" sz="1800">
                <a:solidFill>
                  <a:schemeClr val="tx1"/>
                </a:solidFill>
                <a:uFillTx/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800">
                <a:solidFill>
                  <a:schemeClr val="tx1"/>
                </a:solidFill>
                <a:uFillTx/>
                <a:latin typeface="Times New Roman" panose="02020603050405020304" charset="0"/>
                <a:cs typeface="Times New Roman" panose="02020603050405020304" charset="0"/>
              </a:rPr>
              <a:t>процесс</a:t>
            </a:r>
            <a:r>
              <a:rPr lang="en-US" altLang="ru-RU" sz="1800">
                <a:solidFill>
                  <a:schemeClr val="tx1"/>
                </a:solidFill>
                <a:uFillTx/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800">
                <a:solidFill>
                  <a:schemeClr val="tx1"/>
                </a:solidFill>
                <a:uFillTx/>
                <a:latin typeface="Times New Roman" panose="02020603050405020304" charset="0"/>
                <a:cs typeface="Times New Roman" panose="02020603050405020304" charset="0"/>
              </a:rPr>
              <a:t>объединения</a:t>
            </a:r>
            <a:r>
              <a:rPr lang="en-US" altLang="ru-RU" sz="1800">
                <a:solidFill>
                  <a:schemeClr val="tx1"/>
                </a:solidFill>
                <a:uFillTx/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800">
                <a:solidFill>
                  <a:schemeClr val="tx1"/>
                </a:solidFill>
                <a:uFillTx/>
                <a:latin typeface="Times New Roman" panose="02020603050405020304" charset="0"/>
                <a:cs typeface="Times New Roman" panose="02020603050405020304" charset="0"/>
              </a:rPr>
              <a:t>частей</a:t>
            </a:r>
            <a:r>
              <a:rPr lang="en-US" altLang="ru-RU" sz="1800">
                <a:solidFill>
                  <a:schemeClr val="tx1"/>
                </a:solidFill>
                <a:uFillTx/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800">
                <a:solidFill>
                  <a:schemeClr val="tx1"/>
                </a:solidFill>
                <a:uFillTx/>
                <a:latin typeface="Times New Roman" panose="02020603050405020304" charset="0"/>
                <a:cs typeface="Times New Roman" panose="02020603050405020304" charset="0"/>
              </a:rPr>
              <a:t>в</a:t>
            </a:r>
            <a:r>
              <a:rPr lang="en-US" altLang="ru-RU" sz="1800">
                <a:solidFill>
                  <a:schemeClr val="tx1"/>
                </a:solidFill>
                <a:uFillTx/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800">
                <a:solidFill>
                  <a:schemeClr val="tx1"/>
                </a:solidFill>
                <a:uFillTx/>
                <a:latin typeface="Times New Roman" panose="02020603050405020304" charset="0"/>
                <a:cs typeface="Times New Roman" panose="02020603050405020304" charset="0"/>
              </a:rPr>
              <a:t>единое</a:t>
            </a:r>
            <a:r>
              <a:rPr lang="en-US" altLang="ru-RU" sz="1800">
                <a:solidFill>
                  <a:schemeClr val="tx1"/>
                </a:solidFill>
                <a:uFillTx/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800">
                <a:solidFill>
                  <a:schemeClr val="tx1"/>
                </a:solidFill>
                <a:uFillTx/>
                <a:latin typeface="Times New Roman" panose="02020603050405020304" charset="0"/>
                <a:cs typeface="Times New Roman" panose="02020603050405020304" charset="0"/>
              </a:rPr>
              <a:t>целое</a:t>
            </a:r>
            <a:r>
              <a:rPr lang="en-US" altLang="ru-RU" sz="1800">
                <a:solidFill>
                  <a:schemeClr val="tx1"/>
                </a:solidFill>
                <a:uFillTx/>
                <a:latin typeface="Times New Roman" panose="02020603050405020304" charset="0"/>
                <a:cs typeface="Times New Roman" panose="02020603050405020304" charset="0"/>
              </a:rPr>
              <a:t>, </a:t>
            </a:r>
            <a:r>
              <a:rPr lang="en-US" altLang="en-US" sz="1800">
                <a:solidFill>
                  <a:schemeClr val="tx1"/>
                </a:solidFill>
                <a:uFillTx/>
                <a:latin typeface="Times New Roman" panose="02020603050405020304" charset="0"/>
                <a:cs typeface="Times New Roman" panose="02020603050405020304" charset="0"/>
              </a:rPr>
              <a:t>который</a:t>
            </a:r>
            <a:r>
              <a:rPr lang="en-US" altLang="ru-RU" sz="1800">
                <a:solidFill>
                  <a:schemeClr val="tx1"/>
                </a:solidFill>
                <a:uFillTx/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800">
                <a:solidFill>
                  <a:schemeClr val="tx1"/>
                </a:solidFill>
                <a:uFillTx/>
                <a:latin typeface="Times New Roman" panose="02020603050405020304" charset="0"/>
                <a:cs typeface="Times New Roman" panose="02020603050405020304" charset="0"/>
              </a:rPr>
              <a:t>может</a:t>
            </a:r>
            <a:r>
              <a:rPr lang="en-US" altLang="ru-RU" sz="1800">
                <a:solidFill>
                  <a:schemeClr val="tx1"/>
                </a:solidFill>
                <a:uFillTx/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800">
                <a:solidFill>
                  <a:schemeClr val="tx1"/>
                </a:solidFill>
                <a:uFillTx/>
                <a:latin typeface="Times New Roman" panose="02020603050405020304" charset="0"/>
                <a:cs typeface="Times New Roman" panose="02020603050405020304" charset="0"/>
              </a:rPr>
              <a:t>применяться</a:t>
            </a:r>
            <a:r>
              <a:rPr lang="en-US" altLang="ru-RU" sz="1800">
                <a:solidFill>
                  <a:schemeClr val="tx1"/>
                </a:solidFill>
                <a:uFillTx/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800">
                <a:solidFill>
                  <a:schemeClr val="tx1"/>
                </a:solidFill>
                <a:uFillTx/>
                <a:latin typeface="Times New Roman" panose="02020603050405020304" charset="0"/>
                <a:cs typeface="Times New Roman" panose="02020603050405020304" charset="0"/>
              </a:rPr>
              <a:t>в</a:t>
            </a:r>
            <a:r>
              <a:rPr lang="en-US" altLang="ru-RU" sz="1800">
                <a:solidFill>
                  <a:schemeClr val="tx1"/>
                </a:solidFill>
                <a:uFillTx/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800">
                <a:solidFill>
                  <a:schemeClr val="tx1"/>
                </a:solidFill>
                <a:uFillTx/>
                <a:latin typeface="Times New Roman" panose="02020603050405020304" charset="0"/>
                <a:cs typeface="Times New Roman" panose="02020603050405020304" charset="0"/>
              </a:rPr>
              <a:t>самых</a:t>
            </a:r>
            <a:r>
              <a:rPr lang="en-US" altLang="ru-RU" sz="1800">
                <a:solidFill>
                  <a:schemeClr val="tx1"/>
                </a:solidFill>
                <a:uFillTx/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800">
                <a:solidFill>
                  <a:schemeClr val="tx1"/>
                </a:solidFill>
                <a:uFillTx/>
                <a:latin typeface="Times New Roman" panose="02020603050405020304" charset="0"/>
                <a:cs typeface="Times New Roman" panose="02020603050405020304" charset="0"/>
              </a:rPr>
              <a:t>разных</a:t>
            </a:r>
            <a:r>
              <a:rPr lang="en-US" altLang="ru-RU" sz="1800">
                <a:solidFill>
                  <a:schemeClr val="tx1"/>
                </a:solidFill>
                <a:uFillTx/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800">
                <a:solidFill>
                  <a:schemeClr val="tx1"/>
                </a:solidFill>
                <a:uFillTx/>
                <a:latin typeface="Times New Roman" panose="02020603050405020304" charset="0"/>
                <a:cs typeface="Times New Roman" panose="02020603050405020304" charset="0"/>
              </a:rPr>
              <a:t>областях</a:t>
            </a:r>
            <a:r>
              <a:rPr lang="ru-RU" altLang="en-US" sz="1800">
                <a:solidFill>
                  <a:schemeClr val="tx1"/>
                </a:solidFill>
                <a:uFillTx/>
                <a:latin typeface="Times New Roman" panose="02020603050405020304" charset="0"/>
                <a:cs typeface="Times New Roman" panose="02020603050405020304" charset="0"/>
              </a:rPr>
              <a:t>.</a:t>
            </a:r>
            <a:r>
              <a:rPr lang="en-US" altLang="ru-RU" sz="1800">
                <a:solidFill>
                  <a:schemeClr val="tx1"/>
                </a:solidFill>
                <a:uFillTx/>
                <a:latin typeface="Times New Roman" panose="02020603050405020304" charset="0"/>
                <a:cs typeface="Times New Roman" panose="02020603050405020304" charset="0"/>
              </a:rPr>
              <a:t> </a:t>
            </a:r>
          </a:p>
          <a:p>
            <a:pPr marL="0" indent="457200">
              <a:buNone/>
            </a:pPr>
            <a:r>
              <a:rPr lang="en-US" altLang="en-US" sz="1800">
                <a:solidFill>
                  <a:schemeClr val="tx1"/>
                </a:solidFill>
                <a:uFillTx/>
                <a:latin typeface="Times New Roman" panose="02020603050405020304" charset="0"/>
                <a:cs typeface="Times New Roman" panose="02020603050405020304" charset="0"/>
              </a:rPr>
              <a:t>В</a:t>
            </a:r>
            <a:r>
              <a:rPr lang="en-US" altLang="ru-RU" sz="1800">
                <a:solidFill>
                  <a:schemeClr val="tx1"/>
                </a:solidFill>
                <a:uFillTx/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800">
                <a:solidFill>
                  <a:schemeClr val="tx1"/>
                </a:solidFill>
                <a:uFillTx/>
                <a:latin typeface="Times New Roman" panose="02020603050405020304" charset="0"/>
                <a:cs typeface="Times New Roman" panose="02020603050405020304" charset="0"/>
              </a:rPr>
              <a:t>зависимости</a:t>
            </a:r>
            <a:r>
              <a:rPr lang="en-US" altLang="ru-RU" sz="1800">
                <a:solidFill>
                  <a:schemeClr val="tx1"/>
                </a:solidFill>
                <a:uFillTx/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800">
                <a:solidFill>
                  <a:schemeClr val="tx1"/>
                </a:solidFill>
                <a:uFillTx/>
                <a:latin typeface="Times New Roman" panose="02020603050405020304" charset="0"/>
                <a:cs typeface="Times New Roman" panose="02020603050405020304" charset="0"/>
              </a:rPr>
              <a:t>от</a:t>
            </a:r>
            <a:r>
              <a:rPr lang="en-US" altLang="ru-RU" sz="1800">
                <a:solidFill>
                  <a:schemeClr val="tx1"/>
                </a:solidFill>
                <a:uFillTx/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800">
                <a:solidFill>
                  <a:schemeClr val="tx1"/>
                </a:solidFill>
                <a:uFillTx/>
                <a:latin typeface="Times New Roman" panose="02020603050405020304" charset="0"/>
                <a:cs typeface="Times New Roman" panose="02020603050405020304" charset="0"/>
              </a:rPr>
              <a:t>контекста</a:t>
            </a:r>
            <a:r>
              <a:rPr lang="en-US" altLang="ru-RU" sz="1800">
                <a:solidFill>
                  <a:schemeClr val="tx1"/>
                </a:solidFill>
                <a:uFillTx/>
                <a:latin typeface="Times New Roman" panose="02020603050405020304" charset="0"/>
                <a:cs typeface="Times New Roman" panose="02020603050405020304" charset="0"/>
              </a:rPr>
              <a:t>, </a:t>
            </a:r>
            <a:r>
              <a:rPr lang="en-US" altLang="en-US" sz="1800">
                <a:solidFill>
                  <a:schemeClr val="tx1"/>
                </a:solidFill>
                <a:uFillTx/>
                <a:latin typeface="Times New Roman" panose="02020603050405020304" charset="0"/>
                <a:cs typeface="Times New Roman" panose="02020603050405020304" charset="0"/>
              </a:rPr>
              <a:t>она</a:t>
            </a:r>
            <a:r>
              <a:rPr lang="en-US" altLang="ru-RU" sz="1800">
                <a:solidFill>
                  <a:schemeClr val="tx1"/>
                </a:solidFill>
                <a:uFillTx/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800">
                <a:solidFill>
                  <a:schemeClr val="tx1"/>
                </a:solidFill>
                <a:uFillTx/>
                <a:latin typeface="Times New Roman" panose="02020603050405020304" charset="0"/>
                <a:cs typeface="Times New Roman" panose="02020603050405020304" charset="0"/>
              </a:rPr>
              <a:t>означает</a:t>
            </a:r>
            <a:r>
              <a:rPr lang="en-US" altLang="ru-RU" sz="1800">
                <a:solidFill>
                  <a:schemeClr val="tx1"/>
                </a:solidFill>
                <a:uFillTx/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800">
                <a:solidFill>
                  <a:schemeClr val="tx1"/>
                </a:solidFill>
                <a:uFillTx/>
                <a:latin typeface="Times New Roman" panose="02020603050405020304" charset="0"/>
                <a:cs typeface="Times New Roman" panose="02020603050405020304" charset="0"/>
              </a:rPr>
              <a:t>объединение</a:t>
            </a:r>
            <a:r>
              <a:rPr lang="en-US" altLang="ru-RU" sz="1800">
                <a:solidFill>
                  <a:schemeClr val="tx1"/>
                </a:solidFill>
                <a:uFillTx/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800">
                <a:solidFill>
                  <a:schemeClr val="tx1"/>
                </a:solidFill>
                <a:uFillTx/>
                <a:latin typeface="Times New Roman" panose="02020603050405020304" charset="0"/>
                <a:cs typeface="Times New Roman" panose="02020603050405020304" charset="0"/>
              </a:rPr>
              <a:t>разрозненных</a:t>
            </a:r>
            <a:r>
              <a:rPr lang="en-US" altLang="ru-RU" sz="1800">
                <a:solidFill>
                  <a:schemeClr val="tx1"/>
                </a:solidFill>
                <a:uFillTx/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800">
                <a:solidFill>
                  <a:schemeClr val="tx1"/>
                </a:solidFill>
                <a:uFillTx/>
                <a:latin typeface="Times New Roman" panose="02020603050405020304" charset="0"/>
                <a:cs typeface="Times New Roman" panose="02020603050405020304" charset="0"/>
              </a:rPr>
              <a:t>систем</a:t>
            </a:r>
            <a:r>
              <a:rPr lang="en-US" altLang="ru-RU" sz="1800">
                <a:solidFill>
                  <a:schemeClr val="tx1"/>
                </a:solidFill>
                <a:uFillTx/>
                <a:latin typeface="Times New Roman" panose="02020603050405020304" charset="0"/>
                <a:cs typeface="Times New Roman" panose="02020603050405020304" charset="0"/>
              </a:rPr>
              <a:t>, </a:t>
            </a:r>
            <a:r>
              <a:rPr lang="en-US" altLang="en-US" sz="1800">
                <a:solidFill>
                  <a:schemeClr val="tx1"/>
                </a:solidFill>
                <a:uFillTx/>
                <a:latin typeface="Times New Roman" panose="02020603050405020304" charset="0"/>
                <a:cs typeface="Times New Roman" panose="02020603050405020304" charset="0"/>
              </a:rPr>
              <a:t>создание</a:t>
            </a:r>
            <a:r>
              <a:rPr lang="en-US" altLang="ru-RU" sz="1800">
                <a:solidFill>
                  <a:schemeClr val="tx1"/>
                </a:solidFill>
                <a:uFillTx/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800">
                <a:solidFill>
                  <a:schemeClr val="tx1"/>
                </a:solidFill>
                <a:uFillTx/>
                <a:latin typeface="Times New Roman" panose="02020603050405020304" charset="0"/>
                <a:cs typeface="Times New Roman" panose="02020603050405020304" charset="0"/>
              </a:rPr>
              <a:t>новых</a:t>
            </a:r>
            <a:r>
              <a:rPr lang="en-US" altLang="ru-RU" sz="1800">
                <a:solidFill>
                  <a:schemeClr val="tx1"/>
                </a:solidFill>
                <a:uFillTx/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800">
                <a:solidFill>
                  <a:schemeClr val="tx1"/>
                </a:solidFill>
                <a:uFillTx/>
                <a:latin typeface="Times New Roman" panose="02020603050405020304" charset="0"/>
                <a:cs typeface="Times New Roman" panose="02020603050405020304" charset="0"/>
              </a:rPr>
              <a:t>связей</a:t>
            </a:r>
            <a:r>
              <a:rPr lang="en-US" altLang="ru-RU" sz="1800">
                <a:solidFill>
                  <a:schemeClr val="tx1"/>
                </a:solidFill>
                <a:uFillTx/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800">
                <a:solidFill>
                  <a:schemeClr val="tx1"/>
                </a:solidFill>
                <a:uFillTx/>
                <a:latin typeface="Times New Roman" panose="02020603050405020304" charset="0"/>
                <a:cs typeface="Times New Roman" panose="02020603050405020304" charset="0"/>
              </a:rPr>
              <a:t>между</a:t>
            </a:r>
            <a:r>
              <a:rPr lang="en-US" altLang="ru-RU" sz="1800">
                <a:solidFill>
                  <a:schemeClr val="tx1"/>
                </a:solidFill>
                <a:uFillTx/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800">
                <a:solidFill>
                  <a:schemeClr val="tx1"/>
                </a:solidFill>
                <a:uFillTx/>
                <a:latin typeface="Times New Roman" panose="02020603050405020304" charset="0"/>
                <a:cs typeface="Times New Roman" panose="02020603050405020304" charset="0"/>
              </a:rPr>
              <a:t>объектами</a:t>
            </a:r>
            <a:r>
              <a:rPr lang="en-US" altLang="ru-RU" sz="1800">
                <a:solidFill>
                  <a:schemeClr val="tx1"/>
                </a:solidFill>
                <a:uFillTx/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800">
                <a:solidFill>
                  <a:schemeClr val="tx1"/>
                </a:solidFill>
                <a:uFillTx/>
                <a:latin typeface="Times New Roman" panose="02020603050405020304" charset="0"/>
                <a:cs typeface="Times New Roman" panose="02020603050405020304" charset="0"/>
              </a:rPr>
              <a:t>или</a:t>
            </a:r>
            <a:r>
              <a:rPr lang="en-US" altLang="ru-RU" sz="1800">
                <a:solidFill>
                  <a:schemeClr val="tx1"/>
                </a:solidFill>
                <a:uFillTx/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800">
                <a:solidFill>
                  <a:schemeClr val="tx1"/>
                </a:solidFill>
                <a:uFillTx/>
                <a:latin typeface="Times New Roman" panose="02020603050405020304" charset="0"/>
                <a:cs typeface="Times New Roman" panose="02020603050405020304" charset="0"/>
              </a:rPr>
              <a:t>углубление</a:t>
            </a:r>
            <a:r>
              <a:rPr lang="en-US" altLang="ru-RU" sz="1800">
                <a:solidFill>
                  <a:schemeClr val="tx1"/>
                </a:solidFill>
                <a:uFillTx/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800">
                <a:solidFill>
                  <a:schemeClr val="tx1"/>
                </a:solidFill>
                <a:uFillTx/>
                <a:latin typeface="Times New Roman" panose="02020603050405020304" charset="0"/>
                <a:cs typeface="Times New Roman" panose="02020603050405020304" charset="0"/>
              </a:rPr>
              <a:t>сотрудничества</a:t>
            </a:r>
            <a:r>
              <a:rPr lang="en-US" altLang="ru-RU" sz="1800">
                <a:solidFill>
                  <a:schemeClr val="tx1"/>
                </a:solidFill>
                <a:uFillTx/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800">
                <a:solidFill>
                  <a:schemeClr val="tx1"/>
                </a:solidFill>
                <a:uFillTx/>
                <a:latin typeface="Times New Roman" panose="02020603050405020304" charset="0"/>
                <a:cs typeface="Times New Roman" panose="02020603050405020304" charset="0"/>
              </a:rPr>
              <a:t>для</a:t>
            </a:r>
            <a:r>
              <a:rPr lang="en-US" altLang="ru-RU" sz="1800">
                <a:solidFill>
                  <a:schemeClr val="tx1"/>
                </a:solidFill>
                <a:uFillTx/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800">
                <a:solidFill>
                  <a:schemeClr val="tx1"/>
                </a:solidFill>
                <a:uFillTx/>
                <a:latin typeface="Times New Roman" panose="02020603050405020304" charset="0"/>
                <a:cs typeface="Times New Roman" panose="02020603050405020304" charset="0"/>
              </a:rPr>
              <a:t>достижения</a:t>
            </a:r>
            <a:r>
              <a:rPr lang="en-US" altLang="ru-RU" sz="1800">
                <a:solidFill>
                  <a:schemeClr val="tx1"/>
                </a:solidFill>
                <a:uFillTx/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800">
                <a:solidFill>
                  <a:schemeClr val="tx1"/>
                </a:solidFill>
                <a:uFillTx/>
                <a:latin typeface="Times New Roman" panose="02020603050405020304" charset="0"/>
                <a:cs typeface="Times New Roman" panose="02020603050405020304" charset="0"/>
              </a:rPr>
              <a:t>общей</a:t>
            </a:r>
            <a:r>
              <a:rPr lang="en-US" altLang="ru-RU" sz="1800">
                <a:solidFill>
                  <a:schemeClr val="tx1"/>
                </a:solidFill>
                <a:uFillTx/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800">
                <a:solidFill>
                  <a:schemeClr val="tx1"/>
                </a:solidFill>
                <a:uFillTx/>
                <a:latin typeface="Times New Roman" panose="02020603050405020304" charset="0"/>
                <a:cs typeface="Times New Roman" panose="02020603050405020304" charset="0"/>
              </a:rPr>
              <a:t>цели</a:t>
            </a:r>
          </a:p>
          <a:p>
            <a:pPr marL="0" indent="457200">
              <a:buNone/>
            </a:pPr>
            <a:r>
              <a:rPr lang="en-US" altLang="en-US" sz="1800">
                <a:solidFill>
                  <a:schemeClr val="tx1"/>
                </a:solidFill>
                <a:uFillTx/>
                <a:latin typeface="Times New Roman" panose="02020603050405020304" charset="0"/>
                <a:cs typeface="Times New Roman" panose="02020603050405020304" charset="0"/>
              </a:rPr>
              <a:t>Сенсорная</a:t>
            </a:r>
            <a:r>
              <a:rPr lang="en-US" altLang="ru-RU" sz="1800">
                <a:solidFill>
                  <a:schemeClr val="tx1"/>
                </a:solidFill>
                <a:uFillTx/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800">
                <a:solidFill>
                  <a:schemeClr val="tx1"/>
                </a:solidFill>
                <a:uFillTx/>
                <a:latin typeface="Times New Roman" panose="02020603050405020304" charset="0"/>
                <a:cs typeface="Times New Roman" panose="02020603050405020304" charset="0"/>
              </a:rPr>
              <a:t>интеграция</a:t>
            </a:r>
            <a:r>
              <a:rPr lang="en-US" altLang="ru-RU" sz="1800">
                <a:solidFill>
                  <a:schemeClr val="tx1"/>
                </a:solidFill>
                <a:uFillTx/>
                <a:latin typeface="Times New Roman" panose="02020603050405020304" charset="0"/>
                <a:cs typeface="Times New Roman" panose="02020603050405020304" charset="0"/>
              </a:rPr>
              <a:t> — </a:t>
            </a:r>
            <a:r>
              <a:rPr lang="en-US" altLang="en-US" sz="1800">
                <a:solidFill>
                  <a:schemeClr val="tx1"/>
                </a:solidFill>
                <a:uFillTx/>
                <a:latin typeface="Times New Roman" panose="02020603050405020304" charset="0"/>
                <a:cs typeface="Times New Roman" panose="02020603050405020304" charset="0"/>
              </a:rPr>
              <a:t>это</a:t>
            </a:r>
            <a:r>
              <a:rPr lang="en-US" altLang="ru-RU" sz="1800">
                <a:solidFill>
                  <a:schemeClr val="tx1"/>
                </a:solidFill>
                <a:uFillTx/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800">
                <a:solidFill>
                  <a:schemeClr val="tx1"/>
                </a:solidFill>
                <a:uFillTx/>
                <a:latin typeface="Times New Roman" panose="02020603050405020304" charset="0"/>
                <a:cs typeface="Times New Roman" panose="02020603050405020304" charset="0"/>
              </a:rPr>
              <a:t>способность</a:t>
            </a:r>
            <a:r>
              <a:rPr lang="en-US" altLang="ru-RU" sz="1800">
                <a:solidFill>
                  <a:schemeClr val="tx1"/>
                </a:solidFill>
                <a:uFillTx/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800">
                <a:solidFill>
                  <a:schemeClr val="tx1"/>
                </a:solidFill>
                <a:uFillTx/>
                <a:latin typeface="Times New Roman" panose="02020603050405020304" charset="0"/>
                <a:cs typeface="Times New Roman" panose="02020603050405020304" charset="0"/>
              </a:rPr>
              <a:t>мозга</a:t>
            </a:r>
            <a:r>
              <a:rPr lang="en-US" altLang="ru-RU" sz="1800">
                <a:solidFill>
                  <a:schemeClr val="tx1"/>
                </a:solidFill>
                <a:uFillTx/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800">
                <a:solidFill>
                  <a:schemeClr val="tx1"/>
                </a:solidFill>
                <a:uFillTx/>
                <a:latin typeface="Times New Roman" panose="02020603050405020304" charset="0"/>
                <a:cs typeface="Times New Roman" panose="02020603050405020304" charset="0"/>
              </a:rPr>
              <a:t>принимать</a:t>
            </a:r>
            <a:r>
              <a:rPr lang="en-US" altLang="ru-RU" sz="1800">
                <a:solidFill>
                  <a:schemeClr val="tx1"/>
                </a:solidFill>
                <a:uFillTx/>
                <a:latin typeface="Times New Roman" panose="02020603050405020304" charset="0"/>
                <a:cs typeface="Times New Roman" panose="02020603050405020304" charset="0"/>
              </a:rPr>
              <a:t>, </a:t>
            </a:r>
            <a:r>
              <a:rPr lang="en-US" altLang="en-US" sz="1800">
                <a:solidFill>
                  <a:schemeClr val="tx1"/>
                </a:solidFill>
                <a:uFillTx/>
                <a:latin typeface="Times New Roman" panose="02020603050405020304" charset="0"/>
                <a:cs typeface="Times New Roman" panose="02020603050405020304" charset="0"/>
              </a:rPr>
              <a:t>обрабатывать</a:t>
            </a:r>
            <a:r>
              <a:rPr lang="en-US" altLang="ru-RU" sz="1800">
                <a:solidFill>
                  <a:schemeClr val="tx1"/>
                </a:solidFill>
                <a:uFillTx/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800">
                <a:solidFill>
                  <a:schemeClr val="tx1"/>
                </a:solidFill>
                <a:uFillTx/>
                <a:latin typeface="Times New Roman" panose="02020603050405020304" charset="0"/>
                <a:cs typeface="Times New Roman" panose="02020603050405020304" charset="0"/>
              </a:rPr>
              <a:t>и</a:t>
            </a:r>
            <a:r>
              <a:rPr lang="en-US" altLang="ru-RU" sz="1800">
                <a:solidFill>
                  <a:schemeClr val="tx1"/>
                </a:solidFill>
                <a:uFillTx/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800">
                <a:solidFill>
                  <a:schemeClr val="tx1"/>
                </a:solidFill>
                <a:uFillTx/>
                <a:latin typeface="Times New Roman" panose="02020603050405020304" charset="0"/>
                <a:cs typeface="Times New Roman" panose="02020603050405020304" charset="0"/>
              </a:rPr>
              <a:t>упорядочивать</a:t>
            </a:r>
            <a:r>
              <a:rPr lang="en-US" altLang="ru-RU" sz="1800">
                <a:solidFill>
                  <a:schemeClr val="tx1"/>
                </a:solidFill>
                <a:uFillTx/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800">
                <a:solidFill>
                  <a:schemeClr val="tx1"/>
                </a:solidFill>
                <a:uFillTx/>
                <a:latin typeface="Times New Roman" panose="02020603050405020304" charset="0"/>
                <a:cs typeface="Times New Roman" panose="02020603050405020304" charset="0"/>
              </a:rPr>
              <a:t>информацию</a:t>
            </a:r>
            <a:r>
              <a:rPr lang="en-US" altLang="ru-RU" sz="1800">
                <a:solidFill>
                  <a:schemeClr val="tx1"/>
                </a:solidFill>
                <a:uFillTx/>
                <a:latin typeface="Times New Roman" panose="02020603050405020304" charset="0"/>
                <a:cs typeface="Times New Roman" panose="02020603050405020304" charset="0"/>
              </a:rPr>
              <a:t>, </a:t>
            </a:r>
            <a:r>
              <a:rPr lang="en-US" altLang="en-US" sz="1800">
                <a:solidFill>
                  <a:schemeClr val="tx1"/>
                </a:solidFill>
                <a:uFillTx/>
                <a:latin typeface="Times New Roman" panose="02020603050405020304" charset="0"/>
                <a:cs typeface="Times New Roman" panose="02020603050405020304" charset="0"/>
              </a:rPr>
              <a:t>поступающую</a:t>
            </a:r>
            <a:r>
              <a:rPr lang="en-US" altLang="ru-RU" sz="1800">
                <a:solidFill>
                  <a:schemeClr val="tx1"/>
                </a:solidFill>
                <a:uFillTx/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800">
                <a:solidFill>
                  <a:schemeClr val="tx1"/>
                </a:solidFill>
                <a:uFillTx/>
                <a:latin typeface="Times New Roman" panose="02020603050405020304" charset="0"/>
                <a:cs typeface="Times New Roman" panose="02020603050405020304" charset="0"/>
              </a:rPr>
              <a:t>от</a:t>
            </a:r>
            <a:r>
              <a:rPr lang="en-US" altLang="ru-RU" sz="1800">
                <a:solidFill>
                  <a:schemeClr val="tx1"/>
                </a:solidFill>
                <a:uFillTx/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800">
                <a:solidFill>
                  <a:schemeClr val="tx1"/>
                </a:solidFill>
                <a:uFillTx/>
                <a:latin typeface="Times New Roman" panose="02020603050405020304" charset="0"/>
                <a:cs typeface="Times New Roman" panose="02020603050405020304" charset="0"/>
              </a:rPr>
              <a:t>всех</a:t>
            </a:r>
            <a:r>
              <a:rPr lang="en-US" altLang="ru-RU" sz="1800">
                <a:solidFill>
                  <a:schemeClr val="tx1"/>
                </a:solidFill>
                <a:uFillTx/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800">
                <a:solidFill>
                  <a:schemeClr val="tx1"/>
                </a:solidFill>
                <a:uFillTx/>
                <a:latin typeface="Times New Roman" panose="02020603050405020304" charset="0"/>
                <a:cs typeface="Times New Roman" panose="02020603050405020304" charset="0"/>
              </a:rPr>
              <a:t>органов</a:t>
            </a:r>
            <a:r>
              <a:rPr lang="en-US" altLang="ru-RU" sz="1800">
                <a:solidFill>
                  <a:schemeClr val="tx1"/>
                </a:solidFill>
                <a:uFillTx/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800">
                <a:solidFill>
                  <a:schemeClr val="tx1"/>
                </a:solidFill>
                <a:uFillTx/>
                <a:latin typeface="Times New Roman" panose="02020603050405020304" charset="0"/>
                <a:cs typeface="Times New Roman" panose="02020603050405020304" charset="0"/>
              </a:rPr>
              <a:t>чувств</a:t>
            </a:r>
            <a:r>
              <a:rPr lang="en-US" altLang="ru-RU" sz="1800">
                <a:solidFill>
                  <a:schemeClr val="tx1"/>
                </a:solidFill>
                <a:uFillTx/>
                <a:latin typeface="Times New Roman" panose="02020603050405020304" charset="0"/>
                <a:cs typeface="Times New Roman" panose="02020603050405020304" charset="0"/>
              </a:rPr>
              <a:t> (</a:t>
            </a:r>
            <a:r>
              <a:rPr lang="en-US" altLang="en-US" sz="1800">
                <a:solidFill>
                  <a:schemeClr val="tx1"/>
                </a:solidFill>
                <a:uFillTx/>
                <a:latin typeface="Times New Roman" panose="02020603050405020304" charset="0"/>
                <a:cs typeface="Times New Roman" panose="02020603050405020304" charset="0"/>
              </a:rPr>
              <a:t>зрения</a:t>
            </a:r>
            <a:r>
              <a:rPr lang="en-US" altLang="ru-RU" sz="1800">
                <a:solidFill>
                  <a:schemeClr val="tx1"/>
                </a:solidFill>
                <a:uFillTx/>
                <a:latin typeface="Times New Roman" panose="02020603050405020304" charset="0"/>
                <a:cs typeface="Times New Roman" panose="02020603050405020304" charset="0"/>
              </a:rPr>
              <a:t>, </a:t>
            </a:r>
            <a:r>
              <a:rPr lang="en-US" altLang="en-US" sz="1800">
                <a:solidFill>
                  <a:schemeClr val="tx1"/>
                </a:solidFill>
                <a:uFillTx/>
                <a:latin typeface="Times New Roman" panose="02020603050405020304" charset="0"/>
                <a:cs typeface="Times New Roman" panose="02020603050405020304" charset="0"/>
              </a:rPr>
              <a:t>слуха</a:t>
            </a:r>
            <a:r>
              <a:rPr lang="en-US" altLang="ru-RU" sz="1800">
                <a:solidFill>
                  <a:schemeClr val="tx1"/>
                </a:solidFill>
                <a:uFillTx/>
                <a:latin typeface="Times New Roman" panose="02020603050405020304" charset="0"/>
                <a:cs typeface="Times New Roman" panose="02020603050405020304" charset="0"/>
              </a:rPr>
              <a:t>, </a:t>
            </a:r>
            <a:r>
              <a:rPr lang="en-US" altLang="en-US" sz="1800">
                <a:solidFill>
                  <a:schemeClr val="tx1"/>
                </a:solidFill>
                <a:uFillTx/>
                <a:latin typeface="Times New Roman" panose="02020603050405020304" charset="0"/>
                <a:cs typeface="Times New Roman" panose="02020603050405020304" charset="0"/>
              </a:rPr>
              <a:t>осязания</a:t>
            </a:r>
            <a:r>
              <a:rPr lang="en-US" altLang="ru-RU" sz="1800">
                <a:solidFill>
                  <a:schemeClr val="tx1"/>
                </a:solidFill>
                <a:uFillTx/>
                <a:latin typeface="Times New Roman" panose="02020603050405020304" charset="0"/>
                <a:cs typeface="Times New Roman" panose="02020603050405020304" charset="0"/>
              </a:rPr>
              <a:t>, </a:t>
            </a:r>
            <a:r>
              <a:rPr lang="en-US" altLang="en-US" sz="1800">
                <a:solidFill>
                  <a:schemeClr val="tx1"/>
                </a:solidFill>
                <a:uFillTx/>
                <a:latin typeface="Times New Roman" panose="02020603050405020304" charset="0"/>
                <a:cs typeface="Times New Roman" panose="02020603050405020304" charset="0"/>
              </a:rPr>
              <a:t>вкуса</a:t>
            </a:r>
            <a:r>
              <a:rPr lang="en-US" altLang="ru-RU" sz="1800">
                <a:solidFill>
                  <a:schemeClr val="tx1"/>
                </a:solidFill>
                <a:uFillTx/>
                <a:latin typeface="Times New Roman" panose="02020603050405020304" charset="0"/>
                <a:cs typeface="Times New Roman" panose="02020603050405020304" charset="0"/>
              </a:rPr>
              <a:t>, </a:t>
            </a:r>
            <a:r>
              <a:rPr lang="en-US" altLang="en-US" sz="1800">
                <a:solidFill>
                  <a:schemeClr val="tx1"/>
                </a:solidFill>
                <a:uFillTx/>
                <a:latin typeface="Times New Roman" panose="02020603050405020304" charset="0"/>
                <a:cs typeface="Times New Roman" panose="02020603050405020304" charset="0"/>
              </a:rPr>
              <a:t>обоняния</a:t>
            </a:r>
            <a:r>
              <a:rPr lang="en-US" altLang="ru-RU" sz="1800">
                <a:solidFill>
                  <a:schemeClr val="tx1"/>
                </a:solidFill>
                <a:uFillTx/>
                <a:latin typeface="Times New Roman" panose="02020603050405020304" charset="0"/>
                <a:cs typeface="Times New Roman" panose="02020603050405020304" charset="0"/>
              </a:rPr>
              <a:t>, </a:t>
            </a:r>
            <a:r>
              <a:rPr lang="en-US" altLang="en-US" sz="1800">
                <a:solidFill>
                  <a:schemeClr val="tx1"/>
                </a:solidFill>
                <a:uFillTx/>
                <a:latin typeface="Times New Roman" panose="02020603050405020304" charset="0"/>
                <a:cs typeface="Times New Roman" panose="02020603050405020304" charset="0"/>
              </a:rPr>
              <a:t>проприоцепции</a:t>
            </a:r>
            <a:r>
              <a:rPr lang="en-US" altLang="ru-RU" sz="1800">
                <a:solidFill>
                  <a:schemeClr val="tx1"/>
                </a:solidFill>
                <a:uFillTx/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800">
                <a:solidFill>
                  <a:schemeClr val="tx1"/>
                </a:solidFill>
                <a:uFillTx/>
                <a:latin typeface="Times New Roman" panose="02020603050405020304" charset="0"/>
                <a:cs typeface="Times New Roman" panose="02020603050405020304" charset="0"/>
              </a:rPr>
              <a:t>и</a:t>
            </a:r>
            <a:r>
              <a:rPr lang="en-US" altLang="ru-RU" sz="1800">
                <a:solidFill>
                  <a:schemeClr val="tx1"/>
                </a:solidFill>
                <a:uFillTx/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800">
                <a:solidFill>
                  <a:schemeClr val="tx1"/>
                </a:solidFill>
                <a:uFillTx/>
                <a:latin typeface="Times New Roman" panose="02020603050405020304" charset="0"/>
                <a:cs typeface="Times New Roman" panose="02020603050405020304" charset="0"/>
              </a:rPr>
              <a:t>вестибулярной</a:t>
            </a:r>
            <a:r>
              <a:rPr lang="en-US" altLang="ru-RU" sz="1800">
                <a:solidFill>
                  <a:schemeClr val="tx1"/>
                </a:solidFill>
                <a:uFillTx/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800">
                <a:solidFill>
                  <a:schemeClr val="tx1"/>
                </a:solidFill>
                <a:uFillTx/>
                <a:latin typeface="Times New Roman" panose="02020603050405020304" charset="0"/>
                <a:cs typeface="Times New Roman" panose="02020603050405020304" charset="0"/>
              </a:rPr>
              <a:t>системы</a:t>
            </a:r>
            <a:r>
              <a:rPr lang="en-US" altLang="ru-RU" sz="1800">
                <a:solidFill>
                  <a:schemeClr val="tx1"/>
                </a:solidFill>
                <a:uFillTx/>
                <a:latin typeface="Times New Roman" panose="02020603050405020304" charset="0"/>
                <a:cs typeface="Times New Roman" panose="02020603050405020304" charset="0"/>
              </a:rPr>
              <a:t>), </a:t>
            </a:r>
            <a:r>
              <a:rPr lang="en-US" altLang="en-US" sz="1800">
                <a:solidFill>
                  <a:schemeClr val="tx1"/>
                </a:solidFill>
                <a:uFillTx/>
                <a:latin typeface="Times New Roman" panose="02020603050405020304" charset="0"/>
                <a:cs typeface="Times New Roman" panose="02020603050405020304" charset="0"/>
              </a:rPr>
              <a:t>чтобы</a:t>
            </a:r>
            <a:r>
              <a:rPr lang="en-US" altLang="ru-RU" sz="1800">
                <a:solidFill>
                  <a:schemeClr val="tx1"/>
                </a:solidFill>
                <a:uFillTx/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800">
                <a:solidFill>
                  <a:schemeClr val="tx1"/>
                </a:solidFill>
                <a:uFillTx/>
                <a:latin typeface="Times New Roman" panose="02020603050405020304" charset="0"/>
                <a:cs typeface="Times New Roman" panose="02020603050405020304" charset="0"/>
              </a:rPr>
              <a:t>адекватно</a:t>
            </a:r>
            <a:r>
              <a:rPr lang="en-US" altLang="ru-RU" sz="1800">
                <a:solidFill>
                  <a:schemeClr val="tx1"/>
                </a:solidFill>
                <a:uFillTx/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800">
                <a:solidFill>
                  <a:schemeClr val="tx1"/>
                </a:solidFill>
                <a:uFillTx/>
                <a:latin typeface="Times New Roman" panose="02020603050405020304" charset="0"/>
                <a:cs typeface="Times New Roman" panose="02020603050405020304" charset="0"/>
              </a:rPr>
              <a:t>реагировать</a:t>
            </a:r>
            <a:r>
              <a:rPr lang="en-US" altLang="ru-RU" sz="1800">
                <a:solidFill>
                  <a:schemeClr val="tx1"/>
                </a:solidFill>
                <a:uFillTx/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800">
                <a:solidFill>
                  <a:schemeClr val="tx1"/>
                </a:solidFill>
                <a:uFillTx/>
                <a:latin typeface="Times New Roman" panose="02020603050405020304" charset="0"/>
                <a:cs typeface="Times New Roman" panose="02020603050405020304" charset="0"/>
              </a:rPr>
              <a:t>на</a:t>
            </a:r>
            <a:r>
              <a:rPr lang="en-US" altLang="ru-RU" sz="1800">
                <a:solidFill>
                  <a:schemeClr val="tx1"/>
                </a:solidFill>
                <a:uFillTx/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800">
                <a:solidFill>
                  <a:schemeClr val="tx1"/>
                </a:solidFill>
                <a:uFillTx/>
                <a:latin typeface="Times New Roman" panose="02020603050405020304" charset="0"/>
                <a:cs typeface="Times New Roman" panose="02020603050405020304" charset="0"/>
              </a:rPr>
              <a:t>окружающий</a:t>
            </a:r>
            <a:r>
              <a:rPr lang="en-US" altLang="ru-RU" sz="1800">
                <a:solidFill>
                  <a:schemeClr val="tx1"/>
                </a:solidFill>
                <a:uFillTx/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800">
                <a:solidFill>
                  <a:schemeClr val="tx1"/>
                </a:solidFill>
                <a:uFillTx/>
                <a:latin typeface="Times New Roman" panose="02020603050405020304" charset="0"/>
                <a:cs typeface="Times New Roman" panose="02020603050405020304" charset="0"/>
              </a:rPr>
              <a:t>мир</a:t>
            </a:r>
            <a:r>
              <a:rPr lang="en-US" altLang="ru-RU" sz="1800">
                <a:solidFill>
                  <a:schemeClr val="tx1"/>
                </a:solidFill>
                <a:uFillTx/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800">
                <a:solidFill>
                  <a:schemeClr val="tx1"/>
                </a:solidFill>
                <a:uFillTx/>
                <a:latin typeface="Times New Roman" panose="02020603050405020304" charset="0"/>
                <a:cs typeface="Times New Roman" panose="02020603050405020304" charset="0"/>
              </a:rPr>
              <a:t>и</a:t>
            </a:r>
            <a:r>
              <a:rPr lang="en-US" altLang="ru-RU" sz="1800">
                <a:solidFill>
                  <a:schemeClr val="tx1"/>
                </a:solidFill>
                <a:uFillTx/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800">
                <a:solidFill>
                  <a:schemeClr val="tx1"/>
                </a:solidFill>
                <a:uFillTx/>
                <a:latin typeface="Times New Roman" panose="02020603050405020304" charset="0"/>
                <a:cs typeface="Times New Roman" panose="02020603050405020304" charset="0"/>
              </a:rPr>
              <a:t>эффективно</a:t>
            </a:r>
            <a:r>
              <a:rPr lang="en-US" altLang="ru-RU" sz="1800">
                <a:solidFill>
                  <a:schemeClr val="tx1"/>
                </a:solidFill>
                <a:uFillTx/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800">
                <a:solidFill>
                  <a:schemeClr val="tx1"/>
                </a:solidFill>
                <a:uFillTx/>
                <a:latin typeface="Times New Roman" panose="02020603050405020304" charset="0"/>
                <a:cs typeface="Times New Roman" panose="02020603050405020304" charset="0"/>
              </a:rPr>
              <a:t>действовать</a:t>
            </a:r>
            <a:r>
              <a:rPr lang="en-US" altLang="ru-RU" sz="1800">
                <a:solidFill>
                  <a:schemeClr val="tx1"/>
                </a:solidFill>
                <a:uFillTx/>
                <a:latin typeface="Times New Roman" panose="02020603050405020304" charset="0"/>
                <a:cs typeface="Times New Roman" panose="02020603050405020304" charset="0"/>
              </a:rPr>
              <a:t>. </a:t>
            </a:r>
            <a:r>
              <a:rPr lang="ru-RU" altLang="en-US" sz="1800">
                <a:solidFill>
                  <a:schemeClr val="tx1"/>
                </a:solidFill>
                <a:uFillTx/>
                <a:latin typeface="Times New Roman" panose="02020603050405020304" charset="0"/>
                <a:cs typeface="Times New Roman" panose="02020603050405020304" charset="0"/>
              </a:rPr>
              <a:t>	</a:t>
            </a:r>
            <a:r>
              <a:rPr lang="en-US" altLang="en-US" sz="1800">
                <a:solidFill>
                  <a:schemeClr val="tx1"/>
                </a:solidFill>
                <a:uFillTx/>
                <a:latin typeface="Times New Roman" panose="02020603050405020304" charset="0"/>
                <a:cs typeface="Times New Roman" panose="02020603050405020304" charset="0"/>
              </a:rPr>
              <a:t>Понимание</a:t>
            </a:r>
            <a:r>
              <a:rPr lang="en-US" altLang="ru-RU" sz="1800">
                <a:solidFill>
                  <a:schemeClr val="tx1"/>
                </a:solidFill>
                <a:uFillTx/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800">
                <a:solidFill>
                  <a:schemeClr val="tx1"/>
                </a:solidFill>
                <a:uFillTx/>
                <a:latin typeface="Times New Roman" panose="02020603050405020304" charset="0"/>
                <a:cs typeface="Times New Roman" panose="02020603050405020304" charset="0"/>
              </a:rPr>
              <a:t>важности</a:t>
            </a:r>
            <a:r>
              <a:rPr lang="en-US" altLang="ru-RU" sz="1800">
                <a:solidFill>
                  <a:schemeClr val="tx1"/>
                </a:solidFill>
                <a:uFillTx/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800">
                <a:solidFill>
                  <a:schemeClr val="tx1"/>
                </a:solidFill>
                <a:uFillTx/>
                <a:latin typeface="Times New Roman" panose="02020603050405020304" charset="0"/>
                <a:cs typeface="Times New Roman" panose="02020603050405020304" charset="0"/>
              </a:rPr>
              <a:t>сенсорной</a:t>
            </a:r>
            <a:r>
              <a:rPr lang="en-US" altLang="ru-RU" sz="1800">
                <a:solidFill>
                  <a:schemeClr val="tx1"/>
                </a:solidFill>
                <a:uFillTx/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800">
                <a:solidFill>
                  <a:schemeClr val="tx1"/>
                </a:solidFill>
                <a:uFillTx/>
                <a:latin typeface="Times New Roman" panose="02020603050405020304" charset="0"/>
                <a:cs typeface="Times New Roman" panose="02020603050405020304" charset="0"/>
              </a:rPr>
              <a:t>интеграции</a:t>
            </a:r>
            <a:r>
              <a:rPr lang="en-US" altLang="ru-RU" sz="1800">
                <a:solidFill>
                  <a:schemeClr val="tx1"/>
                </a:solidFill>
                <a:uFillTx/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800">
                <a:solidFill>
                  <a:schemeClr val="tx1"/>
                </a:solidFill>
                <a:uFillTx/>
                <a:latin typeface="Times New Roman" panose="02020603050405020304" charset="0"/>
                <a:cs typeface="Times New Roman" panose="02020603050405020304" charset="0"/>
              </a:rPr>
              <a:t>позволяет</a:t>
            </a:r>
            <a:r>
              <a:rPr lang="en-US" altLang="ru-RU" sz="1800">
                <a:solidFill>
                  <a:schemeClr val="tx1"/>
                </a:solidFill>
                <a:uFillTx/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800">
                <a:solidFill>
                  <a:schemeClr val="tx1"/>
                </a:solidFill>
                <a:uFillTx/>
                <a:latin typeface="Times New Roman" panose="02020603050405020304" charset="0"/>
                <a:cs typeface="Times New Roman" panose="02020603050405020304" charset="0"/>
              </a:rPr>
              <a:t>нам</a:t>
            </a:r>
            <a:r>
              <a:rPr lang="en-US" altLang="ru-RU" sz="1800">
                <a:solidFill>
                  <a:schemeClr val="tx1"/>
                </a:solidFill>
                <a:uFillTx/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800">
                <a:solidFill>
                  <a:schemeClr val="tx1"/>
                </a:solidFill>
                <a:uFillTx/>
                <a:latin typeface="Times New Roman" panose="02020603050405020304" charset="0"/>
                <a:cs typeface="Times New Roman" panose="02020603050405020304" charset="0"/>
              </a:rPr>
              <a:t>лучше</a:t>
            </a:r>
            <a:r>
              <a:rPr lang="en-US" altLang="ru-RU" sz="1800">
                <a:solidFill>
                  <a:schemeClr val="tx1"/>
                </a:solidFill>
                <a:uFillTx/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800">
                <a:solidFill>
                  <a:schemeClr val="tx1"/>
                </a:solidFill>
                <a:uFillTx/>
                <a:latin typeface="Times New Roman" panose="02020603050405020304" charset="0"/>
                <a:cs typeface="Times New Roman" panose="02020603050405020304" charset="0"/>
              </a:rPr>
              <a:t>поддерживать</a:t>
            </a:r>
            <a:r>
              <a:rPr lang="en-US" altLang="ru-RU" sz="1800">
                <a:solidFill>
                  <a:schemeClr val="tx1"/>
                </a:solidFill>
                <a:uFillTx/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800">
                <a:solidFill>
                  <a:schemeClr val="tx1"/>
                </a:solidFill>
                <a:uFillTx/>
                <a:latin typeface="Times New Roman" panose="02020603050405020304" charset="0"/>
                <a:cs typeface="Times New Roman" panose="02020603050405020304" charset="0"/>
              </a:rPr>
              <a:t>тех</a:t>
            </a:r>
            <a:r>
              <a:rPr lang="en-US" altLang="ru-RU" sz="1800">
                <a:solidFill>
                  <a:schemeClr val="tx1"/>
                </a:solidFill>
                <a:uFillTx/>
                <a:latin typeface="Times New Roman" panose="02020603050405020304" charset="0"/>
                <a:cs typeface="Times New Roman" panose="02020603050405020304" charset="0"/>
              </a:rPr>
              <a:t>, </a:t>
            </a:r>
            <a:r>
              <a:rPr lang="en-US" altLang="en-US" sz="1800">
                <a:solidFill>
                  <a:schemeClr val="tx1"/>
                </a:solidFill>
                <a:uFillTx/>
                <a:latin typeface="Times New Roman" panose="02020603050405020304" charset="0"/>
                <a:cs typeface="Times New Roman" panose="02020603050405020304" charset="0"/>
              </a:rPr>
              <a:t>кто</a:t>
            </a:r>
            <a:r>
              <a:rPr lang="en-US" altLang="ru-RU" sz="1800">
                <a:solidFill>
                  <a:schemeClr val="tx1"/>
                </a:solidFill>
                <a:uFillTx/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800">
                <a:solidFill>
                  <a:schemeClr val="tx1"/>
                </a:solidFill>
                <a:uFillTx/>
                <a:latin typeface="Times New Roman" panose="02020603050405020304" charset="0"/>
                <a:cs typeface="Times New Roman" panose="02020603050405020304" charset="0"/>
              </a:rPr>
              <a:t>в</a:t>
            </a:r>
            <a:r>
              <a:rPr lang="en-US" altLang="ru-RU" sz="1800">
                <a:solidFill>
                  <a:schemeClr val="tx1"/>
                </a:solidFill>
                <a:uFillTx/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800">
                <a:solidFill>
                  <a:schemeClr val="tx1"/>
                </a:solidFill>
                <a:uFillTx/>
                <a:latin typeface="Times New Roman" panose="02020603050405020304" charset="0"/>
                <a:cs typeface="Times New Roman" panose="02020603050405020304" charset="0"/>
              </a:rPr>
              <a:t>этом</a:t>
            </a:r>
            <a:r>
              <a:rPr lang="en-US" altLang="ru-RU" sz="1800">
                <a:solidFill>
                  <a:schemeClr val="tx1"/>
                </a:solidFill>
                <a:uFillTx/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800">
                <a:solidFill>
                  <a:schemeClr val="tx1"/>
                </a:solidFill>
                <a:uFillTx/>
                <a:latin typeface="Times New Roman" panose="02020603050405020304" charset="0"/>
                <a:cs typeface="Times New Roman" panose="02020603050405020304" charset="0"/>
              </a:rPr>
              <a:t>нуждается</a:t>
            </a:r>
            <a:r>
              <a:rPr lang="en-US" altLang="ru-RU" sz="1800">
                <a:solidFill>
                  <a:schemeClr val="tx1"/>
                </a:solidFill>
                <a:uFillTx/>
                <a:latin typeface="Times New Roman" panose="02020603050405020304" charset="0"/>
                <a:cs typeface="Times New Roman" panose="02020603050405020304" charset="0"/>
              </a:rPr>
              <a:t>, </a:t>
            </a:r>
            <a:r>
              <a:rPr lang="en-US" altLang="en-US" sz="1800">
                <a:solidFill>
                  <a:schemeClr val="tx1"/>
                </a:solidFill>
                <a:uFillTx/>
                <a:latin typeface="Times New Roman" panose="02020603050405020304" charset="0"/>
                <a:cs typeface="Times New Roman" panose="02020603050405020304" charset="0"/>
              </a:rPr>
              <a:t>а</a:t>
            </a:r>
            <a:r>
              <a:rPr lang="en-US" altLang="ru-RU" sz="1800">
                <a:solidFill>
                  <a:schemeClr val="tx1"/>
                </a:solidFill>
                <a:uFillTx/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800">
                <a:solidFill>
                  <a:schemeClr val="tx1"/>
                </a:solidFill>
                <a:uFillTx/>
                <a:latin typeface="Times New Roman" panose="02020603050405020304" charset="0"/>
                <a:cs typeface="Times New Roman" panose="02020603050405020304" charset="0"/>
              </a:rPr>
              <a:t>также</a:t>
            </a:r>
            <a:r>
              <a:rPr lang="en-US" altLang="ru-RU" sz="1800">
                <a:solidFill>
                  <a:schemeClr val="tx1"/>
                </a:solidFill>
                <a:uFillTx/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800">
                <a:solidFill>
                  <a:schemeClr val="tx1"/>
                </a:solidFill>
                <a:uFillTx/>
                <a:latin typeface="Times New Roman" panose="02020603050405020304" charset="0"/>
                <a:cs typeface="Times New Roman" panose="02020603050405020304" charset="0"/>
              </a:rPr>
              <a:t>развивать</a:t>
            </a:r>
            <a:r>
              <a:rPr lang="en-US" altLang="ru-RU" sz="1800">
                <a:solidFill>
                  <a:schemeClr val="tx1"/>
                </a:solidFill>
                <a:uFillTx/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800">
                <a:solidFill>
                  <a:schemeClr val="tx1"/>
                </a:solidFill>
                <a:uFillTx/>
                <a:latin typeface="Times New Roman" panose="02020603050405020304" charset="0"/>
                <a:cs typeface="Times New Roman" panose="02020603050405020304" charset="0"/>
              </a:rPr>
              <a:t>эффективные</a:t>
            </a:r>
            <a:r>
              <a:rPr lang="en-US" altLang="ru-RU" sz="1800">
                <a:solidFill>
                  <a:schemeClr val="tx1"/>
                </a:solidFill>
                <a:uFillTx/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800">
                <a:solidFill>
                  <a:schemeClr val="tx1"/>
                </a:solidFill>
                <a:uFillTx/>
                <a:latin typeface="Times New Roman" panose="02020603050405020304" charset="0"/>
                <a:cs typeface="Times New Roman" panose="02020603050405020304" charset="0"/>
              </a:rPr>
              <a:t>методы</a:t>
            </a:r>
            <a:r>
              <a:rPr lang="en-US" altLang="ru-RU" sz="1800">
                <a:solidFill>
                  <a:schemeClr val="tx1"/>
                </a:solidFill>
                <a:uFillTx/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800">
                <a:solidFill>
                  <a:schemeClr val="tx1"/>
                </a:solidFill>
                <a:uFillTx/>
                <a:latin typeface="Times New Roman" panose="02020603050405020304" charset="0"/>
                <a:cs typeface="Times New Roman" panose="02020603050405020304" charset="0"/>
              </a:rPr>
              <a:t>терапии</a:t>
            </a:r>
            <a:r>
              <a:rPr lang="en-US" altLang="ru-RU" sz="1800">
                <a:solidFill>
                  <a:schemeClr val="tx1"/>
                </a:solidFill>
                <a:uFillTx/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800">
                <a:solidFill>
                  <a:schemeClr val="tx1"/>
                </a:solidFill>
                <a:uFillTx/>
                <a:latin typeface="Times New Roman" panose="02020603050405020304" charset="0"/>
                <a:cs typeface="Times New Roman" panose="02020603050405020304" charset="0"/>
              </a:rPr>
              <a:t>и</a:t>
            </a:r>
            <a:r>
              <a:rPr lang="en-US" altLang="ru-RU" sz="1800">
                <a:solidFill>
                  <a:schemeClr val="tx1"/>
                </a:solidFill>
                <a:uFillTx/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800">
                <a:solidFill>
                  <a:schemeClr val="tx1"/>
                </a:solidFill>
                <a:uFillTx/>
                <a:latin typeface="Times New Roman" panose="02020603050405020304" charset="0"/>
                <a:cs typeface="Times New Roman" panose="02020603050405020304" charset="0"/>
              </a:rPr>
              <a:t>поддержки</a:t>
            </a:r>
            <a:r>
              <a:rPr lang="ru-RU" altLang="en-US" sz="1800">
                <a:solidFill>
                  <a:schemeClr val="tx1"/>
                </a:solidFill>
                <a:uFillTx/>
                <a:latin typeface="Times New Roman" panose="02020603050405020304" charset="0"/>
                <a:cs typeface="Times New Roman" panose="02020603050405020304" charset="0"/>
              </a:rPr>
              <a:t>.</a:t>
            </a:r>
            <a:endParaRPr lang="en-US" altLang="en-US" sz="1800">
              <a:solidFill>
                <a:schemeClr val="tx1"/>
              </a:solidFill>
              <a:uFillTx/>
              <a:latin typeface="Times New Roman" panose="02020603050405020304" charset="0"/>
              <a:cs typeface="Times New Roman" panose="02020603050405020304" charset="0"/>
            </a:endParaRPr>
          </a:p>
          <a:p>
            <a:pPr marL="0" indent="457200">
              <a:buNone/>
            </a:pPr>
            <a:r>
              <a:rPr lang="en-US" altLang="en-US" sz="1800">
                <a:solidFill>
                  <a:schemeClr val="tx1"/>
                </a:solidFill>
                <a:uFillTx/>
                <a:latin typeface="Times New Roman" panose="02020603050405020304" charset="0"/>
                <a:cs typeface="Times New Roman" panose="02020603050405020304" charset="0"/>
              </a:rPr>
              <a:t>В</a:t>
            </a:r>
            <a:r>
              <a:rPr lang="en-US" altLang="ru-RU" sz="1800">
                <a:solidFill>
                  <a:schemeClr val="tx1"/>
                </a:solidFill>
                <a:uFillTx/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800">
                <a:solidFill>
                  <a:schemeClr val="tx1"/>
                </a:solidFill>
                <a:uFillTx/>
                <a:latin typeface="Times New Roman" panose="02020603050405020304" charset="0"/>
                <a:cs typeface="Times New Roman" panose="02020603050405020304" charset="0"/>
              </a:rPr>
              <a:t>коррекционной</a:t>
            </a:r>
            <a:r>
              <a:rPr lang="en-US" altLang="ru-RU" sz="1800">
                <a:solidFill>
                  <a:schemeClr val="tx1"/>
                </a:solidFill>
                <a:uFillTx/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800">
                <a:solidFill>
                  <a:schemeClr val="tx1"/>
                </a:solidFill>
                <a:uFillTx/>
                <a:latin typeface="Times New Roman" panose="02020603050405020304" charset="0"/>
                <a:cs typeface="Times New Roman" panose="02020603050405020304" charset="0"/>
              </a:rPr>
              <a:t>педагогике</a:t>
            </a:r>
            <a:r>
              <a:rPr lang="ru-RU" altLang="en-US" sz="1800">
                <a:solidFill>
                  <a:schemeClr val="tx1"/>
                </a:solidFill>
                <a:uFillTx/>
                <a:latin typeface="Times New Roman" panose="02020603050405020304" charset="0"/>
                <a:cs typeface="Times New Roman" panose="02020603050405020304" charset="0"/>
              </a:rPr>
              <a:t> изготовлено разное оборудование и  </a:t>
            </a:r>
            <a:r>
              <a:rPr lang="en-US" altLang="ru-RU" sz="1800">
                <a:solidFill>
                  <a:schemeClr val="tx1"/>
                </a:solidFill>
                <a:uFillTx/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800">
                <a:solidFill>
                  <a:schemeClr val="tx1"/>
                </a:solidFill>
                <a:uFillTx/>
                <a:latin typeface="Times New Roman" panose="02020603050405020304" charset="0"/>
                <a:cs typeface="Times New Roman" panose="02020603050405020304" charset="0"/>
              </a:rPr>
              <a:t>разработаны</a:t>
            </a:r>
            <a:r>
              <a:rPr lang="en-US" altLang="ru-RU" sz="1800">
                <a:solidFill>
                  <a:schemeClr val="tx1"/>
                </a:solidFill>
                <a:uFillTx/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800">
                <a:solidFill>
                  <a:schemeClr val="tx1"/>
                </a:solidFill>
                <a:uFillTx/>
                <a:latin typeface="Times New Roman" panose="02020603050405020304" charset="0"/>
                <a:cs typeface="Times New Roman" panose="02020603050405020304" charset="0"/>
              </a:rPr>
              <a:t>комплексы</a:t>
            </a:r>
            <a:r>
              <a:rPr lang="en-US" altLang="ru-RU" sz="1800">
                <a:solidFill>
                  <a:schemeClr val="tx1"/>
                </a:solidFill>
                <a:uFillTx/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800">
                <a:solidFill>
                  <a:schemeClr val="tx1"/>
                </a:solidFill>
                <a:uFillTx/>
                <a:latin typeface="Times New Roman" panose="02020603050405020304" charset="0"/>
                <a:cs typeface="Times New Roman" panose="02020603050405020304" charset="0"/>
              </a:rPr>
              <a:t>занятий</a:t>
            </a:r>
            <a:r>
              <a:rPr lang="en-US" altLang="ru-RU" sz="1800">
                <a:solidFill>
                  <a:schemeClr val="tx1"/>
                </a:solidFill>
                <a:uFillTx/>
                <a:latin typeface="Times New Roman" panose="02020603050405020304" charset="0"/>
                <a:cs typeface="Times New Roman" panose="02020603050405020304" charset="0"/>
              </a:rPr>
              <a:t>, </a:t>
            </a:r>
            <a:r>
              <a:rPr lang="en-US" altLang="en-US" sz="1800">
                <a:solidFill>
                  <a:schemeClr val="tx1"/>
                </a:solidFill>
                <a:uFillTx/>
                <a:latin typeface="Times New Roman" panose="02020603050405020304" charset="0"/>
                <a:cs typeface="Times New Roman" panose="02020603050405020304" charset="0"/>
              </a:rPr>
              <a:t>игр</a:t>
            </a:r>
            <a:r>
              <a:rPr lang="en-US" altLang="ru-RU" sz="1800">
                <a:solidFill>
                  <a:schemeClr val="tx1"/>
                </a:solidFill>
                <a:uFillTx/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800">
                <a:solidFill>
                  <a:schemeClr val="tx1"/>
                </a:solidFill>
                <a:uFillTx/>
                <a:latin typeface="Times New Roman" panose="02020603050405020304" charset="0"/>
                <a:cs typeface="Times New Roman" panose="02020603050405020304" charset="0"/>
              </a:rPr>
              <a:t>и</a:t>
            </a:r>
            <a:r>
              <a:rPr lang="en-US" altLang="ru-RU" sz="1800">
                <a:solidFill>
                  <a:schemeClr val="tx1"/>
                </a:solidFill>
                <a:uFillTx/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800">
                <a:solidFill>
                  <a:schemeClr val="tx1"/>
                </a:solidFill>
                <a:uFillTx/>
                <a:latin typeface="Times New Roman" panose="02020603050405020304" charset="0"/>
                <a:cs typeface="Times New Roman" panose="02020603050405020304" charset="0"/>
              </a:rPr>
              <a:t>упражнений</a:t>
            </a:r>
            <a:r>
              <a:rPr lang="en-US" altLang="ru-RU" sz="1800">
                <a:solidFill>
                  <a:schemeClr val="tx1"/>
                </a:solidFill>
                <a:uFillTx/>
                <a:latin typeface="Times New Roman" panose="02020603050405020304" charset="0"/>
                <a:cs typeface="Times New Roman" panose="02020603050405020304" charset="0"/>
              </a:rPr>
              <a:t>, </a:t>
            </a:r>
            <a:r>
              <a:rPr lang="en-US" altLang="en-US" sz="1800">
                <a:solidFill>
                  <a:schemeClr val="tx1"/>
                </a:solidFill>
                <a:uFillTx/>
                <a:latin typeface="Times New Roman" panose="02020603050405020304" charset="0"/>
                <a:cs typeface="Times New Roman" panose="02020603050405020304" charset="0"/>
              </a:rPr>
              <a:t>способствующих</a:t>
            </a:r>
            <a:r>
              <a:rPr lang="en-US" altLang="ru-RU" sz="1800">
                <a:solidFill>
                  <a:schemeClr val="tx1"/>
                </a:solidFill>
                <a:uFillTx/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800">
                <a:solidFill>
                  <a:schemeClr val="tx1"/>
                </a:solidFill>
                <a:uFillTx/>
                <a:latin typeface="Times New Roman" panose="02020603050405020304" charset="0"/>
                <a:cs typeface="Times New Roman" panose="02020603050405020304" charset="0"/>
              </a:rPr>
              <a:t>сенсорному</a:t>
            </a:r>
            <a:r>
              <a:rPr lang="en-US" altLang="ru-RU" sz="1800">
                <a:solidFill>
                  <a:schemeClr val="tx1"/>
                </a:solidFill>
                <a:uFillTx/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800">
                <a:solidFill>
                  <a:schemeClr val="tx1"/>
                </a:solidFill>
                <a:uFillTx/>
                <a:latin typeface="Times New Roman" panose="02020603050405020304" charset="0"/>
                <a:cs typeface="Times New Roman" panose="02020603050405020304" charset="0"/>
              </a:rPr>
              <a:t>развитию</a:t>
            </a:r>
            <a:r>
              <a:rPr lang="en-US" altLang="ru-RU" sz="1800">
                <a:solidFill>
                  <a:schemeClr val="tx1"/>
                </a:solidFill>
                <a:uFillTx/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800">
                <a:solidFill>
                  <a:schemeClr val="tx1"/>
                </a:solidFill>
                <a:uFillTx/>
                <a:latin typeface="Times New Roman" panose="02020603050405020304" charset="0"/>
                <a:cs typeface="Times New Roman" panose="02020603050405020304" charset="0"/>
              </a:rPr>
              <a:t>ребенка</a:t>
            </a:r>
            <a:r>
              <a:rPr lang="en-US" altLang="ru-RU" sz="1800">
                <a:solidFill>
                  <a:schemeClr val="tx1"/>
                </a:solidFill>
                <a:uFillTx/>
                <a:latin typeface="Times New Roman" panose="02020603050405020304" charset="0"/>
                <a:cs typeface="Times New Roman" panose="02020603050405020304" charset="0"/>
              </a:rPr>
              <a:t>.</a:t>
            </a:r>
          </a:p>
          <a:p>
            <a:pPr marL="0" indent="457200">
              <a:buNone/>
            </a:pPr>
            <a:r>
              <a:rPr lang="ru-RU" altLang="en-US" sz="1800">
                <a:solidFill>
                  <a:schemeClr val="tx1"/>
                </a:solidFill>
                <a:uFillTx/>
                <a:latin typeface="Times New Roman" panose="02020603050405020304" charset="0"/>
                <a:cs typeface="Times New Roman" panose="02020603050405020304" charset="0"/>
              </a:rPr>
              <a:t>Поэтому подбор  данного оборудования позволит ребенку приобрести разнообразный сенсорный опыт на индивидуальных и групповых занятиях.</a:t>
            </a:r>
            <a:endParaRPr lang="en-US" altLang="ru-RU" sz="1800">
              <a:solidFill>
                <a:schemeClr val="tx1"/>
              </a:solidFill>
              <a:uFillTx/>
              <a:latin typeface="Times New Roman" panose="02020603050405020304" charset="0"/>
              <a:cs typeface="Times New Roman" panose="02020603050405020304" charset="0"/>
            </a:endParaRPr>
          </a:p>
          <a:p>
            <a:pPr marL="0" indent="457200">
              <a:buNone/>
            </a:pPr>
            <a:endParaRPr lang="en-US" altLang="ru-RU" sz="1800">
              <a:solidFill>
                <a:schemeClr val="tx1"/>
              </a:solidFill>
              <a:uFillTx/>
              <a:latin typeface="Times New Roman" panose="02020603050405020304" charset="0"/>
              <a:cs typeface="Times New Roman" panose="02020603050405020304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en-US"/>
              <a:t>Цель и задачи оборудования:</a:t>
            </a:r>
          </a:p>
        </p:txBody>
      </p:sp>
      <p:sp>
        <p:nvSpPr>
          <p:cNvPr id="3" name="Замещающее 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altLang="en-US" sz="1600"/>
          </a:p>
          <a:p>
            <a:pPr marL="0" indent="457200">
              <a:buNone/>
            </a:pPr>
            <a:r>
              <a:rPr lang="ru-RU" altLang="en-US" sz="1800">
                <a:latin typeface="Times New Roman" panose="02020603050405020304" charset="0"/>
                <a:cs typeface="Times New Roman" panose="02020603050405020304" charset="0"/>
              </a:rPr>
              <a:t>Цель: внедрение</a:t>
            </a:r>
            <a:r>
              <a:rPr lang="en-US" altLang="ru-RU" sz="18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800">
                <a:latin typeface="Times New Roman" panose="02020603050405020304" charset="0"/>
                <a:cs typeface="Times New Roman" panose="02020603050405020304" charset="0"/>
              </a:rPr>
              <a:t>в</a:t>
            </a:r>
            <a:r>
              <a:rPr lang="en-US" altLang="ru-RU" sz="18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800">
                <a:latin typeface="Times New Roman" panose="02020603050405020304" charset="0"/>
                <a:cs typeface="Times New Roman" panose="02020603050405020304" charset="0"/>
              </a:rPr>
              <a:t>окружающую</a:t>
            </a:r>
            <a:r>
              <a:rPr lang="en-US" altLang="ru-RU" sz="18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800">
                <a:latin typeface="Times New Roman" panose="02020603050405020304" charset="0"/>
                <a:cs typeface="Times New Roman" panose="02020603050405020304" charset="0"/>
              </a:rPr>
              <a:t>обстановку</a:t>
            </a:r>
            <a:r>
              <a:rPr lang="ru-RU" altLang="en-US" sz="18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ru-RU" sz="18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800">
                <a:latin typeface="Times New Roman" panose="02020603050405020304" charset="0"/>
                <a:cs typeface="Times New Roman" panose="02020603050405020304" charset="0"/>
              </a:rPr>
              <a:t>предмет</a:t>
            </a:r>
            <a:r>
              <a:rPr lang="ru-RU" altLang="en-US" sz="1800">
                <a:latin typeface="Times New Roman" panose="02020603050405020304" charset="0"/>
                <a:cs typeface="Times New Roman" panose="02020603050405020304" charset="0"/>
              </a:rPr>
              <a:t>ов</a:t>
            </a:r>
            <a:r>
              <a:rPr lang="en-US" altLang="ru-RU" sz="1800">
                <a:latin typeface="Times New Roman" panose="02020603050405020304" charset="0"/>
                <a:cs typeface="Times New Roman" panose="02020603050405020304" charset="0"/>
              </a:rPr>
              <a:t>, </a:t>
            </a:r>
            <a:r>
              <a:rPr lang="en-US" altLang="en-US" sz="1800">
                <a:latin typeface="Times New Roman" panose="02020603050405020304" charset="0"/>
                <a:cs typeface="Times New Roman" panose="02020603050405020304" charset="0"/>
              </a:rPr>
              <a:t>которые</a:t>
            </a:r>
            <a:r>
              <a:rPr lang="en-US" altLang="ru-RU" sz="18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800">
                <a:latin typeface="Times New Roman" panose="02020603050405020304" charset="0"/>
                <a:cs typeface="Times New Roman" panose="02020603050405020304" charset="0"/>
              </a:rPr>
              <a:t>предоставляли</a:t>
            </a:r>
            <a:r>
              <a:rPr lang="en-US" altLang="ru-RU" sz="18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800">
                <a:latin typeface="Times New Roman" panose="02020603050405020304" charset="0"/>
                <a:cs typeface="Times New Roman" panose="02020603050405020304" charset="0"/>
              </a:rPr>
              <a:t>бы</a:t>
            </a:r>
            <a:r>
              <a:rPr lang="en-US" altLang="ru-RU" sz="18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800">
                <a:latin typeface="Times New Roman" panose="02020603050405020304" charset="0"/>
                <a:cs typeface="Times New Roman" panose="02020603050405020304" charset="0"/>
              </a:rPr>
              <a:t>ребенку</a:t>
            </a:r>
            <a:r>
              <a:rPr lang="en-US" altLang="ru-RU" sz="18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800">
                <a:latin typeface="Times New Roman" panose="02020603050405020304" charset="0"/>
                <a:cs typeface="Times New Roman" panose="02020603050405020304" charset="0"/>
              </a:rPr>
              <a:t>возможность</a:t>
            </a:r>
            <a:r>
              <a:rPr lang="en-US" altLang="ru-RU" sz="18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800">
                <a:latin typeface="Times New Roman" panose="02020603050405020304" charset="0"/>
                <a:cs typeface="Times New Roman" panose="02020603050405020304" charset="0"/>
              </a:rPr>
              <a:t>видеть</a:t>
            </a:r>
            <a:r>
              <a:rPr lang="en-US" altLang="ru-RU" sz="1800">
                <a:latin typeface="Times New Roman" panose="02020603050405020304" charset="0"/>
                <a:cs typeface="Times New Roman" panose="02020603050405020304" charset="0"/>
              </a:rPr>
              <a:t>, </a:t>
            </a:r>
            <a:r>
              <a:rPr lang="en-US" altLang="en-US" sz="1800">
                <a:latin typeface="Times New Roman" panose="02020603050405020304" charset="0"/>
                <a:cs typeface="Times New Roman" panose="02020603050405020304" charset="0"/>
              </a:rPr>
              <a:t>слышать</a:t>
            </a:r>
            <a:r>
              <a:rPr lang="en-US" altLang="ru-RU" sz="1800">
                <a:latin typeface="Times New Roman" panose="02020603050405020304" charset="0"/>
                <a:cs typeface="Times New Roman" panose="02020603050405020304" charset="0"/>
              </a:rPr>
              <a:t>, </a:t>
            </a:r>
            <a:r>
              <a:rPr lang="en-US" altLang="en-US" sz="1800">
                <a:latin typeface="Times New Roman" panose="02020603050405020304" charset="0"/>
                <a:cs typeface="Times New Roman" panose="02020603050405020304" charset="0"/>
              </a:rPr>
              <a:t>осязать</a:t>
            </a:r>
            <a:r>
              <a:rPr lang="en-US" altLang="ru-RU" sz="1800">
                <a:latin typeface="Times New Roman" panose="02020603050405020304" charset="0"/>
                <a:cs typeface="Times New Roman" panose="02020603050405020304" charset="0"/>
              </a:rPr>
              <a:t>, </a:t>
            </a:r>
            <a:r>
              <a:rPr lang="en-US" altLang="en-US" sz="1800">
                <a:latin typeface="Times New Roman" panose="02020603050405020304" charset="0"/>
                <a:cs typeface="Times New Roman" panose="02020603050405020304" charset="0"/>
              </a:rPr>
              <a:t>ощущать</a:t>
            </a:r>
            <a:r>
              <a:rPr lang="en-US" altLang="ru-RU" sz="18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800">
                <a:latin typeface="Times New Roman" panose="02020603050405020304" charset="0"/>
                <a:cs typeface="Times New Roman" panose="02020603050405020304" charset="0"/>
              </a:rPr>
              <a:t>вкусы</a:t>
            </a:r>
            <a:r>
              <a:rPr lang="en-US" altLang="ru-RU" sz="18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800">
                <a:latin typeface="Times New Roman" panose="02020603050405020304" charset="0"/>
                <a:cs typeface="Times New Roman" panose="02020603050405020304" charset="0"/>
              </a:rPr>
              <a:t>и</a:t>
            </a:r>
            <a:r>
              <a:rPr lang="en-US" altLang="ru-RU" sz="18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800">
                <a:latin typeface="Times New Roman" panose="02020603050405020304" charset="0"/>
                <a:cs typeface="Times New Roman" panose="02020603050405020304" charset="0"/>
              </a:rPr>
              <a:t>запахи</a:t>
            </a:r>
            <a:r>
              <a:rPr lang="en-US" altLang="ru-RU" sz="1800">
                <a:latin typeface="Times New Roman" panose="02020603050405020304" charset="0"/>
                <a:cs typeface="Times New Roman" panose="02020603050405020304" charset="0"/>
              </a:rPr>
              <a:t>, </a:t>
            </a:r>
            <a:r>
              <a:rPr lang="en-US" altLang="en-US" sz="1800">
                <a:latin typeface="Times New Roman" panose="02020603050405020304" charset="0"/>
                <a:cs typeface="Times New Roman" panose="02020603050405020304" charset="0"/>
              </a:rPr>
              <a:t>познавать</a:t>
            </a:r>
            <a:r>
              <a:rPr lang="en-US" altLang="ru-RU" sz="18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800">
                <a:latin typeface="Times New Roman" panose="02020603050405020304" charset="0"/>
                <a:cs typeface="Times New Roman" panose="02020603050405020304" charset="0"/>
              </a:rPr>
              <a:t>устойчивость</a:t>
            </a:r>
            <a:r>
              <a:rPr lang="en-US" altLang="ru-RU" sz="18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800">
                <a:latin typeface="Times New Roman" panose="02020603050405020304" charset="0"/>
                <a:cs typeface="Times New Roman" panose="02020603050405020304" charset="0"/>
              </a:rPr>
              <a:t>своего</a:t>
            </a:r>
            <a:r>
              <a:rPr lang="en-US" altLang="ru-RU" sz="18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800">
                <a:latin typeface="Times New Roman" panose="02020603050405020304" charset="0"/>
                <a:cs typeface="Times New Roman" panose="02020603050405020304" charset="0"/>
              </a:rPr>
              <a:t>тела</a:t>
            </a:r>
            <a:r>
              <a:rPr lang="en-US" altLang="ru-RU" sz="1800">
                <a:latin typeface="Times New Roman" panose="02020603050405020304" charset="0"/>
                <a:cs typeface="Times New Roman" panose="02020603050405020304" charset="0"/>
              </a:rPr>
              <a:t>, </a:t>
            </a:r>
            <a:r>
              <a:rPr lang="en-US" altLang="en-US" sz="1800">
                <a:latin typeface="Times New Roman" panose="02020603050405020304" charset="0"/>
                <a:cs typeface="Times New Roman" panose="02020603050405020304" charset="0"/>
              </a:rPr>
              <a:t>развивать</a:t>
            </a:r>
            <a:r>
              <a:rPr lang="en-US" altLang="ru-RU" sz="18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800">
                <a:latin typeface="Times New Roman" panose="02020603050405020304" charset="0"/>
                <a:cs typeface="Times New Roman" panose="02020603050405020304" charset="0"/>
              </a:rPr>
              <a:t>двигательные</a:t>
            </a:r>
            <a:r>
              <a:rPr lang="en-US" altLang="ru-RU" sz="18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800">
                <a:latin typeface="Times New Roman" panose="02020603050405020304" charset="0"/>
                <a:cs typeface="Times New Roman" panose="02020603050405020304" charset="0"/>
              </a:rPr>
              <a:t>умения</a:t>
            </a:r>
            <a:r>
              <a:rPr lang="en-US" altLang="ru-RU" sz="1800">
                <a:latin typeface="Times New Roman" panose="02020603050405020304" charset="0"/>
                <a:cs typeface="Times New Roman" panose="02020603050405020304" charset="0"/>
              </a:rPr>
              <a:t>.</a:t>
            </a:r>
          </a:p>
          <a:p>
            <a:pPr marL="0" indent="457200" algn="l">
              <a:buNone/>
            </a:pPr>
            <a:r>
              <a:rPr lang="ru-RU" altLang="en-US" sz="1800">
                <a:latin typeface="Times New Roman" panose="02020603050405020304" charset="0"/>
                <a:cs typeface="Times New Roman" panose="02020603050405020304" charset="0"/>
              </a:rPr>
              <a:t>Задачи</a:t>
            </a:r>
          </a:p>
          <a:p>
            <a:pPr marL="0" indent="457200" algn="l">
              <a:buNone/>
            </a:pPr>
            <a:r>
              <a:rPr lang="ru-RU" altLang="en-US" sz="1800">
                <a:latin typeface="Times New Roman" panose="02020603050405020304" charset="0"/>
                <a:cs typeface="Times New Roman" panose="02020603050405020304" charset="0"/>
              </a:rPr>
              <a:t>-помочь ребенку адекватно воспринимать и обрабатывать сенсорные стимулы для улучшения взаимодействия с окружающим миром</a:t>
            </a:r>
            <a:endParaRPr lang="en-US" altLang="ru-RU" sz="1800">
              <a:latin typeface="Times New Roman" panose="02020603050405020304" charset="0"/>
              <a:cs typeface="Times New Roman" panose="02020603050405020304" charset="0"/>
            </a:endParaRPr>
          </a:p>
          <a:p>
            <a:pPr marL="0" indent="0" algn="l">
              <a:buNone/>
            </a:pPr>
            <a:r>
              <a:rPr lang="ru-RU" altLang="en-US" sz="1800">
                <a:latin typeface="Times New Roman" panose="02020603050405020304" charset="0"/>
                <a:cs typeface="Times New Roman" panose="02020603050405020304" charset="0"/>
              </a:rPr>
              <a:t>        -упражнять в  умении </a:t>
            </a:r>
            <a:r>
              <a:rPr lang="en-US" altLang="ru-RU" sz="18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800">
                <a:latin typeface="Times New Roman" panose="02020603050405020304" charset="0"/>
                <a:cs typeface="Times New Roman" panose="02020603050405020304" charset="0"/>
              </a:rPr>
              <a:t>распознавать</a:t>
            </a:r>
            <a:r>
              <a:rPr lang="en-US" altLang="ru-RU" sz="18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800">
                <a:latin typeface="Times New Roman" panose="02020603050405020304" charset="0"/>
                <a:cs typeface="Times New Roman" panose="02020603050405020304" charset="0"/>
              </a:rPr>
              <a:t>ощущения</a:t>
            </a:r>
            <a:r>
              <a:rPr lang="en-US" altLang="ru-RU" sz="1800">
                <a:latin typeface="Times New Roman" panose="02020603050405020304" charset="0"/>
                <a:cs typeface="Times New Roman" panose="02020603050405020304" charset="0"/>
              </a:rPr>
              <a:t>, </a:t>
            </a:r>
            <a:r>
              <a:rPr lang="en-US" altLang="en-US" sz="1800">
                <a:latin typeface="Times New Roman" panose="02020603050405020304" charset="0"/>
                <a:cs typeface="Times New Roman" panose="02020603050405020304" charset="0"/>
              </a:rPr>
              <a:t>которые</a:t>
            </a:r>
            <a:r>
              <a:rPr lang="en-US" altLang="ru-RU" sz="18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800">
                <a:latin typeface="Times New Roman" panose="02020603050405020304" charset="0"/>
                <a:cs typeface="Times New Roman" panose="02020603050405020304" charset="0"/>
              </a:rPr>
              <a:t>поступают</a:t>
            </a:r>
            <a:r>
              <a:rPr lang="en-US" altLang="ru-RU" sz="18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800">
                <a:latin typeface="Times New Roman" panose="02020603050405020304" charset="0"/>
                <a:cs typeface="Times New Roman" panose="02020603050405020304" charset="0"/>
              </a:rPr>
              <a:t>из</a:t>
            </a:r>
            <a:r>
              <a:rPr lang="en-US" altLang="ru-RU" sz="18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800">
                <a:latin typeface="Times New Roman" panose="02020603050405020304" charset="0"/>
                <a:cs typeface="Times New Roman" panose="02020603050405020304" charset="0"/>
              </a:rPr>
              <a:t>внешнего</a:t>
            </a:r>
            <a:r>
              <a:rPr lang="en-US" altLang="ru-RU" sz="18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800">
                <a:latin typeface="Times New Roman" panose="02020603050405020304" charset="0"/>
                <a:cs typeface="Times New Roman" panose="02020603050405020304" charset="0"/>
              </a:rPr>
              <a:t>мира</a:t>
            </a:r>
            <a:r>
              <a:rPr lang="en-US" altLang="ru-RU" sz="1800">
                <a:latin typeface="Times New Roman" panose="02020603050405020304" charset="0"/>
                <a:cs typeface="Times New Roman" panose="02020603050405020304" charset="0"/>
              </a:rPr>
              <a:t>, </a:t>
            </a:r>
            <a:r>
              <a:rPr lang="en-US" altLang="en-US" sz="1800">
                <a:latin typeface="Times New Roman" panose="02020603050405020304" charset="0"/>
                <a:cs typeface="Times New Roman" panose="02020603050405020304" charset="0"/>
              </a:rPr>
              <a:t>и</a:t>
            </a:r>
            <a:r>
              <a:rPr lang="en-US" altLang="ru-RU" sz="18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800">
                <a:latin typeface="Times New Roman" panose="02020603050405020304" charset="0"/>
                <a:cs typeface="Times New Roman" panose="02020603050405020304" charset="0"/>
              </a:rPr>
              <a:t>правильно</a:t>
            </a:r>
            <a:r>
              <a:rPr lang="en-US" altLang="ru-RU" sz="18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800">
                <a:latin typeface="Times New Roman" panose="02020603050405020304" charset="0"/>
                <a:cs typeface="Times New Roman" panose="02020603050405020304" charset="0"/>
              </a:rPr>
              <a:t>реагировать</a:t>
            </a:r>
            <a:r>
              <a:rPr lang="en-US" altLang="ru-RU" sz="18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800">
                <a:latin typeface="Times New Roman" panose="02020603050405020304" charset="0"/>
                <a:cs typeface="Times New Roman" panose="02020603050405020304" charset="0"/>
              </a:rPr>
              <a:t>на</a:t>
            </a:r>
            <a:r>
              <a:rPr lang="en-US" altLang="ru-RU" sz="18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800">
                <a:latin typeface="Times New Roman" panose="02020603050405020304" charset="0"/>
                <a:cs typeface="Times New Roman" panose="02020603050405020304" charset="0"/>
              </a:rPr>
              <a:t>них</a:t>
            </a:r>
            <a:endParaRPr lang="en-US" altLang="ru-RU" sz="1800">
              <a:latin typeface="Times New Roman" panose="02020603050405020304" charset="0"/>
              <a:cs typeface="Times New Roman" panose="02020603050405020304" charset="0"/>
            </a:endParaRPr>
          </a:p>
          <a:p>
            <a:pPr marL="0" indent="0" algn="l">
              <a:buNone/>
            </a:pPr>
            <a:r>
              <a:rPr lang="ru-RU" altLang="en-US" sz="1800">
                <a:latin typeface="Times New Roman" panose="02020603050405020304" charset="0"/>
                <a:cs typeface="Times New Roman" panose="02020603050405020304" charset="0"/>
              </a:rPr>
              <a:t>         -научить </a:t>
            </a:r>
            <a:r>
              <a:rPr lang="en-US" altLang="ru-RU" sz="18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800">
                <a:latin typeface="Times New Roman" panose="02020603050405020304" charset="0"/>
                <a:cs typeface="Times New Roman" panose="02020603050405020304" charset="0"/>
              </a:rPr>
              <a:t>новым</a:t>
            </a:r>
            <a:r>
              <a:rPr lang="en-US" altLang="ru-RU" sz="18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800">
                <a:latin typeface="Times New Roman" panose="02020603050405020304" charset="0"/>
                <a:cs typeface="Times New Roman" panose="02020603050405020304" charset="0"/>
              </a:rPr>
              <a:t>методам</a:t>
            </a:r>
            <a:r>
              <a:rPr lang="en-US" altLang="ru-RU" sz="18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800">
                <a:latin typeface="Times New Roman" panose="02020603050405020304" charset="0"/>
                <a:cs typeface="Times New Roman" panose="02020603050405020304" charset="0"/>
              </a:rPr>
              <a:t>и</a:t>
            </a:r>
            <a:r>
              <a:rPr lang="en-US" altLang="ru-RU" sz="18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800">
                <a:latin typeface="Times New Roman" panose="02020603050405020304" charset="0"/>
                <a:cs typeface="Times New Roman" panose="02020603050405020304" charset="0"/>
              </a:rPr>
              <a:t>приемам</a:t>
            </a:r>
            <a:r>
              <a:rPr lang="en-US" altLang="ru-RU" sz="18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800">
                <a:latin typeface="Times New Roman" panose="02020603050405020304" charset="0"/>
                <a:cs typeface="Times New Roman" panose="02020603050405020304" charset="0"/>
              </a:rPr>
              <a:t>саморегуляции</a:t>
            </a:r>
            <a:r>
              <a:rPr lang="en-US" altLang="ru-RU" sz="18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800">
                <a:latin typeface="Times New Roman" panose="02020603050405020304" charset="0"/>
                <a:cs typeface="Times New Roman" panose="02020603050405020304" charset="0"/>
              </a:rPr>
              <a:t>и</a:t>
            </a:r>
            <a:r>
              <a:rPr lang="en-US" altLang="ru-RU" sz="18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800">
                <a:latin typeface="Times New Roman" panose="02020603050405020304" charset="0"/>
                <a:cs typeface="Times New Roman" panose="02020603050405020304" charset="0"/>
              </a:rPr>
              <a:t>сенсорной</a:t>
            </a:r>
            <a:r>
              <a:rPr lang="en-US" altLang="ru-RU" sz="18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800">
                <a:latin typeface="Times New Roman" panose="02020603050405020304" charset="0"/>
                <a:cs typeface="Times New Roman" panose="02020603050405020304" charset="0"/>
              </a:rPr>
              <a:t>интеграции</a:t>
            </a:r>
            <a:r>
              <a:rPr lang="en-US" altLang="ru-RU" sz="1800">
                <a:latin typeface="Times New Roman" panose="02020603050405020304" charset="0"/>
                <a:cs typeface="Times New Roman" panose="02020603050405020304" charset="0"/>
              </a:rPr>
              <a:t>.</a:t>
            </a:r>
          </a:p>
          <a:p>
            <a:pPr marL="0" indent="0" algn="l">
              <a:buNone/>
            </a:pPr>
            <a:r>
              <a:rPr lang="ru-RU" altLang="en-US" sz="1800">
                <a:latin typeface="Times New Roman" panose="02020603050405020304" charset="0"/>
                <a:cs typeface="Times New Roman" panose="02020603050405020304" charset="0"/>
              </a:rPr>
              <a:t>          -п</a:t>
            </a:r>
            <a:r>
              <a:rPr lang="en-US" altLang="en-US" sz="1800">
                <a:latin typeface="Times New Roman" panose="02020603050405020304" charset="0"/>
                <a:cs typeface="Times New Roman" panose="02020603050405020304" charset="0"/>
              </a:rPr>
              <a:t>овыша</a:t>
            </a:r>
            <a:r>
              <a:rPr lang="ru-RU" altLang="en-US" sz="1800">
                <a:latin typeface="Times New Roman" panose="02020603050405020304" charset="0"/>
                <a:cs typeface="Times New Roman" panose="02020603050405020304" charset="0"/>
              </a:rPr>
              <a:t>ть</a:t>
            </a:r>
            <a:r>
              <a:rPr lang="en-US" altLang="ru-RU" sz="18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800">
                <a:latin typeface="Times New Roman" panose="02020603050405020304" charset="0"/>
                <a:cs typeface="Times New Roman" panose="02020603050405020304" charset="0"/>
              </a:rPr>
              <a:t>внимание</a:t>
            </a:r>
            <a:r>
              <a:rPr lang="en-US" altLang="ru-RU" sz="18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800">
                <a:latin typeface="Times New Roman" panose="02020603050405020304" charset="0"/>
                <a:cs typeface="Times New Roman" panose="02020603050405020304" charset="0"/>
              </a:rPr>
              <a:t>и</a:t>
            </a:r>
            <a:r>
              <a:rPr lang="en-US" altLang="ru-RU" sz="18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800">
                <a:latin typeface="Times New Roman" panose="02020603050405020304" charset="0"/>
                <a:cs typeface="Times New Roman" panose="02020603050405020304" charset="0"/>
              </a:rPr>
              <a:t>любознательность</a:t>
            </a:r>
            <a:endParaRPr lang="en-US" altLang="ru-RU" sz="1800">
              <a:latin typeface="Times New Roman" panose="02020603050405020304" charset="0"/>
              <a:cs typeface="Times New Roman" panose="02020603050405020304" charset="0"/>
            </a:endParaRPr>
          </a:p>
          <a:p>
            <a:pPr marL="0" indent="0" algn="l">
              <a:buNone/>
            </a:pPr>
            <a:r>
              <a:rPr lang="ru-RU" altLang="en-US" sz="1800">
                <a:latin typeface="Times New Roman" panose="02020603050405020304" charset="0"/>
                <a:cs typeface="Times New Roman" panose="02020603050405020304" charset="0"/>
              </a:rPr>
              <a:t>          -у</a:t>
            </a:r>
            <a:r>
              <a:rPr lang="en-US" altLang="en-US" sz="1800">
                <a:latin typeface="Times New Roman" panose="02020603050405020304" charset="0"/>
                <a:cs typeface="Times New Roman" panose="02020603050405020304" charset="0"/>
              </a:rPr>
              <a:t>меньш</a:t>
            </a:r>
            <a:r>
              <a:rPr lang="ru-RU" altLang="en-US" sz="1800">
                <a:latin typeface="Times New Roman" panose="02020603050405020304" charset="0"/>
                <a:cs typeface="Times New Roman" panose="02020603050405020304" charset="0"/>
              </a:rPr>
              <a:t>ить</a:t>
            </a:r>
            <a:r>
              <a:rPr lang="en-US" altLang="ru-RU" sz="18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800">
                <a:latin typeface="Times New Roman" panose="02020603050405020304" charset="0"/>
                <a:cs typeface="Times New Roman" panose="02020603050405020304" charset="0"/>
              </a:rPr>
              <a:t>стресс</a:t>
            </a:r>
            <a:r>
              <a:rPr lang="en-US" altLang="ru-RU" sz="18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800">
                <a:latin typeface="Times New Roman" panose="02020603050405020304" charset="0"/>
                <a:cs typeface="Times New Roman" panose="02020603050405020304" charset="0"/>
              </a:rPr>
              <a:t>и</a:t>
            </a:r>
            <a:r>
              <a:rPr lang="en-US" altLang="ru-RU" sz="18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800">
                <a:latin typeface="Times New Roman" panose="02020603050405020304" charset="0"/>
                <a:cs typeface="Times New Roman" panose="02020603050405020304" charset="0"/>
              </a:rPr>
              <a:t>тревожность</a:t>
            </a:r>
            <a:endParaRPr lang="en-US" altLang="ru-RU" sz="1800">
              <a:latin typeface="Times New Roman" panose="02020603050405020304" charset="0"/>
              <a:cs typeface="Times New Roman" panose="02020603050405020304" charset="0"/>
            </a:endParaRPr>
          </a:p>
          <a:p>
            <a:pPr marL="0" indent="0" algn="l">
              <a:buNone/>
            </a:pPr>
            <a:r>
              <a:rPr lang="ru-RU" altLang="en-US" sz="1800">
                <a:latin typeface="Times New Roman" panose="02020603050405020304" charset="0"/>
                <a:cs typeface="Times New Roman" panose="02020603050405020304" charset="0"/>
              </a:rPr>
              <a:t>          -</a:t>
            </a:r>
            <a:r>
              <a:rPr lang="en-US" altLang="en-US" sz="1800">
                <a:latin typeface="Times New Roman" panose="02020603050405020304" charset="0"/>
                <a:cs typeface="Times New Roman" panose="02020603050405020304" charset="0"/>
              </a:rPr>
              <a:t>улучш</a:t>
            </a:r>
            <a:r>
              <a:rPr lang="ru-RU" altLang="en-US" sz="1800">
                <a:latin typeface="Times New Roman" panose="02020603050405020304" charset="0"/>
                <a:cs typeface="Times New Roman" panose="02020603050405020304" charset="0"/>
              </a:rPr>
              <a:t>ить</a:t>
            </a:r>
            <a:r>
              <a:rPr lang="en-US" altLang="ru-RU" sz="18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800">
                <a:latin typeface="Times New Roman" panose="02020603050405020304" charset="0"/>
                <a:cs typeface="Times New Roman" panose="02020603050405020304" charset="0"/>
              </a:rPr>
              <a:t>активность</a:t>
            </a:r>
            <a:r>
              <a:rPr lang="en-US" altLang="ru-RU" sz="18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800">
                <a:latin typeface="Times New Roman" panose="02020603050405020304" charset="0"/>
                <a:cs typeface="Times New Roman" panose="02020603050405020304" charset="0"/>
              </a:rPr>
              <a:t>в</a:t>
            </a:r>
            <a:r>
              <a:rPr lang="en-US" altLang="ru-RU" sz="18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800">
                <a:latin typeface="Times New Roman" panose="02020603050405020304" charset="0"/>
                <a:cs typeface="Times New Roman" panose="02020603050405020304" charset="0"/>
              </a:rPr>
              <a:t>двигательной</a:t>
            </a:r>
            <a:r>
              <a:rPr lang="en-US" altLang="ru-RU" sz="18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800">
                <a:latin typeface="Times New Roman" panose="02020603050405020304" charset="0"/>
                <a:cs typeface="Times New Roman" panose="02020603050405020304" charset="0"/>
              </a:rPr>
              <a:t>сфере</a:t>
            </a:r>
            <a:endParaRPr lang="en-US" altLang="ru-RU" sz="1800">
              <a:latin typeface="Times New Roman" panose="02020603050405020304" charset="0"/>
              <a:cs typeface="Times New Roman" panose="02020603050405020304" charset="0"/>
            </a:endParaRPr>
          </a:p>
          <a:p>
            <a:pPr marL="0" indent="0" algn="l">
              <a:buNone/>
            </a:pPr>
            <a:r>
              <a:rPr lang="ru-RU" altLang="en-US" sz="1800">
                <a:latin typeface="Times New Roman" panose="02020603050405020304" charset="0"/>
                <a:cs typeface="Times New Roman" panose="02020603050405020304" charset="0"/>
              </a:rPr>
              <a:t>          -научить принимать </a:t>
            </a:r>
            <a:r>
              <a:rPr lang="en-US" altLang="ru-RU" sz="18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800">
                <a:latin typeface="Times New Roman" panose="02020603050405020304" charset="0"/>
                <a:cs typeface="Times New Roman" panose="02020603050405020304" charset="0"/>
              </a:rPr>
              <a:t>перемены</a:t>
            </a:r>
            <a:r>
              <a:rPr lang="en-US" altLang="ru-RU" sz="18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800">
                <a:latin typeface="Times New Roman" panose="02020603050405020304" charset="0"/>
                <a:cs typeface="Times New Roman" panose="02020603050405020304" charset="0"/>
              </a:rPr>
              <a:t>в</a:t>
            </a:r>
            <a:r>
              <a:rPr lang="en-US" altLang="ru-RU" sz="18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800">
                <a:latin typeface="Times New Roman" panose="02020603050405020304" charset="0"/>
                <a:cs typeface="Times New Roman" panose="02020603050405020304" charset="0"/>
              </a:rPr>
              <a:t>окружающем</a:t>
            </a:r>
            <a:r>
              <a:rPr lang="en-US" altLang="ru-RU" sz="18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800">
                <a:latin typeface="Times New Roman" panose="02020603050405020304" charset="0"/>
                <a:cs typeface="Times New Roman" panose="02020603050405020304" charset="0"/>
              </a:rPr>
              <a:t>мире</a:t>
            </a:r>
            <a:r>
              <a:rPr lang="en-US" altLang="ru-RU" sz="18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800">
                <a:latin typeface="Times New Roman" panose="02020603050405020304" charset="0"/>
                <a:cs typeface="Times New Roman" panose="02020603050405020304" charset="0"/>
              </a:rPr>
              <a:t>более</a:t>
            </a:r>
            <a:r>
              <a:rPr lang="en-US" altLang="ru-RU" sz="18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800">
                <a:latin typeface="Times New Roman" panose="02020603050405020304" charset="0"/>
                <a:cs typeface="Times New Roman" panose="02020603050405020304" charset="0"/>
              </a:rPr>
              <a:t>спокойно</a:t>
            </a:r>
            <a:endParaRPr lang="en-US" altLang="ru-RU" sz="1800">
              <a:latin typeface="Times New Roman" panose="02020603050405020304" charset="0"/>
              <a:cs typeface="Times New Roman" panose="02020603050405020304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en-US"/>
              <a:t>Описание оборудования</a:t>
            </a:r>
          </a:p>
        </p:txBody>
      </p:sp>
      <p:sp>
        <p:nvSpPr>
          <p:cNvPr id="3" name="Замещающее 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altLang="en-US" sz="2000">
                <a:latin typeface="Times New Roman" panose="02020603050405020304" charset="0"/>
                <a:cs typeface="Times New Roman" panose="02020603050405020304" charset="0"/>
              </a:rPr>
              <a:t>Это комплексный набор  атрибутов предназначенный для стимуляции всех органов чувств:</a:t>
            </a:r>
          </a:p>
          <a:p>
            <a:r>
              <a:rPr lang="ru-RU" altLang="en-US" sz="2000">
                <a:latin typeface="Times New Roman" panose="02020603050405020304" charset="0"/>
                <a:cs typeface="Times New Roman" panose="02020603050405020304" charset="0"/>
              </a:rPr>
              <a:t>цветовое, звуковое, тактильное оборудование , которое позволяет создать безопасное и адаптивное пространство для индивидуальных занятий, направленных на улучшение саморегуляции, внимания и эмоциональной устойчивости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4300"/>
            <a:ext cx="8229600" cy="844550"/>
          </a:xfrm>
        </p:spPr>
        <p:txBody>
          <a:bodyPr/>
          <a:lstStyle/>
          <a:p>
            <a:r>
              <a:rPr lang="en-US" altLang="en-US" sz="1600">
                <a:latin typeface="Times New Roman" panose="02020603050405020304" charset="0"/>
                <a:cs typeface="Times New Roman" panose="02020603050405020304" charset="0"/>
              </a:rPr>
              <a:t>Зрительное</a:t>
            </a:r>
            <a:r>
              <a:rPr lang="en-US" altLang="ru-RU" sz="16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600">
                <a:latin typeface="Times New Roman" panose="02020603050405020304" charset="0"/>
                <a:cs typeface="Times New Roman" panose="02020603050405020304" charset="0"/>
              </a:rPr>
              <a:t>восприятие</a:t>
            </a:r>
            <a:r>
              <a:rPr lang="en-US" altLang="ru-RU" sz="1600">
                <a:latin typeface="Times New Roman" panose="02020603050405020304" charset="0"/>
                <a:cs typeface="Times New Roman" panose="02020603050405020304" charset="0"/>
              </a:rPr>
              <a:t> — </a:t>
            </a:r>
            <a:r>
              <a:rPr lang="en-US" altLang="en-US" sz="1600">
                <a:latin typeface="Times New Roman" panose="02020603050405020304" charset="0"/>
                <a:cs typeface="Times New Roman" panose="02020603050405020304" charset="0"/>
              </a:rPr>
              <a:t>это</a:t>
            </a:r>
            <a:r>
              <a:rPr lang="en-US" altLang="ru-RU" sz="16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600">
                <a:latin typeface="Times New Roman" panose="02020603050405020304" charset="0"/>
                <a:cs typeface="Times New Roman" panose="02020603050405020304" charset="0"/>
              </a:rPr>
              <a:t>сложный</a:t>
            </a:r>
            <a:r>
              <a:rPr lang="en-US" altLang="ru-RU" sz="16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600">
                <a:latin typeface="Times New Roman" panose="02020603050405020304" charset="0"/>
                <a:cs typeface="Times New Roman" panose="02020603050405020304" charset="0"/>
              </a:rPr>
              <a:t>процесс</a:t>
            </a:r>
            <a:r>
              <a:rPr lang="en-US" altLang="ru-RU" sz="1600">
                <a:latin typeface="Times New Roman" panose="02020603050405020304" charset="0"/>
                <a:cs typeface="Times New Roman" panose="02020603050405020304" charset="0"/>
              </a:rPr>
              <a:t>, </a:t>
            </a:r>
            <a:r>
              <a:rPr lang="en-US" altLang="en-US" sz="1600">
                <a:latin typeface="Times New Roman" panose="02020603050405020304" charset="0"/>
                <a:cs typeface="Times New Roman" panose="02020603050405020304" charset="0"/>
              </a:rPr>
              <a:t>в</a:t>
            </a:r>
            <a:r>
              <a:rPr lang="en-US" altLang="ru-RU" sz="16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600">
                <a:latin typeface="Times New Roman" panose="02020603050405020304" charset="0"/>
                <a:cs typeface="Times New Roman" panose="02020603050405020304" charset="0"/>
              </a:rPr>
              <a:t>котором</a:t>
            </a:r>
            <a:r>
              <a:rPr lang="en-US" altLang="ru-RU" sz="16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600">
                <a:latin typeface="Times New Roman" panose="02020603050405020304" charset="0"/>
                <a:cs typeface="Times New Roman" panose="02020603050405020304" charset="0"/>
              </a:rPr>
              <a:t>мозг</a:t>
            </a:r>
            <a:r>
              <a:rPr lang="en-US" altLang="ru-RU" sz="16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600">
                <a:latin typeface="Times New Roman" panose="02020603050405020304" charset="0"/>
                <a:cs typeface="Times New Roman" panose="02020603050405020304" charset="0"/>
              </a:rPr>
              <a:t>обрабатывает</a:t>
            </a:r>
            <a:r>
              <a:rPr lang="en-US" altLang="ru-RU" sz="16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600">
                <a:latin typeface="Times New Roman" panose="02020603050405020304" charset="0"/>
                <a:cs typeface="Times New Roman" panose="02020603050405020304" charset="0"/>
              </a:rPr>
              <a:t>и</a:t>
            </a:r>
            <a:r>
              <a:rPr lang="en-US" altLang="ru-RU" sz="16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600">
                <a:latin typeface="Times New Roman" panose="02020603050405020304" charset="0"/>
                <a:cs typeface="Times New Roman" panose="02020603050405020304" charset="0"/>
              </a:rPr>
              <a:t>осмысливает</a:t>
            </a:r>
            <a:r>
              <a:rPr lang="en-US" altLang="ru-RU" sz="16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600">
                <a:latin typeface="Times New Roman" panose="02020603050405020304" charset="0"/>
                <a:cs typeface="Times New Roman" panose="02020603050405020304" charset="0"/>
              </a:rPr>
              <a:t>информацию</a:t>
            </a:r>
            <a:r>
              <a:rPr lang="en-US" altLang="ru-RU" sz="1600">
                <a:latin typeface="Times New Roman" panose="02020603050405020304" charset="0"/>
                <a:cs typeface="Times New Roman" panose="02020603050405020304" charset="0"/>
              </a:rPr>
              <a:t>, </a:t>
            </a:r>
            <a:r>
              <a:rPr lang="en-US" altLang="en-US" sz="1600">
                <a:latin typeface="Times New Roman" panose="02020603050405020304" charset="0"/>
                <a:cs typeface="Times New Roman" panose="02020603050405020304" charset="0"/>
              </a:rPr>
              <a:t>получаемую</a:t>
            </a:r>
            <a:r>
              <a:rPr lang="en-US" altLang="ru-RU" sz="16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600">
                <a:latin typeface="Times New Roman" panose="02020603050405020304" charset="0"/>
                <a:cs typeface="Times New Roman" panose="02020603050405020304" charset="0"/>
              </a:rPr>
              <a:t>через</a:t>
            </a:r>
            <a:r>
              <a:rPr lang="en-US" altLang="ru-RU" sz="16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600">
                <a:latin typeface="Times New Roman" panose="02020603050405020304" charset="0"/>
                <a:cs typeface="Times New Roman" panose="02020603050405020304" charset="0"/>
              </a:rPr>
              <a:t>глаза</a:t>
            </a:r>
            <a:r>
              <a:rPr lang="en-US" altLang="ru-RU" sz="1600">
                <a:latin typeface="Times New Roman" panose="02020603050405020304" charset="0"/>
                <a:cs typeface="Times New Roman" panose="02020603050405020304" charset="0"/>
              </a:rPr>
              <a:t>. </a:t>
            </a:r>
            <a:r>
              <a:rPr lang="en-US" altLang="en-US" sz="1600">
                <a:latin typeface="Times New Roman" panose="02020603050405020304" charset="0"/>
                <a:cs typeface="Times New Roman" panose="02020603050405020304" charset="0"/>
              </a:rPr>
              <a:t>Это</a:t>
            </a:r>
            <a:r>
              <a:rPr lang="en-US" altLang="ru-RU" sz="16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600">
                <a:latin typeface="Times New Roman" panose="02020603050405020304" charset="0"/>
                <a:cs typeface="Times New Roman" panose="02020603050405020304" charset="0"/>
              </a:rPr>
              <a:t>не</a:t>
            </a:r>
            <a:r>
              <a:rPr lang="en-US" altLang="ru-RU" sz="16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600">
                <a:latin typeface="Times New Roman" panose="02020603050405020304" charset="0"/>
                <a:cs typeface="Times New Roman" panose="02020603050405020304" charset="0"/>
              </a:rPr>
              <a:t>просто</a:t>
            </a:r>
            <a:r>
              <a:rPr lang="en-US" altLang="ru-RU" sz="16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600">
                <a:latin typeface="Times New Roman" panose="02020603050405020304" charset="0"/>
                <a:cs typeface="Times New Roman" panose="02020603050405020304" charset="0"/>
              </a:rPr>
              <a:t>получение</a:t>
            </a:r>
            <a:r>
              <a:rPr lang="en-US" altLang="ru-RU" sz="16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600">
                <a:latin typeface="Times New Roman" panose="02020603050405020304" charset="0"/>
                <a:cs typeface="Times New Roman" panose="02020603050405020304" charset="0"/>
              </a:rPr>
              <a:t>изображения</a:t>
            </a:r>
            <a:r>
              <a:rPr lang="en-US" altLang="ru-RU" sz="1600">
                <a:latin typeface="Times New Roman" panose="02020603050405020304" charset="0"/>
                <a:cs typeface="Times New Roman" panose="02020603050405020304" charset="0"/>
              </a:rPr>
              <a:t>, </a:t>
            </a:r>
            <a:r>
              <a:rPr lang="en-US" altLang="en-US" sz="1600">
                <a:latin typeface="Times New Roman" panose="02020603050405020304" charset="0"/>
                <a:cs typeface="Times New Roman" panose="02020603050405020304" charset="0"/>
              </a:rPr>
              <a:t>а</a:t>
            </a:r>
            <a:r>
              <a:rPr lang="en-US" altLang="ru-RU" sz="16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600">
                <a:latin typeface="Times New Roman" panose="02020603050405020304" charset="0"/>
                <a:cs typeface="Times New Roman" panose="02020603050405020304" charset="0"/>
              </a:rPr>
              <a:t>активная</a:t>
            </a:r>
            <a:r>
              <a:rPr lang="en-US" altLang="ru-RU" sz="16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600">
                <a:latin typeface="Times New Roman" panose="02020603050405020304" charset="0"/>
                <a:cs typeface="Times New Roman" panose="02020603050405020304" charset="0"/>
              </a:rPr>
              <a:t>интерпретация</a:t>
            </a:r>
            <a:r>
              <a:rPr lang="en-US" altLang="ru-RU" sz="16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600">
                <a:latin typeface="Times New Roman" panose="02020603050405020304" charset="0"/>
                <a:cs typeface="Times New Roman" panose="02020603050405020304" charset="0"/>
              </a:rPr>
              <a:t>света</a:t>
            </a:r>
            <a:r>
              <a:rPr lang="en-US" altLang="ru-RU" sz="1600">
                <a:latin typeface="Times New Roman" panose="02020603050405020304" charset="0"/>
                <a:cs typeface="Times New Roman" panose="02020603050405020304" charset="0"/>
              </a:rPr>
              <a:t>, </a:t>
            </a:r>
            <a:r>
              <a:rPr lang="en-US" altLang="en-US" sz="1600">
                <a:latin typeface="Times New Roman" panose="02020603050405020304" charset="0"/>
                <a:cs typeface="Times New Roman" panose="02020603050405020304" charset="0"/>
              </a:rPr>
              <a:t>позволяющая</a:t>
            </a:r>
            <a:r>
              <a:rPr lang="en-US" altLang="ru-RU" sz="16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600">
                <a:latin typeface="Times New Roman" panose="02020603050405020304" charset="0"/>
                <a:cs typeface="Times New Roman" panose="02020603050405020304" charset="0"/>
              </a:rPr>
              <a:t>нам</a:t>
            </a:r>
            <a:r>
              <a:rPr lang="en-US" altLang="ru-RU" sz="16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600">
                <a:latin typeface="Times New Roman" panose="02020603050405020304" charset="0"/>
                <a:cs typeface="Times New Roman" panose="02020603050405020304" charset="0"/>
              </a:rPr>
              <a:t>распознавать</a:t>
            </a:r>
            <a:r>
              <a:rPr lang="en-US" altLang="ru-RU" sz="16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600">
                <a:latin typeface="Times New Roman" panose="02020603050405020304" charset="0"/>
                <a:cs typeface="Times New Roman" panose="02020603050405020304" charset="0"/>
              </a:rPr>
              <a:t>форму</a:t>
            </a:r>
            <a:r>
              <a:rPr lang="en-US" altLang="ru-RU" sz="1600">
                <a:latin typeface="Times New Roman" panose="02020603050405020304" charset="0"/>
                <a:cs typeface="Times New Roman" panose="02020603050405020304" charset="0"/>
              </a:rPr>
              <a:t>, </a:t>
            </a:r>
            <a:r>
              <a:rPr lang="en-US" altLang="en-US" sz="1600">
                <a:latin typeface="Times New Roman" panose="02020603050405020304" charset="0"/>
                <a:cs typeface="Times New Roman" panose="02020603050405020304" charset="0"/>
              </a:rPr>
              <a:t>цвет</a:t>
            </a:r>
            <a:r>
              <a:rPr lang="en-US" altLang="ru-RU" sz="1600">
                <a:latin typeface="Times New Roman" panose="02020603050405020304" charset="0"/>
                <a:cs typeface="Times New Roman" panose="02020603050405020304" charset="0"/>
              </a:rPr>
              <a:t>, </a:t>
            </a:r>
            <a:r>
              <a:rPr lang="en-US" altLang="en-US" sz="1600">
                <a:latin typeface="Times New Roman" panose="02020603050405020304" charset="0"/>
                <a:cs typeface="Times New Roman" panose="02020603050405020304" charset="0"/>
              </a:rPr>
              <a:t>размер</a:t>
            </a:r>
            <a:r>
              <a:rPr lang="en-US" altLang="ru-RU" sz="16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600">
                <a:latin typeface="Times New Roman" panose="02020603050405020304" charset="0"/>
                <a:cs typeface="Times New Roman" panose="02020603050405020304" charset="0"/>
              </a:rPr>
              <a:t>и</a:t>
            </a:r>
            <a:r>
              <a:rPr lang="en-US" altLang="ru-RU" sz="16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600">
                <a:latin typeface="Times New Roman" panose="02020603050405020304" charset="0"/>
                <a:cs typeface="Times New Roman" panose="02020603050405020304" charset="0"/>
              </a:rPr>
              <a:t>другие</a:t>
            </a:r>
            <a:r>
              <a:rPr lang="en-US" altLang="ru-RU" sz="16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600">
                <a:latin typeface="Times New Roman" panose="02020603050405020304" charset="0"/>
                <a:cs typeface="Times New Roman" panose="02020603050405020304" charset="0"/>
              </a:rPr>
              <a:t>характеристики</a:t>
            </a:r>
            <a:r>
              <a:rPr lang="en-US" altLang="ru-RU" sz="16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600">
                <a:latin typeface="Times New Roman" panose="02020603050405020304" charset="0"/>
                <a:cs typeface="Times New Roman" panose="02020603050405020304" charset="0"/>
              </a:rPr>
              <a:t>о</a:t>
            </a:r>
            <a:r>
              <a:rPr lang="ru-RU" altLang="en-US" sz="1600">
                <a:latin typeface="Times New Roman" panose="02020603050405020304" charset="0"/>
                <a:cs typeface="Times New Roman" panose="02020603050405020304" charset="0"/>
              </a:rPr>
              <a:t>бъектов,а также пониматьвзаимоотношения в прпостранстве</a:t>
            </a:r>
          </a:p>
        </p:txBody>
      </p:sp>
      <p:sp>
        <p:nvSpPr>
          <p:cNvPr id="3" name="Замещающее 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altLang="en-US" sz="2000" dirty="0" smtClean="0"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altLang="en-US" sz="2000" b="1" dirty="0" smtClean="0">
                <a:latin typeface="Times New Roman" pitchFamily="18" charset="0"/>
                <a:cs typeface="Times New Roman" pitchFamily="18" charset="0"/>
              </a:rPr>
              <a:t>Стаканчики непроливайки»</a:t>
            </a:r>
          </a:p>
          <a:p>
            <a:pPr>
              <a:buNone/>
            </a:pPr>
            <a:r>
              <a:rPr lang="ru-RU" altLang="en-US" sz="2000" dirty="0" smtClean="0">
                <a:latin typeface="Times New Roman" pitchFamily="18" charset="0"/>
                <a:cs typeface="Times New Roman" pitchFamily="18" charset="0"/>
              </a:rPr>
              <a:t>Цель: формирование математических представлений, развитие мелкой моторики, сенсорных эталонов</a:t>
            </a:r>
            <a:endParaRPr lang="ru-RU" altLang="en-US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Изображение 3" descr="IMG_20241115_102400_945"/>
          <p:cNvPicPr>
            <a:picLocks noChangeAspect="1"/>
          </p:cNvPicPr>
          <p:nvPr/>
        </p:nvPicPr>
        <p:blipFill>
          <a:blip r:embed="rId2" cstate="print"/>
          <a:srcRect t="29554" b="-3437"/>
          <a:stretch>
            <a:fillRect/>
          </a:stretch>
        </p:blipFill>
        <p:spPr>
          <a:xfrm>
            <a:off x="714348" y="4714860"/>
            <a:ext cx="3866515" cy="2143140"/>
          </a:xfrm>
          <a:prstGeom prst="rect">
            <a:avLst/>
          </a:prstGeom>
        </p:spPr>
      </p:pic>
      <p:pic>
        <p:nvPicPr>
          <p:cNvPr id="6" name="Изображение 5" descr="IMG_20250520_132237_0"/>
          <p:cNvPicPr>
            <a:picLocks noChangeAspect="1"/>
          </p:cNvPicPr>
          <p:nvPr/>
        </p:nvPicPr>
        <p:blipFill>
          <a:blip r:embed="rId3" cstate="print"/>
          <a:srcRect t="6099" r="9873"/>
          <a:stretch>
            <a:fillRect/>
          </a:stretch>
        </p:blipFill>
        <p:spPr>
          <a:xfrm>
            <a:off x="4857752" y="2714620"/>
            <a:ext cx="4071966" cy="3299776"/>
          </a:xfrm>
          <a:prstGeom prst="rect">
            <a:avLst/>
          </a:prstGeom>
        </p:spPr>
      </p:pic>
      <p:pic>
        <p:nvPicPr>
          <p:cNvPr id="1026" name="Picture 2" descr="C:\фото мо\IMG_20250422_141117_259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1006700" y="2285992"/>
            <a:ext cx="26416000" cy="19812000"/>
          </a:xfrm>
          <a:prstGeom prst="rect">
            <a:avLst/>
          </a:prstGeom>
          <a:noFill/>
        </p:spPr>
      </p:pic>
      <p:pic>
        <p:nvPicPr>
          <p:cNvPr id="7" name="Рисунок 6" descr="C:\фото мо\IMG_20250422_141117_259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85786" y="2214554"/>
            <a:ext cx="3857652" cy="23574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en-US" dirty="0" smtClean="0"/>
              <a:t>«Гимнастическая верёвка»</a:t>
            </a:r>
            <a:endParaRPr lang="ru-RU" altLang="en-US" dirty="0"/>
          </a:p>
        </p:txBody>
      </p:sp>
      <p:sp>
        <p:nvSpPr>
          <p:cNvPr id="3" name="Замещающее 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altLang="en-US" sz="2000" dirty="0" smtClean="0">
                <a:latin typeface="Times New Roman" pitchFamily="18" charset="0"/>
                <a:cs typeface="Times New Roman" pitchFamily="18" charset="0"/>
              </a:rPr>
              <a:t>Цель развитие </a:t>
            </a:r>
            <a:r>
              <a:rPr lang="ru-RU" altLang="en-US" sz="2000" dirty="0" err="1" smtClean="0">
                <a:latin typeface="Times New Roman" pitchFamily="18" charset="0"/>
                <a:cs typeface="Times New Roman" pitchFamily="18" charset="0"/>
              </a:rPr>
              <a:t>проприорецепции</a:t>
            </a:r>
            <a:r>
              <a:rPr lang="ru-RU" altLang="en-US" sz="2000" dirty="0" smtClean="0">
                <a:latin typeface="Times New Roman" pitchFamily="18" charset="0"/>
                <a:cs typeface="Times New Roman" pitchFamily="18" charset="0"/>
              </a:rPr>
              <a:t>, мелкой моторики, концентрации внимания, усидчивости, зрительно-моторной координации.</a:t>
            </a:r>
            <a:endParaRPr lang="ru-RU" altLang="en-US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Изображение 4" descr="IMG-20251015-WA0016"/>
          <p:cNvPicPr>
            <a:picLocks noChangeAspect="1"/>
          </p:cNvPicPr>
          <p:nvPr/>
        </p:nvPicPr>
        <p:blipFill>
          <a:blip r:embed="rId2"/>
          <a:srcRect l="17960" r="7420"/>
          <a:stretch>
            <a:fillRect/>
          </a:stretch>
        </p:blipFill>
        <p:spPr>
          <a:xfrm>
            <a:off x="3571868" y="2285992"/>
            <a:ext cx="4679950" cy="3860800"/>
          </a:xfrm>
          <a:prstGeom prst="rect">
            <a:avLst/>
          </a:prstGeom>
        </p:spPr>
      </p:pic>
      <p:pic>
        <p:nvPicPr>
          <p:cNvPr id="6" name="Изображение 5" descr="IMG-20251015-WA0009"/>
          <p:cNvPicPr>
            <a:picLocks noChangeAspect="1"/>
          </p:cNvPicPr>
          <p:nvPr/>
        </p:nvPicPr>
        <p:blipFill>
          <a:blip r:embed="rId3"/>
          <a:srcRect l="4429" r="10474"/>
          <a:stretch>
            <a:fillRect/>
          </a:stretch>
        </p:blipFill>
        <p:spPr>
          <a:xfrm rot="16200000">
            <a:off x="-134187" y="2920215"/>
            <a:ext cx="4214844" cy="2803525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214291"/>
            <a:ext cx="8229600" cy="1143007"/>
          </a:xfrm>
        </p:spPr>
        <p:txBody>
          <a:bodyPr/>
          <a:lstStyle/>
          <a:p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«Гимнастическая веревка»- вращение веревки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кистью,тренировка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предплечья и кисти, вращение , броски в парах.</a:t>
            </a:r>
            <a:br>
              <a:rPr lang="ru-RU" sz="2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Конструирование по образцу. сортировка по цвету.</a:t>
            </a:r>
            <a:br>
              <a:rPr lang="ru-RU" sz="2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4" name="Изображение 4" descr="IMG_20250507_105504_111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500034" y="1785926"/>
            <a:ext cx="3536181" cy="4714908"/>
          </a:xfrm>
          <a:prstGeom prst="rect">
            <a:avLst/>
          </a:prstGeom>
        </p:spPr>
      </p:pic>
      <p:pic>
        <p:nvPicPr>
          <p:cNvPr id="5" name="Рисунок 4" descr="C:\фото мо\IMG_20250422_141745_560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72066" y="1428736"/>
            <a:ext cx="3714776" cy="51435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90500"/>
            <a:ext cx="8229600" cy="738170"/>
          </a:xfrm>
        </p:spPr>
        <p:txBody>
          <a:bodyPr/>
          <a:lstStyle/>
          <a:p>
            <a:r>
              <a:rPr lang="ru-RU" altLang="en-US" sz="2000" dirty="0" smtClean="0"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altLang="en-US" sz="2000" dirty="0" err="1" smtClean="0">
                <a:latin typeface="Times New Roman" pitchFamily="18" charset="0"/>
                <a:cs typeface="Times New Roman" pitchFamily="18" charset="0"/>
              </a:rPr>
              <a:t>Геометрика</a:t>
            </a:r>
            <a:r>
              <a:rPr lang="ru-RU" altLang="en-US" sz="2000" dirty="0" smtClean="0">
                <a:latin typeface="Times New Roman" pitchFamily="18" charset="0"/>
                <a:cs typeface="Times New Roman" pitchFamily="18" charset="0"/>
              </a:rPr>
              <a:t>»- развитие внимания, сенсорных эталонов, </a:t>
            </a:r>
            <a:r>
              <a:rPr lang="ru-RU" altLang="en-US" sz="2000" dirty="0" err="1" smtClean="0">
                <a:latin typeface="Times New Roman" pitchFamily="18" charset="0"/>
                <a:cs typeface="Times New Roman" pitchFamily="18" charset="0"/>
              </a:rPr>
              <a:t>зрително-моторной</a:t>
            </a:r>
            <a:r>
              <a:rPr lang="ru-RU" altLang="en-US" sz="2000" dirty="0" smtClean="0">
                <a:latin typeface="Times New Roman" pitchFamily="18" charset="0"/>
                <a:cs typeface="Times New Roman" pitchFamily="18" charset="0"/>
              </a:rPr>
              <a:t> координации. </a:t>
            </a:r>
            <a:r>
              <a:rPr lang="ru-RU" altLang="en-US" sz="2000" dirty="0" smtClean="0">
                <a:latin typeface="Times New Roman" pitchFamily="18" charset="0"/>
                <a:cs typeface="Times New Roman" pitchFamily="18" charset="0"/>
              </a:rPr>
              <a:t>м</a:t>
            </a:r>
            <a:r>
              <a:rPr lang="ru-RU" altLang="en-US" sz="2000" dirty="0" smtClean="0">
                <a:latin typeface="Times New Roman" pitchFamily="18" charset="0"/>
                <a:cs typeface="Times New Roman" pitchFamily="18" charset="0"/>
              </a:rPr>
              <a:t>елкой моторики.</a:t>
            </a:r>
            <a:r>
              <a:rPr lang="ru-RU" alt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ru-RU" altLang="en-US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Замещающее 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altLang="en-US"/>
          </a:p>
        </p:txBody>
      </p:sp>
      <p:pic>
        <p:nvPicPr>
          <p:cNvPr id="4" name="Изображение 3" descr="IMG-20251015-WA004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1472" y="1285860"/>
            <a:ext cx="8143932" cy="5199504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en-US" sz="2000" dirty="0" smtClean="0">
                <a:latin typeface="Times New Roman" pitchFamily="18" charset="0"/>
                <a:cs typeface="Times New Roman" pitchFamily="18" charset="0"/>
              </a:rPr>
              <a:t>« Палочки и стаканчики»-развитие мыслительных операций. Зрительно-моторной операции, пространственной ориентировки</a:t>
            </a:r>
            <a:endParaRPr lang="ru-RU" altLang="en-US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Изображение 3" descr="IMG_20250507_104553_974"/>
          <p:cNvPicPr>
            <a:picLocks noChangeAspect="1"/>
          </p:cNvPicPr>
          <p:nvPr/>
        </p:nvPicPr>
        <p:blipFill>
          <a:blip r:embed="rId2" cstate="print"/>
          <a:srcRect t="40008"/>
          <a:stretch>
            <a:fillRect/>
          </a:stretch>
        </p:blipFill>
        <p:spPr>
          <a:xfrm>
            <a:off x="571472" y="1071546"/>
            <a:ext cx="4175760" cy="3427396"/>
          </a:xfrm>
          <a:prstGeom prst="rect">
            <a:avLst/>
          </a:prstGeom>
        </p:spPr>
      </p:pic>
      <p:pic>
        <p:nvPicPr>
          <p:cNvPr id="5" name="Изображение 4" descr="IMG_20250507_104620_651"/>
          <p:cNvPicPr>
            <a:picLocks noChangeAspect="1"/>
          </p:cNvPicPr>
          <p:nvPr/>
        </p:nvPicPr>
        <p:blipFill>
          <a:blip r:embed="rId3" cstate="print"/>
          <a:srcRect t="36059"/>
          <a:stretch>
            <a:fillRect/>
          </a:stretch>
        </p:blipFill>
        <p:spPr>
          <a:xfrm>
            <a:off x="4942205" y="1000108"/>
            <a:ext cx="4201795" cy="3582356"/>
          </a:xfrm>
          <a:prstGeom prst="rect">
            <a:avLst/>
          </a:prstGeom>
        </p:spPr>
      </p:pic>
      <p:pic>
        <p:nvPicPr>
          <p:cNvPr id="6" name="Содержимое 5" descr="C:\фото мо\IMG_20250423_162130_503.jpg"/>
          <p:cNvPicPr>
            <a:picLocks noGrp="1"/>
          </p:cNvPicPr>
          <p:nvPr>
            <p:ph idx="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2905060" y="2881362"/>
            <a:ext cx="2833813" cy="47863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857232"/>
          </a:xfrm>
        </p:spPr>
        <p:txBody>
          <a:bodyPr/>
          <a:lstStyle/>
          <a:p>
            <a:r>
              <a:rPr lang="ru-RU" altLang="en-US" sz="1800" dirty="0" smtClean="0">
                <a:latin typeface="Times New Roman" pitchFamily="18" charset="0"/>
                <a:cs typeface="Times New Roman" pitchFamily="18" charset="0"/>
              </a:rPr>
              <a:t>«Волшебные перчатки»-игровой интерес, математические представления, внимание усидчивость</a:t>
            </a:r>
            <a:endParaRPr lang="ru-RU" altLang="en-US" sz="1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Замещающее 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altLang="en-US" dirty="0"/>
          </a:p>
        </p:txBody>
      </p:sp>
      <p:pic>
        <p:nvPicPr>
          <p:cNvPr id="4" name="Изображение 3" descr="IMG_20250513_132346_646"/>
          <p:cNvPicPr>
            <a:picLocks noChangeAspect="1"/>
          </p:cNvPicPr>
          <p:nvPr/>
        </p:nvPicPr>
        <p:blipFill>
          <a:blip r:embed="rId2" cstate="print"/>
          <a:srcRect t="39934"/>
          <a:stretch>
            <a:fillRect/>
          </a:stretch>
        </p:blipFill>
        <p:spPr>
          <a:xfrm>
            <a:off x="642910" y="1928802"/>
            <a:ext cx="3921760" cy="3141345"/>
          </a:xfrm>
          <a:prstGeom prst="rect">
            <a:avLst/>
          </a:prstGeom>
        </p:spPr>
      </p:pic>
      <p:pic>
        <p:nvPicPr>
          <p:cNvPr id="5" name="Изображение 4" descr="IMG_20250513_133636_412"/>
          <p:cNvPicPr>
            <a:picLocks noChangeAspect="1"/>
          </p:cNvPicPr>
          <p:nvPr/>
        </p:nvPicPr>
        <p:blipFill>
          <a:blip r:embed="rId3" cstate="print"/>
          <a:srcRect t="51604"/>
          <a:stretch>
            <a:fillRect/>
          </a:stretch>
        </p:blipFill>
        <p:spPr>
          <a:xfrm>
            <a:off x="4714876" y="2786058"/>
            <a:ext cx="4097020" cy="3139440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05410"/>
            <a:ext cx="8229600" cy="1172210"/>
          </a:xfrm>
        </p:spPr>
        <p:txBody>
          <a:bodyPr/>
          <a:lstStyle/>
          <a:p>
            <a:r>
              <a:rPr lang="en-US" altLang="en-US" sz="1400"/>
              <a:t>Слуховое</a:t>
            </a:r>
            <a:r>
              <a:rPr lang="en-US" altLang="ru-RU" sz="1400"/>
              <a:t> </a:t>
            </a:r>
            <a:r>
              <a:rPr lang="en-US" altLang="en-US" sz="1400"/>
              <a:t>восприятие</a:t>
            </a:r>
            <a:r>
              <a:rPr lang="en-US" altLang="ru-RU" sz="1400"/>
              <a:t> — </a:t>
            </a:r>
            <a:r>
              <a:rPr lang="en-US" altLang="en-US" sz="1400"/>
              <a:t>это</a:t>
            </a:r>
            <a:r>
              <a:rPr lang="en-US" altLang="ru-RU" sz="1400"/>
              <a:t> </a:t>
            </a:r>
            <a:r>
              <a:rPr lang="en-US" altLang="en-US" sz="1400"/>
              <a:t>способность</a:t>
            </a:r>
            <a:r>
              <a:rPr lang="en-US" altLang="ru-RU" sz="1400"/>
              <a:t> </a:t>
            </a:r>
            <a:r>
              <a:rPr lang="en-US" altLang="en-US" sz="1400"/>
              <a:t>человека</a:t>
            </a:r>
            <a:r>
              <a:rPr lang="en-US" altLang="ru-RU" sz="1400"/>
              <a:t> </a:t>
            </a:r>
            <a:r>
              <a:rPr lang="en-US" altLang="en-US" sz="1400"/>
              <a:t>воспринимать</a:t>
            </a:r>
            <a:r>
              <a:rPr lang="en-US" altLang="ru-RU" sz="1400"/>
              <a:t>, </a:t>
            </a:r>
            <a:r>
              <a:rPr lang="en-US" altLang="en-US" sz="1400"/>
              <a:t>обрабатывать</a:t>
            </a:r>
            <a:r>
              <a:rPr lang="en-US" altLang="ru-RU" sz="1400"/>
              <a:t> </a:t>
            </a:r>
            <a:r>
              <a:rPr lang="en-US" altLang="en-US" sz="1400"/>
              <a:t>и</a:t>
            </a:r>
            <a:r>
              <a:rPr lang="en-US" altLang="ru-RU" sz="1400"/>
              <a:t> </a:t>
            </a:r>
            <a:r>
              <a:rPr lang="en-US" altLang="en-US" sz="1400"/>
              <a:t>интерпретировать</a:t>
            </a:r>
            <a:r>
              <a:rPr lang="en-US" altLang="ru-RU" sz="1400"/>
              <a:t> </a:t>
            </a:r>
            <a:r>
              <a:rPr lang="en-US" altLang="en-US" sz="1400"/>
              <a:t>звуки</a:t>
            </a:r>
            <a:r>
              <a:rPr lang="en-US" altLang="ru-RU" sz="1400"/>
              <a:t> </a:t>
            </a:r>
            <a:r>
              <a:rPr lang="en-US" altLang="en-US" sz="1400"/>
              <a:t>из</a:t>
            </a:r>
            <a:r>
              <a:rPr lang="en-US" altLang="ru-RU" sz="1400"/>
              <a:t> </a:t>
            </a:r>
            <a:r>
              <a:rPr lang="en-US" altLang="en-US" sz="1400"/>
              <a:t>окружающей</a:t>
            </a:r>
            <a:r>
              <a:rPr lang="en-US" altLang="ru-RU" sz="1400"/>
              <a:t> </a:t>
            </a:r>
            <a:r>
              <a:rPr lang="en-US" altLang="en-US" sz="1400"/>
              <a:t>среды</a:t>
            </a:r>
            <a:r>
              <a:rPr lang="en-US" altLang="ru-RU" sz="1400"/>
              <a:t>. </a:t>
            </a:r>
            <a:r>
              <a:rPr lang="en-US" altLang="en-US" sz="1400"/>
              <a:t>Оно</a:t>
            </a:r>
            <a:r>
              <a:rPr lang="en-US" altLang="ru-RU" sz="1400"/>
              <a:t> </a:t>
            </a:r>
            <a:r>
              <a:rPr lang="en-US" altLang="en-US" sz="1400"/>
              <a:t>включает</a:t>
            </a:r>
            <a:r>
              <a:rPr lang="en-US" altLang="ru-RU" sz="1400"/>
              <a:t> </a:t>
            </a:r>
            <a:r>
              <a:rPr lang="en-US" altLang="en-US" sz="1400"/>
              <a:t>в</a:t>
            </a:r>
            <a:r>
              <a:rPr lang="en-US" altLang="ru-RU" sz="1400"/>
              <a:t> </a:t>
            </a:r>
            <a:r>
              <a:rPr lang="en-US" altLang="en-US" sz="1400"/>
              <a:t>себя</a:t>
            </a:r>
            <a:r>
              <a:rPr lang="en-US" altLang="ru-RU" sz="1400"/>
              <a:t> </a:t>
            </a:r>
            <a:r>
              <a:rPr lang="en-US" altLang="en-US" sz="1400"/>
              <a:t>распознавание</a:t>
            </a:r>
            <a:r>
              <a:rPr lang="en-US" altLang="ru-RU" sz="1400"/>
              <a:t> </a:t>
            </a:r>
            <a:r>
              <a:rPr lang="en-US" altLang="en-US" sz="1400"/>
              <a:t>звуков</a:t>
            </a:r>
            <a:r>
              <a:rPr lang="en-US" altLang="ru-RU" sz="1400"/>
              <a:t> </a:t>
            </a:r>
            <a:r>
              <a:rPr lang="en-US" altLang="en-US" sz="1400"/>
              <a:t>по</a:t>
            </a:r>
            <a:r>
              <a:rPr lang="en-US" altLang="ru-RU" sz="1400"/>
              <a:t> </a:t>
            </a:r>
            <a:r>
              <a:rPr lang="en-US" altLang="en-US" sz="1400"/>
              <a:t>их</a:t>
            </a:r>
            <a:r>
              <a:rPr lang="en-US" altLang="ru-RU" sz="1400"/>
              <a:t> </a:t>
            </a:r>
            <a:r>
              <a:rPr lang="en-US" altLang="en-US" sz="1400"/>
              <a:t>характеристикам</a:t>
            </a:r>
            <a:r>
              <a:rPr lang="en-US" altLang="ru-RU" sz="1400"/>
              <a:t> (</a:t>
            </a:r>
            <a:r>
              <a:rPr lang="en-US" altLang="en-US" sz="1400"/>
              <a:t>высота</a:t>
            </a:r>
            <a:r>
              <a:rPr lang="en-US" altLang="ru-RU" sz="1400"/>
              <a:t>, </a:t>
            </a:r>
            <a:r>
              <a:rPr lang="en-US" altLang="en-US" sz="1400"/>
              <a:t>громкость</a:t>
            </a:r>
            <a:r>
              <a:rPr lang="en-US" altLang="ru-RU" sz="1400"/>
              <a:t>, </a:t>
            </a:r>
            <a:r>
              <a:rPr lang="en-US" altLang="en-US" sz="1400"/>
              <a:t>тембр</a:t>
            </a:r>
            <a:r>
              <a:rPr lang="en-US" altLang="ru-RU" sz="1400"/>
              <a:t>, </a:t>
            </a:r>
            <a:r>
              <a:rPr lang="en-US" altLang="en-US" sz="1400"/>
              <a:t>темп</a:t>
            </a:r>
            <a:r>
              <a:rPr lang="en-US" altLang="ru-RU" sz="1400"/>
              <a:t>), </a:t>
            </a:r>
            <a:r>
              <a:rPr lang="en-US" altLang="en-US" sz="1400"/>
              <a:t>различение</a:t>
            </a:r>
            <a:r>
              <a:rPr lang="en-US" altLang="ru-RU" sz="1400"/>
              <a:t> </a:t>
            </a:r>
            <a:r>
              <a:rPr lang="en-US" altLang="en-US" sz="1400"/>
              <a:t>звуков</a:t>
            </a:r>
            <a:r>
              <a:rPr lang="en-US" altLang="ru-RU" sz="1400"/>
              <a:t> </a:t>
            </a:r>
            <a:r>
              <a:rPr lang="en-US" altLang="en-US" sz="1400"/>
              <a:t>речи</a:t>
            </a:r>
            <a:r>
              <a:rPr lang="en-US" altLang="ru-RU" sz="1400"/>
              <a:t> </a:t>
            </a:r>
            <a:r>
              <a:rPr lang="en-US" altLang="en-US" sz="1400"/>
              <a:t>и</a:t>
            </a:r>
            <a:r>
              <a:rPr lang="en-US" altLang="ru-RU" sz="1400"/>
              <a:t> </a:t>
            </a:r>
            <a:r>
              <a:rPr lang="en-US" altLang="en-US" sz="1400"/>
              <a:t>их</a:t>
            </a:r>
            <a:r>
              <a:rPr lang="en-US" altLang="ru-RU" sz="1400"/>
              <a:t> </a:t>
            </a:r>
            <a:r>
              <a:rPr lang="en-US" altLang="en-US" sz="1400"/>
              <a:t>понимание</a:t>
            </a:r>
          </a:p>
        </p:txBody>
      </p:sp>
      <p:sp>
        <p:nvSpPr>
          <p:cNvPr id="3" name="Замещающее 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altLang="en-US"/>
          </a:p>
        </p:txBody>
      </p:sp>
      <p:pic>
        <p:nvPicPr>
          <p:cNvPr id="4" name="Изображение 3" descr="IMG-20251015-WA0010"/>
          <p:cNvPicPr>
            <a:picLocks noChangeAspect="1"/>
          </p:cNvPicPr>
          <p:nvPr/>
        </p:nvPicPr>
        <p:blipFill>
          <a:blip r:embed="rId2"/>
          <a:srcRect t="12972" b="10496"/>
          <a:stretch>
            <a:fillRect/>
          </a:stretch>
        </p:blipFill>
        <p:spPr>
          <a:xfrm>
            <a:off x="428596" y="1214422"/>
            <a:ext cx="4029075" cy="4671695"/>
          </a:xfrm>
          <a:prstGeom prst="rect">
            <a:avLst/>
          </a:prstGeom>
        </p:spPr>
      </p:pic>
      <p:pic>
        <p:nvPicPr>
          <p:cNvPr id="5" name="Изображение 4" descr="IMG-20251015-WA003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00562" y="1214422"/>
            <a:ext cx="3911600" cy="4662170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en-US" dirty="0" smtClean="0"/>
              <a:t>Игра «</a:t>
            </a:r>
            <a:r>
              <a:rPr lang="ru-RU" altLang="en-US" dirty="0" err="1" smtClean="0"/>
              <a:t>Угададай</a:t>
            </a:r>
            <a:r>
              <a:rPr lang="ru-RU" altLang="en-US" dirty="0" smtClean="0"/>
              <a:t> что звучит?»</a:t>
            </a:r>
            <a:endParaRPr lang="ru-RU" altLang="en-US" dirty="0"/>
          </a:p>
        </p:txBody>
      </p:sp>
      <p:sp>
        <p:nvSpPr>
          <p:cNvPr id="3" name="Замещающее 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altLang="en-US"/>
          </a:p>
        </p:txBody>
      </p:sp>
      <p:pic>
        <p:nvPicPr>
          <p:cNvPr id="4" name="Изображение 3" descr="IMG-20251015-WA001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1505" y="1250315"/>
            <a:ext cx="3218815" cy="4873625"/>
          </a:xfrm>
          <a:prstGeom prst="rect">
            <a:avLst/>
          </a:prstGeom>
        </p:spPr>
      </p:pic>
      <p:pic>
        <p:nvPicPr>
          <p:cNvPr id="5" name="Изображение 4" descr="IMG-20251015-WA003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5400000">
            <a:off x="4154805" y="2027555"/>
            <a:ext cx="4924425" cy="3369945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altLang="en-US"/>
          </a:p>
        </p:txBody>
      </p:sp>
      <p:sp>
        <p:nvSpPr>
          <p:cNvPr id="3" name="Замещающее 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altLang="en-US"/>
          </a:p>
        </p:txBody>
      </p:sp>
      <p:pic>
        <p:nvPicPr>
          <p:cNvPr id="4" name="Изображение 3" descr="IMG-20251015-WA003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9115" y="260350"/>
            <a:ext cx="3709035" cy="5701665"/>
          </a:xfrm>
          <a:prstGeom prst="rect">
            <a:avLst/>
          </a:prstGeom>
        </p:spPr>
      </p:pic>
      <p:pic>
        <p:nvPicPr>
          <p:cNvPr id="5" name="Изображение 4" descr="IMG-20251015-WA002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5400000">
            <a:off x="3744595" y="1159510"/>
            <a:ext cx="5629275" cy="3830955"/>
          </a:xfrm>
          <a:prstGeom prst="rect">
            <a:avLst/>
          </a:prstGeo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en-US" dirty="0" smtClean="0"/>
              <a:t>Играем на металлофоне</a:t>
            </a:r>
            <a:endParaRPr lang="ru-RU" altLang="en-US" dirty="0"/>
          </a:p>
        </p:txBody>
      </p:sp>
      <p:sp>
        <p:nvSpPr>
          <p:cNvPr id="3" name="Замещающее 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altLang="en-US" dirty="0" smtClean="0"/>
              <a:t>Цель- развитие слухового восприятия, музыкальных способностей</a:t>
            </a:r>
            <a:endParaRPr lang="ru-RU" altLang="en-US" dirty="0"/>
          </a:p>
        </p:txBody>
      </p:sp>
      <p:pic>
        <p:nvPicPr>
          <p:cNvPr id="4" name="Изображение 3" descr="IMG_20250507_104810_989"/>
          <p:cNvPicPr>
            <a:picLocks noChangeAspect="1"/>
          </p:cNvPicPr>
          <p:nvPr/>
        </p:nvPicPr>
        <p:blipFill>
          <a:blip r:embed="rId2" cstate="print"/>
          <a:srcRect t="37146"/>
          <a:stretch>
            <a:fillRect/>
          </a:stretch>
        </p:blipFill>
        <p:spPr>
          <a:xfrm>
            <a:off x="428596" y="2428868"/>
            <a:ext cx="4049395" cy="3505503"/>
          </a:xfrm>
          <a:prstGeom prst="rect">
            <a:avLst/>
          </a:prstGeom>
        </p:spPr>
      </p:pic>
      <p:pic>
        <p:nvPicPr>
          <p:cNvPr id="5" name="Изображение 4" descr="IMG_20250507_105019_155"/>
          <p:cNvPicPr>
            <a:picLocks noChangeAspect="1"/>
          </p:cNvPicPr>
          <p:nvPr/>
        </p:nvPicPr>
        <p:blipFill>
          <a:blip r:embed="rId3" cstate="print"/>
          <a:srcRect l="9151" t="36784"/>
          <a:stretch>
            <a:fillRect/>
          </a:stretch>
        </p:blipFill>
        <p:spPr>
          <a:xfrm>
            <a:off x="4714876" y="2357430"/>
            <a:ext cx="3743960" cy="3474725"/>
          </a:xfrm>
          <a:prstGeom prst="rect">
            <a:avLst/>
          </a:prstGeo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altLang="en-US"/>
          </a:p>
        </p:txBody>
      </p:sp>
      <p:sp>
        <p:nvSpPr>
          <p:cNvPr id="3" name="Замещающее 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altLang="en-US"/>
          </a:p>
        </p:txBody>
      </p:sp>
      <p:pic>
        <p:nvPicPr>
          <p:cNvPr id="4" name="Изображение 3" descr="IMG-20251015-WA0002"/>
          <p:cNvPicPr>
            <a:picLocks noChangeAspect="1"/>
          </p:cNvPicPr>
          <p:nvPr/>
        </p:nvPicPr>
        <p:blipFill>
          <a:blip r:embed="rId2"/>
          <a:srcRect l="13389" r="11014"/>
          <a:stretch>
            <a:fillRect/>
          </a:stretch>
        </p:blipFill>
        <p:spPr>
          <a:xfrm>
            <a:off x="539750" y="1268730"/>
            <a:ext cx="7777480" cy="4601210"/>
          </a:xfrm>
          <a:prstGeom prst="rect">
            <a:avLst/>
          </a:prstGeom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7475"/>
            <a:ext cx="8229600" cy="868045"/>
          </a:xfrm>
        </p:spPr>
        <p:txBody>
          <a:bodyPr/>
          <a:lstStyle/>
          <a:p>
            <a:r>
              <a:rPr lang="en-US" altLang="en-US" sz="1400">
                <a:latin typeface="Times New Roman" panose="02020603050405020304" charset="0"/>
                <a:cs typeface="Times New Roman" panose="02020603050405020304" charset="0"/>
              </a:rPr>
              <a:t/>
            </a:r>
            <a:br>
              <a:rPr lang="en-US" altLang="en-US" sz="1400">
                <a:latin typeface="Times New Roman" panose="02020603050405020304" charset="0"/>
                <a:cs typeface="Times New Roman" panose="02020603050405020304" charset="0"/>
              </a:rPr>
            </a:br>
            <a:r>
              <a:rPr lang="en-US" altLang="en-US" sz="1400">
                <a:latin typeface="Times New Roman" panose="02020603050405020304" charset="0"/>
                <a:cs typeface="Times New Roman" panose="02020603050405020304" charset="0"/>
              </a:rPr>
              <a:t>Тактильное</a:t>
            </a:r>
            <a:r>
              <a:rPr lang="en-US" altLang="ru-RU" sz="14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400">
                <a:latin typeface="Times New Roman" panose="02020603050405020304" charset="0"/>
                <a:cs typeface="Times New Roman" panose="02020603050405020304" charset="0"/>
              </a:rPr>
              <a:t>восприятие</a:t>
            </a:r>
            <a:r>
              <a:rPr lang="en-US" altLang="ru-RU" sz="1400">
                <a:latin typeface="Times New Roman" panose="02020603050405020304" charset="0"/>
                <a:cs typeface="Times New Roman" panose="02020603050405020304" charset="0"/>
              </a:rPr>
              <a:t> — </a:t>
            </a:r>
            <a:r>
              <a:rPr lang="en-US" altLang="en-US" sz="1400">
                <a:latin typeface="Times New Roman" panose="02020603050405020304" charset="0"/>
                <a:cs typeface="Times New Roman" panose="02020603050405020304" charset="0"/>
              </a:rPr>
              <a:t>это</a:t>
            </a:r>
            <a:r>
              <a:rPr lang="en-US" altLang="ru-RU" sz="14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400">
                <a:latin typeface="Times New Roman" panose="02020603050405020304" charset="0"/>
                <a:cs typeface="Times New Roman" panose="02020603050405020304" charset="0"/>
              </a:rPr>
              <a:t>познание</a:t>
            </a:r>
            <a:r>
              <a:rPr lang="en-US" altLang="ru-RU" sz="14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400">
                <a:latin typeface="Times New Roman" panose="02020603050405020304" charset="0"/>
                <a:cs typeface="Times New Roman" panose="02020603050405020304" charset="0"/>
              </a:rPr>
              <a:t>мира</a:t>
            </a:r>
            <a:r>
              <a:rPr lang="en-US" altLang="ru-RU" sz="14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400">
                <a:latin typeface="Times New Roman" panose="02020603050405020304" charset="0"/>
                <a:cs typeface="Times New Roman" panose="02020603050405020304" charset="0"/>
              </a:rPr>
              <a:t>через</a:t>
            </a:r>
            <a:r>
              <a:rPr lang="en-US" altLang="ru-RU" sz="14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400">
                <a:latin typeface="Times New Roman" panose="02020603050405020304" charset="0"/>
                <a:cs typeface="Times New Roman" panose="02020603050405020304" charset="0"/>
              </a:rPr>
              <a:t>осязание</a:t>
            </a:r>
            <a:r>
              <a:rPr lang="en-US" altLang="ru-RU" sz="1400">
                <a:latin typeface="Times New Roman" panose="02020603050405020304" charset="0"/>
                <a:cs typeface="Times New Roman" panose="02020603050405020304" charset="0"/>
              </a:rPr>
              <a:t>, </a:t>
            </a:r>
            <a:r>
              <a:rPr lang="en-US" altLang="en-US" sz="1400">
                <a:latin typeface="Times New Roman" panose="02020603050405020304" charset="0"/>
                <a:cs typeface="Times New Roman" panose="02020603050405020304" charset="0"/>
              </a:rPr>
              <a:t>то</a:t>
            </a:r>
            <a:r>
              <a:rPr lang="en-US" altLang="ru-RU" sz="14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400">
                <a:latin typeface="Times New Roman" panose="02020603050405020304" charset="0"/>
                <a:cs typeface="Times New Roman" panose="02020603050405020304" charset="0"/>
              </a:rPr>
              <a:t>есть</a:t>
            </a:r>
            <a:r>
              <a:rPr lang="en-US" altLang="ru-RU" sz="14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400">
                <a:latin typeface="Times New Roman" panose="02020603050405020304" charset="0"/>
                <a:cs typeface="Times New Roman" panose="02020603050405020304" charset="0"/>
              </a:rPr>
              <a:t>непосредственное</a:t>
            </a:r>
            <a:r>
              <a:rPr lang="en-US" altLang="ru-RU" sz="14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400">
                <a:latin typeface="Times New Roman" panose="02020603050405020304" charset="0"/>
                <a:cs typeface="Times New Roman" panose="02020603050405020304" charset="0"/>
              </a:rPr>
              <a:t>прикосновение</a:t>
            </a:r>
            <a:r>
              <a:rPr lang="en-US" altLang="ru-RU" sz="14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400">
                <a:latin typeface="Times New Roman" panose="02020603050405020304" charset="0"/>
                <a:cs typeface="Times New Roman" panose="02020603050405020304" charset="0"/>
              </a:rPr>
              <a:t>к</a:t>
            </a:r>
            <a:r>
              <a:rPr lang="en-US" altLang="ru-RU" sz="14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400">
                <a:latin typeface="Times New Roman" panose="02020603050405020304" charset="0"/>
                <a:cs typeface="Times New Roman" panose="02020603050405020304" charset="0"/>
              </a:rPr>
              <a:t>объектам</a:t>
            </a:r>
            <a:r>
              <a:rPr lang="en-US" altLang="ru-RU" sz="1400">
                <a:latin typeface="Times New Roman" panose="02020603050405020304" charset="0"/>
                <a:cs typeface="Times New Roman" panose="02020603050405020304" charset="0"/>
              </a:rPr>
              <a:t>. </a:t>
            </a:r>
            <a:r>
              <a:rPr lang="en-US" altLang="en-US" sz="1400">
                <a:latin typeface="Times New Roman" panose="02020603050405020304" charset="0"/>
                <a:cs typeface="Times New Roman" panose="02020603050405020304" charset="0"/>
              </a:rPr>
              <a:t>Оно</a:t>
            </a:r>
            <a:r>
              <a:rPr lang="en-US" altLang="ru-RU" sz="14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400">
                <a:latin typeface="Times New Roman" panose="02020603050405020304" charset="0"/>
                <a:cs typeface="Times New Roman" panose="02020603050405020304" charset="0"/>
              </a:rPr>
              <a:t>позволяет</a:t>
            </a:r>
            <a:r>
              <a:rPr lang="en-US" altLang="ru-RU" sz="14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400">
                <a:latin typeface="Times New Roman" panose="02020603050405020304" charset="0"/>
                <a:cs typeface="Times New Roman" panose="02020603050405020304" charset="0"/>
              </a:rPr>
              <a:t>воспринимать</a:t>
            </a:r>
            <a:r>
              <a:rPr lang="en-US" altLang="ru-RU" sz="14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400">
                <a:latin typeface="Times New Roman" panose="02020603050405020304" charset="0"/>
                <a:cs typeface="Times New Roman" panose="02020603050405020304" charset="0"/>
              </a:rPr>
              <a:t>такие</a:t>
            </a:r>
            <a:r>
              <a:rPr lang="en-US" altLang="ru-RU" sz="14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400">
                <a:latin typeface="Times New Roman" panose="02020603050405020304" charset="0"/>
                <a:cs typeface="Times New Roman" panose="02020603050405020304" charset="0"/>
              </a:rPr>
              <a:t>характеристики</a:t>
            </a:r>
            <a:r>
              <a:rPr lang="en-US" altLang="ru-RU" sz="1400">
                <a:latin typeface="Times New Roman" panose="02020603050405020304" charset="0"/>
                <a:cs typeface="Times New Roman" panose="02020603050405020304" charset="0"/>
              </a:rPr>
              <a:t>, </a:t>
            </a:r>
            <a:r>
              <a:rPr lang="en-US" altLang="en-US" sz="1400">
                <a:latin typeface="Times New Roman" panose="02020603050405020304" charset="0"/>
                <a:cs typeface="Times New Roman" panose="02020603050405020304" charset="0"/>
              </a:rPr>
              <a:t>как</a:t>
            </a:r>
            <a:r>
              <a:rPr lang="en-US" altLang="ru-RU" sz="14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400">
                <a:latin typeface="Times New Roman" panose="02020603050405020304" charset="0"/>
                <a:cs typeface="Times New Roman" panose="02020603050405020304" charset="0"/>
              </a:rPr>
              <a:t>форма</a:t>
            </a:r>
            <a:r>
              <a:rPr lang="en-US" altLang="ru-RU" sz="1400">
                <a:latin typeface="Times New Roman" panose="02020603050405020304" charset="0"/>
                <a:cs typeface="Times New Roman" panose="02020603050405020304" charset="0"/>
              </a:rPr>
              <a:t>, </a:t>
            </a:r>
            <a:r>
              <a:rPr lang="en-US" altLang="en-US" sz="1400">
                <a:latin typeface="Times New Roman" panose="02020603050405020304" charset="0"/>
                <a:cs typeface="Times New Roman" panose="02020603050405020304" charset="0"/>
              </a:rPr>
              <a:t>размер</a:t>
            </a:r>
            <a:r>
              <a:rPr lang="en-US" altLang="ru-RU" sz="1400">
                <a:latin typeface="Times New Roman" panose="02020603050405020304" charset="0"/>
                <a:cs typeface="Times New Roman" panose="02020603050405020304" charset="0"/>
              </a:rPr>
              <a:t>, </a:t>
            </a:r>
            <a:r>
              <a:rPr lang="en-US" altLang="en-US" sz="1400">
                <a:latin typeface="Times New Roman" panose="02020603050405020304" charset="0"/>
                <a:cs typeface="Times New Roman" panose="02020603050405020304" charset="0"/>
              </a:rPr>
              <a:t>текстура</a:t>
            </a:r>
            <a:r>
              <a:rPr lang="en-US" altLang="ru-RU" sz="1400">
                <a:latin typeface="Times New Roman" panose="02020603050405020304" charset="0"/>
                <a:cs typeface="Times New Roman" panose="02020603050405020304" charset="0"/>
              </a:rPr>
              <a:t>, </a:t>
            </a:r>
            <a:r>
              <a:rPr lang="en-US" altLang="en-US" sz="1400">
                <a:latin typeface="Times New Roman" panose="02020603050405020304" charset="0"/>
                <a:cs typeface="Times New Roman" panose="02020603050405020304" charset="0"/>
              </a:rPr>
              <a:t>температура</a:t>
            </a:r>
            <a:r>
              <a:rPr lang="en-US" altLang="ru-RU" sz="1400">
                <a:latin typeface="Times New Roman" panose="02020603050405020304" charset="0"/>
                <a:cs typeface="Times New Roman" panose="02020603050405020304" charset="0"/>
              </a:rPr>
              <a:t>,  </a:t>
            </a:r>
            <a:r>
              <a:rPr lang="en-US" altLang="en-US" sz="1400">
                <a:latin typeface="Times New Roman" panose="02020603050405020304" charset="0"/>
                <a:cs typeface="Times New Roman" panose="02020603050405020304" charset="0"/>
              </a:rPr>
              <a:t>твердость</a:t>
            </a:r>
            <a:r>
              <a:rPr lang="en-US" altLang="ru-RU" sz="14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400">
                <a:latin typeface="Times New Roman" panose="02020603050405020304" charset="0"/>
                <a:cs typeface="Times New Roman" panose="02020603050405020304" charset="0"/>
              </a:rPr>
              <a:t>или</a:t>
            </a:r>
            <a:r>
              <a:rPr lang="en-US" altLang="ru-RU" sz="14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400">
                <a:latin typeface="Times New Roman" panose="02020603050405020304" charset="0"/>
                <a:cs typeface="Times New Roman" panose="02020603050405020304" charset="0"/>
              </a:rPr>
              <a:t>мягкость</a:t>
            </a:r>
            <a:r>
              <a:rPr lang="en-US" altLang="ru-RU" sz="1400">
                <a:latin typeface="Times New Roman" panose="02020603050405020304" charset="0"/>
                <a:cs typeface="Times New Roman" panose="02020603050405020304" charset="0"/>
              </a:rPr>
              <a:t>, </a:t>
            </a:r>
            <a:r>
              <a:rPr lang="en-US" altLang="en-US" sz="1400">
                <a:latin typeface="Times New Roman" panose="02020603050405020304" charset="0"/>
                <a:cs typeface="Times New Roman" panose="02020603050405020304" charset="0"/>
              </a:rPr>
              <a:t>и</a:t>
            </a:r>
            <a:r>
              <a:rPr lang="en-US" altLang="ru-RU" sz="14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400">
                <a:latin typeface="Times New Roman" panose="02020603050405020304" charset="0"/>
                <a:cs typeface="Times New Roman" panose="02020603050405020304" charset="0"/>
              </a:rPr>
              <a:t>основано</a:t>
            </a:r>
            <a:r>
              <a:rPr lang="en-US" altLang="ru-RU" sz="14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400">
                <a:latin typeface="Times New Roman" panose="02020603050405020304" charset="0"/>
                <a:cs typeface="Times New Roman" panose="02020603050405020304" charset="0"/>
              </a:rPr>
              <a:t>на</a:t>
            </a:r>
            <a:r>
              <a:rPr lang="en-US" altLang="ru-RU" sz="14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400">
                <a:latin typeface="Times New Roman" panose="02020603050405020304" charset="0"/>
                <a:cs typeface="Times New Roman" panose="02020603050405020304" charset="0"/>
              </a:rPr>
              <a:t>работе</a:t>
            </a:r>
            <a:r>
              <a:rPr lang="en-US" altLang="ru-RU" sz="14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400">
                <a:latin typeface="Times New Roman" panose="02020603050405020304" charset="0"/>
                <a:cs typeface="Times New Roman" panose="02020603050405020304" charset="0"/>
              </a:rPr>
              <a:t>кожных</a:t>
            </a:r>
            <a:r>
              <a:rPr lang="en-US" altLang="ru-RU" sz="14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400">
                <a:latin typeface="Times New Roman" panose="02020603050405020304" charset="0"/>
                <a:cs typeface="Times New Roman" panose="02020603050405020304" charset="0"/>
              </a:rPr>
              <a:t>рецепторов</a:t>
            </a:r>
            <a:r>
              <a:rPr lang="en-US" altLang="ru-RU" sz="14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400">
                <a:latin typeface="Times New Roman" panose="02020603050405020304" charset="0"/>
                <a:cs typeface="Times New Roman" panose="02020603050405020304" charset="0"/>
              </a:rPr>
              <a:t>по</a:t>
            </a:r>
            <a:r>
              <a:rPr lang="en-US" altLang="ru-RU" sz="14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400">
                <a:latin typeface="Times New Roman" panose="02020603050405020304" charset="0"/>
                <a:cs typeface="Times New Roman" panose="02020603050405020304" charset="0"/>
              </a:rPr>
              <a:t>всему</a:t>
            </a:r>
            <a:r>
              <a:rPr lang="en-US" altLang="ru-RU" sz="14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400">
                <a:latin typeface="Times New Roman" panose="02020603050405020304" charset="0"/>
                <a:cs typeface="Times New Roman" panose="02020603050405020304" charset="0"/>
              </a:rPr>
              <a:t>телу</a:t>
            </a:r>
            <a:r>
              <a:rPr lang="ru-RU" altLang="en-US" sz="1400">
                <a:latin typeface="Times New Roman" panose="02020603050405020304" charset="0"/>
                <a:cs typeface="Times New Roman" panose="02020603050405020304" charset="0"/>
              </a:rPr>
              <a:t>.</a:t>
            </a:r>
            <a:r>
              <a:rPr lang="en-US" altLang="ru-RU" sz="1400">
                <a:latin typeface="Times New Roman" panose="02020603050405020304" charset="0"/>
                <a:cs typeface="Times New Roman" panose="02020603050405020304" charset="0"/>
              </a:rPr>
              <a:t/>
            </a:r>
            <a:br>
              <a:rPr lang="en-US" altLang="ru-RU" sz="1400">
                <a:latin typeface="Times New Roman" panose="02020603050405020304" charset="0"/>
                <a:cs typeface="Times New Roman" panose="02020603050405020304" charset="0"/>
              </a:rPr>
            </a:br>
            <a:endParaRPr lang="en-US" altLang="ru-RU"/>
          </a:p>
        </p:txBody>
      </p:sp>
      <p:sp>
        <p:nvSpPr>
          <p:cNvPr id="3" name="Замещающее 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altLang="en-US" dirty="0" smtClean="0"/>
              <a:t>Игра « Угадай на ощупь»</a:t>
            </a:r>
            <a:endParaRPr lang="ru-RU" altLang="en-US" dirty="0"/>
          </a:p>
        </p:txBody>
      </p:sp>
      <p:pic>
        <p:nvPicPr>
          <p:cNvPr id="4" name="Изображение 3" descr="IMG-20251015-WA000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6200000">
            <a:off x="2193577" y="521011"/>
            <a:ext cx="4371372" cy="7329830"/>
          </a:xfrm>
          <a:prstGeom prst="rect">
            <a:avLst/>
          </a:prstGeom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en-US" dirty="0" smtClean="0"/>
              <a:t>«Тактильная верёвочка»</a:t>
            </a:r>
            <a:endParaRPr lang="ru-RU" altLang="en-US" dirty="0"/>
          </a:p>
        </p:txBody>
      </p:sp>
      <p:sp>
        <p:nvSpPr>
          <p:cNvPr id="3" name="Замещающее 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altLang="en-US" sz="2000" dirty="0" smtClean="0">
                <a:latin typeface="Times New Roman" pitchFamily="18" charset="0"/>
                <a:cs typeface="Times New Roman" pitchFamily="18" charset="0"/>
              </a:rPr>
              <a:t>Цель – развитие тактильных ощущений, мелкой моторики, зрительно- </a:t>
            </a:r>
            <a:r>
              <a:rPr lang="ru-RU" altLang="en-US" sz="2000" dirty="0" smtClean="0"/>
              <a:t>моторной координации</a:t>
            </a:r>
            <a:endParaRPr lang="ru-RU" altLang="en-US" sz="2000" dirty="0"/>
          </a:p>
        </p:txBody>
      </p:sp>
      <p:pic>
        <p:nvPicPr>
          <p:cNvPr id="4" name="Изображение 3" descr="IMG-20251015-WA0005"/>
          <p:cNvPicPr>
            <a:picLocks noChangeAspect="1"/>
          </p:cNvPicPr>
          <p:nvPr/>
        </p:nvPicPr>
        <p:blipFill>
          <a:blip r:embed="rId2"/>
          <a:srcRect t="15028" b="19866"/>
          <a:stretch>
            <a:fillRect/>
          </a:stretch>
        </p:blipFill>
        <p:spPr>
          <a:xfrm rot="16200000">
            <a:off x="952788" y="1404612"/>
            <a:ext cx="3861435" cy="5195570"/>
          </a:xfrm>
          <a:prstGeom prst="rect">
            <a:avLst/>
          </a:prstGeom>
        </p:spPr>
      </p:pic>
      <p:pic>
        <p:nvPicPr>
          <p:cNvPr id="5" name="Изображение 4" descr="IMG-20251015-WA0006"/>
          <p:cNvPicPr>
            <a:picLocks noChangeAspect="1"/>
          </p:cNvPicPr>
          <p:nvPr/>
        </p:nvPicPr>
        <p:blipFill>
          <a:blip r:embed="rId3"/>
          <a:srcRect l="18196" r="22475"/>
          <a:stretch>
            <a:fillRect/>
          </a:stretch>
        </p:blipFill>
        <p:spPr>
          <a:xfrm rot="16200000">
            <a:off x="5366554" y="2348696"/>
            <a:ext cx="3991928" cy="3009265"/>
          </a:xfrm>
          <a:prstGeom prst="rect">
            <a:avLst/>
          </a:prstGeom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Изображение 3" descr="IMG-20251015-WA0038"/>
          <p:cNvPicPr>
            <a:picLocks noChangeAspect="1"/>
          </p:cNvPicPr>
          <p:nvPr/>
        </p:nvPicPr>
        <p:blipFill>
          <a:blip r:embed="rId2"/>
          <a:srcRect t="27296" b="31750"/>
          <a:stretch>
            <a:fillRect/>
          </a:stretch>
        </p:blipFill>
        <p:spPr>
          <a:xfrm>
            <a:off x="571472" y="2428868"/>
            <a:ext cx="4629150" cy="3372485"/>
          </a:xfrm>
          <a:prstGeom prst="rect">
            <a:avLst/>
          </a:prstGeom>
        </p:spPr>
      </p:pic>
      <p:pic>
        <p:nvPicPr>
          <p:cNvPr id="5" name="Изображение 4" descr="IMG-20251015-WA003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6200000">
            <a:off x="4418335" y="2082467"/>
            <a:ext cx="4884420" cy="3148330"/>
          </a:xfrm>
          <a:prstGeom prst="rect">
            <a:avLst/>
          </a:prstGeom>
        </p:spPr>
      </p:pic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Заголовок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altLang="en-US" dirty="0" smtClean="0"/>
              <a:t>Игра «Собери </a:t>
            </a:r>
            <a:r>
              <a:rPr lang="ru-RU" altLang="en-US" dirty="0" smtClean="0"/>
              <a:t>бусы» </a:t>
            </a:r>
            <a:r>
              <a:rPr lang="ru-RU" altLang="en-US" dirty="0" smtClean="0"/>
              <a:t>       «</a:t>
            </a:r>
            <a:r>
              <a:rPr lang="ru-RU" altLang="en-US" dirty="0" smtClean="0"/>
              <a:t>Массаж»</a:t>
            </a:r>
            <a:br>
              <a:rPr lang="ru-RU" altLang="en-US" dirty="0" smtClean="0"/>
            </a:br>
            <a:endParaRPr lang="ru-RU" altLang="en-US" dirty="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en-US" dirty="0" smtClean="0"/>
              <a:t>Работа с природным материалом</a:t>
            </a:r>
            <a:endParaRPr lang="ru-RU" altLang="en-US" dirty="0"/>
          </a:p>
        </p:txBody>
      </p:sp>
      <p:sp>
        <p:nvSpPr>
          <p:cNvPr id="3" name="Замещающее 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altLang="en-US"/>
          </a:p>
        </p:txBody>
      </p:sp>
      <p:pic>
        <p:nvPicPr>
          <p:cNvPr id="4" name="Изображение 3" descr="IMG_20241108_084417_981"/>
          <p:cNvPicPr>
            <a:picLocks noChangeAspect="1"/>
          </p:cNvPicPr>
          <p:nvPr/>
        </p:nvPicPr>
        <p:blipFill>
          <a:blip r:embed="rId2" cstate="print"/>
          <a:srcRect l="9061" t="43138"/>
          <a:stretch>
            <a:fillRect/>
          </a:stretch>
        </p:blipFill>
        <p:spPr>
          <a:xfrm>
            <a:off x="428596" y="1214422"/>
            <a:ext cx="4429156" cy="2077018"/>
          </a:xfrm>
          <a:prstGeom prst="rect">
            <a:avLst/>
          </a:prstGeom>
        </p:spPr>
      </p:pic>
      <p:pic>
        <p:nvPicPr>
          <p:cNvPr id="5" name="Изображение 4" descr="IMG_20251008_132952_253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214942" y="1785926"/>
            <a:ext cx="3060056" cy="4080804"/>
          </a:xfrm>
          <a:prstGeom prst="rect">
            <a:avLst/>
          </a:prstGeom>
        </p:spPr>
      </p:pic>
      <p:pic>
        <p:nvPicPr>
          <p:cNvPr id="6" name="Изображение 5" descr="IMG_20250121_132938_479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16200000">
            <a:off x="1116888" y="2812146"/>
            <a:ext cx="3266886" cy="4357718"/>
          </a:xfrm>
          <a:prstGeom prst="rect">
            <a:avLst/>
          </a:prstGeom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90500"/>
            <a:ext cx="8229600" cy="1580515"/>
          </a:xfrm>
        </p:spPr>
        <p:txBody>
          <a:bodyPr/>
          <a:lstStyle/>
          <a:p>
            <a:r>
              <a:rPr lang="en-US" altLang="en-US" sz="1600">
                <a:latin typeface="Times New Roman" panose="02020603050405020304" charset="0"/>
                <a:cs typeface="Times New Roman" panose="02020603050405020304" charset="0"/>
              </a:rPr>
              <a:t>Двигательное</a:t>
            </a:r>
            <a:r>
              <a:rPr lang="en-US" altLang="ru-RU" sz="16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600">
                <a:latin typeface="Times New Roman" panose="02020603050405020304" charset="0"/>
                <a:cs typeface="Times New Roman" panose="02020603050405020304" charset="0"/>
              </a:rPr>
              <a:t>развитие</a:t>
            </a:r>
            <a:r>
              <a:rPr lang="en-US" altLang="ru-RU" sz="1600">
                <a:latin typeface="Times New Roman" panose="02020603050405020304" charset="0"/>
                <a:cs typeface="Times New Roman" panose="02020603050405020304" charset="0"/>
              </a:rPr>
              <a:t> — </a:t>
            </a:r>
            <a:r>
              <a:rPr lang="en-US" altLang="en-US" sz="1600">
                <a:latin typeface="Times New Roman" panose="02020603050405020304" charset="0"/>
                <a:cs typeface="Times New Roman" panose="02020603050405020304" charset="0"/>
              </a:rPr>
              <a:t>это</a:t>
            </a:r>
            <a:r>
              <a:rPr lang="en-US" altLang="ru-RU" sz="16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600">
                <a:latin typeface="Times New Roman" panose="02020603050405020304" charset="0"/>
                <a:cs typeface="Times New Roman" panose="02020603050405020304" charset="0"/>
              </a:rPr>
              <a:t>процесс</a:t>
            </a:r>
            <a:r>
              <a:rPr lang="en-US" altLang="ru-RU" sz="16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600">
                <a:latin typeface="Times New Roman" panose="02020603050405020304" charset="0"/>
                <a:cs typeface="Times New Roman" panose="02020603050405020304" charset="0"/>
              </a:rPr>
              <a:t>освоения</a:t>
            </a:r>
            <a:r>
              <a:rPr lang="en-US" altLang="ru-RU" sz="16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600">
                <a:latin typeface="Times New Roman" panose="02020603050405020304" charset="0"/>
                <a:cs typeface="Times New Roman" panose="02020603050405020304" charset="0"/>
              </a:rPr>
              <a:t>движений</a:t>
            </a:r>
            <a:r>
              <a:rPr lang="en-US" altLang="ru-RU" sz="16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600">
                <a:latin typeface="Times New Roman" panose="02020603050405020304" charset="0"/>
                <a:cs typeface="Times New Roman" panose="02020603050405020304" charset="0"/>
              </a:rPr>
              <a:t>и</a:t>
            </a:r>
            <a:r>
              <a:rPr lang="en-US" altLang="ru-RU" sz="16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600">
                <a:latin typeface="Times New Roman" panose="02020603050405020304" charset="0"/>
                <a:cs typeface="Times New Roman" panose="02020603050405020304" charset="0"/>
              </a:rPr>
              <a:t>моторных</a:t>
            </a:r>
            <a:r>
              <a:rPr lang="en-US" altLang="ru-RU" sz="16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600">
                <a:latin typeface="Times New Roman" panose="02020603050405020304" charset="0"/>
                <a:cs typeface="Times New Roman" panose="02020603050405020304" charset="0"/>
              </a:rPr>
              <a:t>навыков</a:t>
            </a:r>
            <a:r>
              <a:rPr lang="en-US" altLang="ru-RU" sz="16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600">
                <a:latin typeface="Times New Roman" panose="02020603050405020304" charset="0"/>
                <a:cs typeface="Times New Roman" panose="02020603050405020304" charset="0"/>
              </a:rPr>
              <a:t>на</a:t>
            </a:r>
            <a:r>
              <a:rPr lang="en-US" altLang="ru-RU" sz="16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600">
                <a:latin typeface="Times New Roman" panose="02020603050405020304" charset="0"/>
                <a:cs typeface="Times New Roman" panose="02020603050405020304" charset="0"/>
              </a:rPr>
              <a:t>протяжении</a:t>
            </a:r>
            <a:r>
              <a:rPr lang="en-US" altLang="ru-RU" sz="16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600">
                <a:latin typeface="Times New Roman" panose="02020603050405020304" charset="0"/>
                <a:cs typeface="Times New Roman" panose="02020603050405020304" charset="0"/>
              </a:rPr>
              <a:t>всей</a:t>
            </a:r>
            <a:r>
              <a:rPr lang="en-US" altLang="ru-RU" sz="16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600">
                <a:latin typeface="Times New Roman" panose="02020603050405020304" charset="0"/>
                <a:cs typeface="Times New Roman" panose="02020603050405020304" charset="0"/>
              </a:rPr>
              <a:t>жизни</a:t>
            </a:r>
            <a:r>
              <a:rPr lang="ru-RU" altLang="en-US" sz="1600">
                <a:latin typeface="Times New Roman" panose="02020603050405020304" charset="0"/>
                <a:cs typeface="Times New Roman" panose="02020603050405020304" charset="0"/>
              </a:rPr>
              <a:t>.</a:t>
            </a:r>
            <a:r>
              <a:rPr lang="en-US" altLang="ru-RU" sz="16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600">
                <a:latin typeface="Times New Roman" panose="02020603050405020304" charset="0"/>
                <a:cs typeface="Times New Roman" panose="02020603050405020304" charset="0"/>
              </a:rPr>
              <a:t>Этот</a:t>
            </a:r>
            <a:r>
              <a:rPr lang="en-US" altLang="ru-RU" sz="16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600">
                <a:latin typeface="Times New Roman" panose="02020603050405020304" charset="0"/>
                <a:cs typeface="Times New Roman" panose="02020603050405020304" charset="0"/>
              </a:rPr>
              <a:t>процесс</a:t>
            </a:r>
            <a:r>
              <a:rPr lang="en-US" altLang="ru-RU" sz="16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600">
                <a:latin typeface="Times New Roman" panose="02020603050405020304" charset="0"/>
                <a:cs typeface="Times New Roman" panose="02020603050405020304" charset="0"/>
              </a:rPr>
              <a:t>включает</a:t>
            </a:r>
            <a:r>
              <a:rPr lang="en-US" altLang="ru-RU" sz="16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600">
                <a:latin typeface="Times New Roman" panose="02020603050405020304" charset="0"/>
                <a:cs typeface="Times New Roman" panose="02020603050405020304" charset="0"/>
              </a:rPr>
              <a:t>в</a:t>
            </a:r>
            <a:r>
              <a:rPr lang="en-US" altLang="ru-RU" sz="16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600">
                <a:latin typeface="Times New Roman" panose="02020603050405020304" charset="0"/>
                <a:cs typeface="Times New Roman" panose="02020603050405020304" charset="0"/>
              </a:rPr>
              <a:t>себя</a:t>
            </a:r>
            <a:r>
              <a:rPr lang="en-US" altLang="ru-RU" sz="16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600">
                <a:latin typeface="Times New Roman" panose="02020603050405020304" charset="0"/>
                <a:cs typeface="Times New Roman" panose="02020603050405020304" charset="0"/>
              </a:rPr>
              <a:t>развитие</a:t>
            </a:r>
            <a:r>
              <a:rPr lang="en-US" altLang="ru-RU" sz="16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600">
                <a:latin typeface="Times New Roman" panose="02020603050405020304" charset="0"/>
                <a:cs typeface="Times New Roman" panose="02020603050405020304" charset="0"/>
              </a:rPr>
              <a:t>крупной</a:t>
            </a:r>
            <a:r>
              <a:rPr lang="en-US" altLang="ru-RU" sz="1600">
                <a:latin typeface="Times New Roman" panose="02020603050405020304" charset="0"/>
                <a:cs typeface="Times New Roman" panose="02020603050405020304" charset="0"/>
              </a:rPr>
              <a:t> (</a:t>
            </a:r>
            <a:r>
              <a:rPr lang="en-US" altLang="en-US" sz="1600">
                <a:latin typeface="Times New Roman" panose="02020603050405020304" charset="0"/>
                <a:cs typeface="Times New Roman" panose="02020603050405020304" charset="0"/>
              </a:rPr>
              <a:t>ходьба</a:t>
            </a:r>
            <a:r>
              <a:rPr lang="en-US" altLang="ru-RU" sz="1600">
                <a:latin typeface="Times New Roman" panose="02020603050405020304" charset="0"/>
                <a:cs typeface="Times New Roman" panose="02020603050405020304" charset="0"/>
              </a:rPr>
              <a:t>, </a:t>
            </a:r>
            <a:r>
              <a:rPr lang="en-US" altLang="en-US" sz="1600">
                <a:latin typeface="Times New Roman" panose="02020603050405020304" charset="0"/>
                <a:cs typeface="Times New Roman" panose="02020603050405020304" charset="0"/>
              </a:rPr>
              <a:t>бег</a:t>
            </a:r>
            <a:r>
              <a:rPr lang="en-US" altLang="ru-RU" sz="1600">
                <a:latin typeface="Times New Roman" panose="02020603050405020304" charset="0"/>
                <a:cs typeface="Times New Roman" panose="02020603050405020304" charset="0"/>
              </a:rPr>
              <a:t>) </a:t>
            </a:r>
            <a:r>
              <a:rPr lang="en-US" altLang="en-US" sz="1600">
                <a:latin typeface="Times New Roman" panose="02020603050405020304" charset="0"/>
                <a:cs typeface="Times New Roman" panose="02020603050405020304" charset="0"/>
              </a:rPr>
              <a:t>и</a:t>
            </a:r>
            <a:r>
              <a:rPr lang="en-US" altLang="ru-RU" sz="16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600">
                <a:latin typeface="Times New Roman" panose="02020603050405020304" charset="0"/>
                <a:cs typeface="Times New Roman" panose="02020603050405020304" charset="0"/>
              </a:rPr>
              <a:t>мелкой</a:t>
            </a:r>
            <a:r>
              <a:rPr lang="en-US" altLang="ru-RU" sz="16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600">
                <a:latin typeface="Times New Roman" panose="02020603050405020304" charset="0"/>
                <a:cs typeface="Times New Roman" panose="02020603050405020304" charset="0"/>
              </a:rPr>
              <a:t>моторики</a:t>
            </a:r>
            <a:r>
              <a:rPr lang="en-US" altLang="ru-RU" sz="1600">
                <a:latin typeface="Times New Roman" panose="02020603050405020304" charset="0"/>
                <a:cs typeface="Times New Roman" panose="02020603050405020304" charset="0"/>
              </a:rPr>
              <a:t>, </a:t>
            </a:r>
            <a:r>
              <a:rPr lang="en-US" altLang="en-US" sz="1600">
                <a:latin typeface="Times New Roman" panose="02020603050405020304" charset="0"/>
                <a:cs typeface="Times New Roman" panose="02020603050405020304" charset="0"/>
              </a:rPr>
              <a:t>координации</a:t>
            </a:r>
            <a:r>
              <a:rPr lang="en-US" altLang="ru-RU" sz="1600">
                <a:latin typeface="Times New Roman" panose="02020603050405020304" charset="0"/>
                <a:cs typeface="Times New Roman" panose="02020603050405020304" charset="0"/>
              </a:rPr>
              <a:t>, </a:t>
            </a:r>
            <a:r>
              <a:rPr lang="en-US" altLang="en-US" sz="1600">
                <a:latin typeface="Times New Roman" panose="02020603050405020304" charset="0"/>
                <a:cs typeface="Times New Roman" panose="02020603050405020304" charset="0"/>
              </a:rPr>
              <a:t>равновесия</a:t>
            </a:r>
            <a:r>
              <a:rPr lang="en-US" altLang="ru-RU" sz="16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600">
                <a:latin typeface="Times New Roman" panose="02020603050405020304" charset="0"/>
                <a:cs typeface="Times New Roman" panose="02020603050405020304" charset="0"/>
              </a:rPr>
              <a:t>и</a:t>
            </a:r>
            <a:r>
              <a:rPr lang="en-US" altLang="ru-RU" sz="16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600">
                <a:latin typeface="Times New Roman" panose="02020603050405020304" charset="0"/>
                <a:cs typeface="Times New Roman" panose="02020603050405020304" charset="0"/>
              </a:rPr>
              <a:t>силы</a:t>
            </a:r>
            <a:r>
              <a:rPr lang="en-US" altLang="ru-RU" sz="1600">
                <a:latin typeface="Times New Roman" panose="02020603050405020304" charset="0"/>
                <a:cs typeface="Times New Roman" panose="02020603050405020304" charset="0"/>
              </a:rPr>
              <a:t>, </a:t>
            </a:r>
            <a:r>
              <a:rPr lang="en-US" altLang="en-US" sz="1600">
                <a:latin typeface="Times New Roman" panose="02020603050405020304" charset="0"/>
                <a:cs typeface="Times New Roman" panose="02020603050405020304" charset="0"/>
              </a:rPr>
              <a:t>и</a:t>
            </a:r>
            <a:r>
              <a:rPr lang="en-US" altLang="ru-RU" sz="16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600">
                <a:latin typeface="Times New Roman" panose="02020603050405020304" charset="0"/>
                <a:cs typeface="Times New Roman" panose="02020603050405020304" charset="0"/>
              </a:rPr>
              <a:t>является</a:t>
            </a:r>
            <a:r>
              <a:rPr lang="en-US" altLang="ru-RU" sz="16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600">
                <a:latin typeface="Times New Roman" panose="02020603050405020304" charset="0"/>
                <a:cs typeface="Times New Roman" panose="02020603050405020304" charset="0"/>
              </a:rPr>
              <a:t>неотъемлемой</a:t>
            </a:r>
            <a:r>
              <a:rPr lang="en-US" altLang="ru-RU" sz="16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600">
                <a:latin typeface="Times New Roman" panose="02020603050405020304" charset="0"/>
                <a:cs typeface="Times New Roman" panose="02020603050405020304" charset="0"/>
              </a:rPr>
              <a:t>частью</a:t>
            </a:r>
            <a:r>
              <a:rPr lang="en-US" altLang="ru-RU" sz="16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600">
                <a:latin typeface="Times New Roman" panose="02020603050405020304" charset="0"/>
                <a:cs typeface="Times New Roman" panose="02020603050405020304" charset="0"/>
              </a:rPr>
              <a:t>общего</a:t>
            </a:r>
            <a:r>
              <a:rPr lang="en-US" altLang="ru-RU" sz="16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600">
                <a:latin typeface="Times New Roman" panose="02020603050405020304" charset="0"/>
                <a:cs typeface="Times New Roman" panose="02020603050405020304" charset="0"/>
              </a:rPr>
              <a:t>физического</a:t>
            </a:r>
            <a:r>
              <a:rPr lang="en-US" altLang="ru-RU" sz="16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600">
                <a:latin typeface="Times New Roman" panose="02020603050405020304" charset="0"/>
                <a:cs typeface="Times New Roman" panose="02020603050405020304" charset="0"/>
              </a:rPr>
              <a:t>и</a:t>
            </a:r>
            <a:r>
              <a:rPr lang="en-US" altLang="ru-RU" sz="16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600">
                <a:latin typeface="Times New Roman" panose="02020603050405020304" charset="0"/>
                <a:cs typeface="Times New Roman" panose="02020603050405020304" charset="0"/>
              </a:rPr>
              <a:t>психомоторного</a:t>
            </a:r>
            <a:r>
              <a:rPr lang="en-US" altLang="ru-RU" sz="16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600">
                <a:latin typeface="Times New Roman" panose="02020603050405020304" charset="0"/>
                <a:cs typeface="Times New Roman" panose="02020603050405020304" charset="0"/>
              </a:rPr>
              <a:t>развития</a:t>
            </a:r>
            <a:r>
              <a:rPr lang="en-US" altLang="ru-RU" sz="16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600">
                <a:latin typeface="Times New Roman" panose="02020603050405020304" charset="0"/>
                <a:cs typeface="Times New Roman" panose="02020603050405020304" charset="0"/>
              </a:rPr>
              <a:t>человека</a:t>
            </a:r>
            <a:r>
              <a:rPr lang="en-US" altLang="ru-RU" sz="1600">
                <a:latin typeface="Times New Roman" panose="02020603050405020304" charset="0"/>
                <a:cs typeface="Times New Roman" panose="02020603050405020304" charset="0"/>
              </a:rPr>
              <a:t>, </a:t>
            </a:r>
            <a:r>
              <a:rPr lang="en-US" altLang="en-US" sz="1600">
                <a:latin typeface="Times New Roman" panose="02020603050405020304" charset="0"/>
                <a:cs typeface="Times New Roman" panose="02020603050405020304" charset="0"/>
              </a:rPr>
              <a:t>на</a:t>
            </a:r>
            <a:r>
              <a:rPr lang="en-US" altLang="ru-RU" sz="16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600">
                <a:latin typeface="Times New Roman" panose="02020603050405020304" charset="0"/>
                <a:cs typeface="Times New Roman" panose="02020603050405020304" charset="0"/>
              </a:rPr>
              <a:t>которое</a:t>
            </a:r>
            <a:r>
              <a:rPr lang="en-US" altLang="ru-RU" sz="16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600">
                <a:latin typeface="Times New Roman" panose="02020603050405020304" charset="0"/>
                <a:cs typeface="Times New Roman" panose="02020603050405020304" charset="0"/>
              </a:rPr>
              <a:t>влияют</a:t>
            </a:r>
            <a:r>
              <a:rPr lang="en-US" altLang="ru-RU" sz="16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600">
                <a:latin typeface="Times New Roman" panose="02020603050405020304" charset="0"/>
                <a:cs typeface="Times New Roman" panose="02020603050405020304" charset="0"/>
              </a:rPr>
              <a:t>среда</a:t>
            </a:r>
            <a:r>
              <a:rPr lang="en-US" altLang="ru-RU" sz="1600">
                <a:latin typeface="Times New Roman" panose="02020603050405020304" charset="0"/>
                <a:cs typeface="Times New Roman" panose="02020603050405020304" charset="0"/>
              </a:rPr>
              <a:t>, </a:t>
            </a:r>
            <a:r>
              <a:rPr lang="en-US" altLang="en-US" sz="1600">
                <a:latin typeface="Times New Roman" panose="02020603050405020304" charset="0"/>
                <a:cs typeface="Times New Roman" panose="02020603050405020304" charset="0"/>
              </a:rPr>
              <a:t>генетика</a:t>
            </a:r>
            <a:r>
              <a:rPr lang="en-US" altLang="ru-RU" sz="16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600">
                <a:latin typeface="Times New Roman" panose="02020603050405020304" charset="0"/>
                <a:cs typeface="Times New Roman" panose="02020603050405020304" charset="0"/>
              </a:rPr>
              <a:t>и</a:t>
            </a:r>
            <a:r>
              <a:rPr lang="en-US" altLang="ru-RU" sz="16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600">
                <a:latin typeface="Times New Roman" panose="02020603050405020304" charset="0"/>
                <a:cs typeface="Times New Roman" panose="02020603050405020304" charset="0"/>
              </a:rPr>
              <a:t>другие</a:t>
            </a:r>
            <a:r>
              <a:rPr lang="en-US" altLang="ru-RU" sz="16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600">
                <a:latin typeface="Times New Roman" panose="02020603050405020304" charset="0"/>
                <a:cs typeface="Times New Roman" panose="02020603050405020304" charset="0"/>
              </a:rPr>
              <a:t>факторы</a:t>
            </a:r>
            <a:r>
              <a:rPr lang="en-US" altLang="ru-RU" sz="1600">
                <a:latin typeface="Times New Roman" panose="02020603050405020304" charset="0"/>
                <a:cs typeface="Times New Roman" panose="02020603050405020304" charset="0"/>
              </a:rPr>
              <a:t>. </a:t>
            </a:r>
          </a:p>
        </p:txBody>
      </p:sp>
      <p:pic>
        <p:nvPicPr>
          <p:cNvPr id="7" name="Замещающее содержимое 6" descr="IMG-20251015-WA0034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 rot="16200000">
            <a:off x="6160770" y="2199640"/>
            <a:ext cx="3214370" cy="2072005"/>
          </a:xfrm>
          <a:prstGeom prst="rect">
            <a:avLst/>
          </a:prstGeom>
        </p:spPr>
      </p:pic>
      <p:pic>
        <p:nvPicPr>
          <p:cNvPr id="4" name="Изображение 3" descr="IMG-20251015-WA0017"/>
          <p:cNvPicPr>
            <a:picLocks noChangeAspect="1"/>
          </p:cNvPicPr>
          <p:nvPr/>
        </p:nvPicPr>
        <p:blipFill>
          <a:blip r:embed="rId3"/>
          <a:srcRect l="14089" r="7672"/>
          <a:stretch>
            <a:fillRect/>
          </a:stretch>
        </p:blipFill>
        <p:spPr>
          <a:xfrm>
            <a:off x="323850" y="1628775"/>
            <a:ext cx="3324860" cy="2423795"/>
          </a:xfrm>
          <a:prstGeom prst="rect">
            <a:avLst/>
          </a:prstGeom>
        </p:spPr>
      </p:pic>
      <p:pic>
        <p:nvPicPr>
          <p:cNvPr id="5" name="Изображение 4" descr="IMG_20250507_105504_111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780155" y="1628775"/>
            <a:ext cx="2755265" cy="3674110"/>
          </a:xfrm>
          <a:prstGeom prst="rect">
            <a:avLst/>
          </a:prstGeom>
        </p:spPr>
      </p:pic>
      <p:pic>
        <p:nvPicPr>
          <p:cNvPr id="6" name="Изображение 5" descr="IMG_20250515_090245_238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95605" y="4149090"/>
            <a:ext cx="3277235" cy="2458085"/>
          </a:xfrm>
          <a:prstGeom prst="rect">
            <a:avLst/>
          </a:prstGeom>
        </p:spPr>
      </p:pic>
      <p:pic>
        <p:nvPicPr>
          <p:cNvPr id="8" name="Изображение 7" descr="IMG-20251015-WA0002"/>
          <p:cNvPicPr>
            <a:picLocks noChangeAspect="1"/>
          </p:cNvPicPr>
          <p:nvPr/>
        </p:nvPicPr>
        <p:blipFill>
          <a:blip r:embed="rId6"/>
          <a:srcRect l="13389" r="11014"/>
          <a:stretch>
            <a:fillRect/>
          </a:stretch>
        </p:blipFill>
        <p:spPr>
          <a:xfrm>
            <a:off x="5796280" y="4869180"/>
            <a:ext cx="3076575" cy="1820545"/>
          </a:xfrm>
          <a:prstGeom prst="rect">
            <a:avLst/>
          </a:prstGeom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90500"/>
            <a:ext cx="8229600" cy="850265"/>
          </a:xfrm>
        </p:spPr>
        <p:txBody>
          <a:bodyPr/>
          <a:lstStyle/>
          <a:p>
            <a:r>
              <a:rPr lang="ru-RU" altLang="en-US"/>
              <a:t>Ожидаемые результаты</a:t>
            </a:r>
          </a:p>
        </p:txBody>
      </p:sp>
      <p:sp>
        <p:nvSpPr>
          <p:cNvPr id="3" name="Замещающее содержимое 2"/>
          <p:cNvSpPr>
            <a:spLocks noGrp="1"/>
          </p:cNvSpPr>
          <p:nvPr>
            <p:ph idx="1"/>
          </p:nvPr>
        </p:nvSpPr>
        <p:spPr>
          <a:xfrm>
            <a:off x="248920" y="1818005"/>
            <a:ext cx="8437880" cy="4309745"/>
          </a:xfrm>
        </p:spPr>
        <p:txBody>
          <a:bodyPr/>
          <a:lstStyle/>
          <a:p>
            <a:pPr marL="0" indent="457200" algn="l">
              <a:buNone/>
            </a:pPr>
            <a:r>
              <a:rPr lang="ru-RU" altLang="en-US" sz="1800">
                <a:latin typeface="Times New Roman" panose="02020603050405020304" charset="0"/>
                <a:cs typeface="Times New Roman" panose="02020603050405020304" charset="0"/>
                <a:sym typeface="+mn-ea"/>
              </a:rPr>
              <a:t>-постепенно  ребенк будет  адекватно воспринимать и обрабатывать сенсорные стимулы     взаимодействуя с окружающим миром</a:t>
            </a:r>
            <a:endParaRPr lang="en-US" altLang="ru-RU" sz="1800">
              <a:latin typeface="Times New Roman" panose="02020603050405020304" charset="0"/>
              <a:cs typeface="Times New Roman" panose="02020603050405020304" charset="0"/>
            </a:endParaRPr>
          </a:p>
          <a:p>
            <a:pPr marL="0" indent="0" algn="l">
              <a:buNone/>
            </a:pPr>
            <a:r>
              <a:rPr lang="ru-RU" altLang="en-US" sz="1800">
                <a:latin typeface="Times New Roman" panose="02020603050405020304" charset="0"/>
                <a:cs typeface="Times New Roman" panose="02020603050405020304" charset="0"/>
                <a:sym typeface="+mn-ea"/>
              </a:rPr>
              <a:t>        -будет</a:t>
            </a:r>
            <a:r>
              <a:rPr lang="en-US" altLang="ru-RU" sz="1800">
                <a:latin typeface="Times New Roman" panose="02020603050405020304" charset="0"/>
                <a:cs typeface="Times New Roman" panose="02020603050405020304" charset="0"/>
                <a:sym typeface="+mn-ea"/>
              </a:rPr>
              <a:t> </a:t>
            </a:r>
            <a:r>
              <a:rPr lang="en-US" altLang="en-US" sz="1800">
                <a:latin typeface="Times New Roman" panose="02020603050405020304" charset="0"/>
                <a:cs typeface="Times New Roman" panose="02020603050405020304" charset="0"/>
                <a:sym typeface="+mn-ea"/>
              </a:rPr>
              <a:t>распознавать</a:t>
            </a:r>
            <a:r>
              <a:rPr lang="en-US" altLang="ru-RU" sz="1800">
                <a:latin typeface="Times New Roman" panose="02020603050405020304" charset="0"/>
                <a:cs typeface="Times New Roman" panose="02020603050405020304" charset="0"/>
                <a:sym typeface="+mn-ea"/>
              </a:rPr>
              <a:t> </a:t>
            </a:r>
            <a:r>
              <a:rPr lang="en-US" altLang="en-US" sz="1800">
                <a:latin typeface="Times New Roman" panose="02020603050405020304" charset="0"/>
                <a:cs typeface="Times New Roman" panose="02020603050405020304" charset="0"/>
                <a:sym typeface="+mn-ea"/>
              </a:rPr>
              <a:t>ощущения</a:t>
            </a:r>
            <a:r>
              <a:rPr lang="en-US" altLang="ru-RU" sz="1800">
                <a:latin typeface="Times New Roman" panose="02020603050405020304" charset="0"/>
                <a:cs typeface="Times New Roman" panose="02020603050405020304" charset="0"/>
                <a:sym typeface="+mn-ea"/>
              </a:rPr>
              <a:t>, </a:t>
            </a:r>
            <a:r>
              <a:rPr lang="en-US" altLang="en-US" sz="1800">
                <a:latin typeface="Times New Roman" panose="02020603050405020304" charset="0"/>
                <a:cs typeface="Times New Roman" panose="02020603050405020304" charset="0"/>
                <a:sym typeface="+mn-ea"/>
              </a:rPr>
              <a:t>которые</a:t>
            </a:r>
            <a:r>
              <a:rPr lang="en-US" altLang="ru-RU" sz="1800">
                <a:latin typeface="Times New Roman" panose="02020603050405020304" charset="0"/>
                <a:cs typeface="Times New Roman" panose="02020603050405020304" charset="0"/>
                <a:sym typeface="+mn-ea"/>
              </a:rPr>
              <a:t> </a:t>
            </a:r>
            <a:r>
              <a:rPr lang="en-US" altLang="en-US" sz="1800">
                <a:latin typeface="Times New Roman" panose="02020603050405020304" charset="0"/>
                <a:cs typeface="Times New Roman" panose="02020603050405020304" charset="0"/>
                <a:sym typeface="+mn-ea"/>
              </a:rPr>
              <a:t>поступают</a:t>
            </a:r>
            <a:r>
              <a:rPr lang="en-US" altLang="ru-RU" sz="1800">
                <a:latin typeface="Times New Roman" panose="02020603050405020304" charset="0"/>
                <a:cs typeface="Times New Roman" panose="02020603050405020304" charset="0"/>
                <a:sym typeface="+mn-ea"/>
              </a:rPr>
              <a:t> </a:t>
            </a:r>
            <a:r>
              <a:rPr lang="en-US" altLang="en-US" sz="1800">
                <a:latin typeface="Times New Roman" panose="02020603050405020304" charset="0"/>
                <a:cs typeface="Times New Roman" panose="02020603050405020304" charset="0"/>
                <a:sym typeface="+mn-ea"/>
              </a:rPr>
              <a:t>из</a:t>
            </a:r>
            <a:r>
              <a:rPr lang="en-US" altLang="ru-RU" sz="1800">
                <a:latin typeface="Times New Roman" panose="02020603050405020304" charset="0"/>
                <a:cs typeface="Times New Roman" panose="02020603050405020304" charset="0"/>
                <a:sym typeface="+mn-ea"/>
              </a:rPr>
              <a:t> </a:t>
            </a:r>
            <a:r>
              <a:rPr lang="en-US" altLang="en-US" sz="1800">
                <a:latin typeface="Times New Roman" panose="02020603050405020304" charset="0"/>
                <a:cs typeface="Times New Roman" panose="02020603050405020304" charset="0"/>
                <a:sym typeface="+mn-ea"/>
              </a:rPr>
              <a:t>внешнего</a:t>
            </a:r>
            <a:r>
              <a:rPr lang="en-US" altLang="ru-RU" sz="1800">
                <a:latin typeface="Times New Roman" panose="02020603050405020304" charset="0"/>
                <a:cs typeface="Times New Roman" panose="02020603050405020304" charset="0"/>
                <a:sym typeface="+mn-ea"/>
              </a:rPr>
              <a:t> </a:t>
            </a:r>
            <a:r>
              <a:rPr lang="en-US" altLang="en-US" sz="1800">
                <a:latin typeface="Times New Roman" panose="02020603050405020304" charset="0"/>
                <a:cs typeface="Times New Roman" panose="02020603050405020304" charset="0"/>
                <a:sym typeface="+mn-ea"/>
              </a:rPr>
              <a:t>мира</a:t>
            </a:r>
            <a:r>
              <a:rPr lang="en-US" altLang="ru-RU" sz="1800">
                <a:latin typeface="Times New Roman" panose="02020603050405020304" charset="0"/>
                <a:cs typeface="Times New Roman" panose="02020603050405020304" charset="0"/>
                <a:sym typeface="+mn-ea"/>
              </a:rPr>
              <a:t>, </a:t>
            </a:r>
            <a:r>
              <a:rPr lang="en-US" altLang="en-US" sz="1800">
                <a:latin typeface="Times New Roman" panose="02020603050405020304" charset="0"/>
                <a:cs typeface="Times New Roman" panose="02020603050405020304" charset="0"/>
                <a:sym typeface="+mn-ea"/>
              </a:rPr>
              <a:t>и</a:t>
            </a:r>
            <a:r>
              <a:rPr lang="en-US" altLang="ru-RU" sz="1800">
                <a:latin typeface="Times New Roman" panose="02020603050405020304" charset="0"/>
                <a:cs typeface="Times New Roman" panose="02020603050405020304" charset="0"/>
                <a:sym typeface="+mn-ea"/>
              </a:rPr>
              <a:t> </a:t>
            </a:r>
            <a:r>
              <a:rPr lang="en-US" altLang="en-US" sz="1800">
                <a:latin typeface="Times New Roman" panose="02020603050405020304" charset="0"/>
                <a:cs typeface="Times New Roman" panose="02020603050405020304" charset="0"/>
                <a:sym typeface="+mn-ea"/>
              </a:rPr>
              <a:t>правильно</a:t>
            </a:r>
            <a:r>
              <a:rPr lang="en-US" altLang="ru-RU" sz="1800">
                <a:latin typeface="Times New Roman" panose="02020603050405020304" charset="0"/>
                <a:cs typeface="Times New Roman" panose="02020603050405020304" charset="0"/>
                <a:sym typeface="+mn-ea"/>
              </a:rPr>
              <a:t> </a:t>
            </a:r>
            <a:r>
              <a:rPr lang="en-US" altLang="en-US" sz="1800">
                <a:latin typeface="Times New Roman" panose="02020603050405020304" charset="0"/>
                <a:cs typeface="Times New Roman" panose="02020603050405020304" charset="0"/>
                <a:sym typeface="+mn-ea"/>
              </a:rPr>
              <a:t>реагировать</a:t>
            </a:r>
            <a:r>
              <a:rPr lang="en-US" altLang="ru-RU" sz="1800">
                <a:latin typeface="Times New Roman" panose="02020603050405020304" charset="0"/>
                <a:cs typeface="Times New Roman" panose="02020603050405020304" charset="0"/>
                <a:sym typeface="+mn-ea"/>
              </a:rPr>
              <a:t> </a:t>
            </a:r>
            <a:r>
              <a:rPr lang="en-US" altLang="en-US" sz="1800">
                <a:latin typeface="Times New Roman" panose="02020603050405020304" charset="0"/>
                <a:cs typeface="Times New Roman" panose="02020603050405020304" charset="0"/>
                <a:sym typeface="+mn-ea"/>
              </a:rPr>
              <a:t>на</a:t>
            </a:r>
            <a:r>
              <a:rPr lang="en-US" altLang="ru-RU" sz="1800">
                <a:latin typeface="Times New Roman" panose="02020603050405020304" charset="0"/>
                <a:cs typeface="Times New Roman" panose="02020603050405020304" charset="0"/>
                <a:sym typeface="+mn-ea"/>
              </a:rPr>
              <a:t> </a:t>
            </a:r>
            <a:r>
              <a:rPr lang="en-US" altLang="en-US" sz="1800">
                <a:latin typeface="Times New Roman" panose="02020603050405020304" charset="0"/>
                <a:cs typeface="Times New Roman" panose="02020603050405020304" charset="0"/>
                <a:sym typeface="+mn-ea"/>
              </a:rPr>
              <a:t>них</a:t>
            </a:r>
            <a:endParaRPr lang="en-US" altLang="ru-RU" sz="1800">
              <a:latin typeface="Times New Roman" panose="02020603050405020304" charset="0"/>
              <a:cs typeface="Times New Roman" panose="02020603050405020304" charset="0"/>
            </a:endParaRPr>
          </a:p>
          <a:p>
            <a:pPr marL="0" indent="0" algn="l">
              <a:buNone/>
            </a:pPr>
            <a:r>
              <a:rPr lang="ru-RU" altLang="en-US" sz="1800">
                <a:latin typeface="Times New Roman" panose="02020603050405020304" charset="0"/>
                <a:cs typeface="Times New Roman" panose="02020603050405020304" charset="0"/>
                <a:sym typeface="+mn-ea"/>
              </a:rPr>
              <a:t>         -научится </a:t>
            </a:r>
            <a:r>
              <a:rPr lang="en-US" altLang="ru-RU" sz="1800">
                <a:latin typeface="Times New Roman" panose="02020603050405020304" charset="0"/>
                <a:cs typeface="Times New Roman" panose="02020603050405020304" charset="0"/>
                <a:sym typeface="+mn-ea"/>
              </a:rPr>
              <a:t> </a:t>
            </a:r>
            <a:r>
              <a:rPr lang="en-US" altLang="en-US" sz="1800">
                <a:latin typeface="Times New Roman" panose="02020603050405020304" charset="0"/>
                <a:cs typeface="Times New Roman" panose="02020603050405020304" charset="0"/>
                <a:sym typeface="+mn-ea"/>
              </a:rPr>
              <a:t>новым</a:t>
            </a:r>
            <a:r>
              <a:rPr lang="en-US" altLang="ru-RU" sz="1800">
                <a:latin typeface="Times New Roman" panose="02020603050405020304" charset="0"/>
                <a:cs typeface="Times New Roman" panose="02020603050405020304" charset="0"/>
                <a:sym typeface="+mn-ea"/>
              </a:rPr>
              <a:t> </a:t>
            </a:r>
            <a:r>
              <a:rPr lang="en-US" altLang="en-US" sz="1800">
                <a:latin typeface="Times New Roman" panose="02020603050405020304" charset="0"/>
                <a:cs typeface="Times New Roman" panose="02020603050405020304" charset="0"/>
                <a:sym typeface="+mn-ea"/>
              </a:rPr>
              <a:t>методам</a:t>
            </a:r>
            <a:r>
              <a:rPr lang="en-US" altLang="ru-RU" sz="1800">
                <a:latin typeface="Times New Roman" panose="02020603050405020304" charset="0"/>
                <a:cs typeface="Times New Roman" panose="02020603050405020304" charset="0"/>
                <a:sym typeface="+mn-ea"/>
              </a:rPr>
              <a:t> </a:t>
            </a:r>
            <a:r>
              <a:rPr lang="en-US" altLang="en-US" sz="1800">
                <a:latin typeface="Times New Roman" panose="02020603050405020304" charset="0"/>
                <a:cs typeface="Times New Roman" panose="02020603050405020304" charset="0"/>
                <a:sym typeface="+mn-ea"/>
              </a:rPr>
              <a:t>и</a:t>
            </a:r>
            <a:r>
              <a:rPr lang="en-US" altLang="ru-RU" sz="1800">
                <a:latin typeface="Times New Roman" panose="02020603050405020304" charset="0"/>
                <a:cs typeface="Times New Roman" panose="02020603050405020304" charset="0"/>
                <a:sym typeface="+mn-ea"/>
              </a:rPr>
              <a:t> </a:t>
            </a:r>
            <a:r>
              <a:rPr lang="en-US" altLang="en-US" sz="1800">
                <a:latin typeface="Times New Roman" panose="02020603050405020304" charset="0"/>
                <a:cs typeface="Times New Roman" panose="02020603050405020304" charset="0"/>
                <a:sym typeface="+mn-ea"/>
              </a:rPr>
              <a:t>приемам</a:t>
            </a:r>
            <a:r>
              <a:rPr lang="en-US" altLang="ru-RU" sz="1800">
                <a:latin typeface="Times New Roman" panose="02020603050405020304" charset="0"/>
                <a:cs typeface="Times New Roman" panose="02020603050405020304" charset="0"/>
                <a:sym typeface="+mn-ea"/>
              </a:rPr>
              <a:t> </a:t>
            </a:r>
            <a:r>
              <a:rPr lang="en-US" altLang="en-US" sz="1800">
                <a:latin typeface="Times New Roman" panose="02020603050405020304" charset="0"/>
                <a:cs typeface="Times New Roman" panose="02020603050405020304" charset="0"/>
                <a:sym typeface="+mn-ea"/>
              </a:rPr>
              <a:t>саморегуляции</a:t>
            </a:r>
            <a:r>
              <a:rPr lang="en-US" altLang="ru-RU" sz="1800">
                <a:latin typeface="Times New Roman" panose="02020603050405020304" charset="0"/>
                <a:cs typeface="Times New Roman" panose="02020603050405020304" charset="0"/>
                <a:sym typeface="+mn-ea"/>
              </a:rPr>
              <a:t> </a:t>
            </a:r>
            <a:r>
              <a:rPr lang="en-US" altLang="en-US" sz="1800">
                <a:latin typeface="Times New Roman" panose="02020603050405020304" charset="0"/>
                <a:cs typeface="Times New Roman" panose="02020603050405020304" charset="0"/>
                <a:sym typeface="+mn-ea"/>
              </a:rPr>
              <a:t>и</a:t>
            </a:r>
            <a:r>
              <a:rPr lang="en-US" altLang="ru-RU" sz="1800">
                <a:latin typeface="Times New Roman" panose="02020603050405020304" charset="0"/>
                <a:cs typeface="Times New Roman" panose="02020603050405020304" charset="0"/>
                <a:sym typeface="+mn-ea"/>
              </a:rPr>
              <a:t> </a:t>
            </a:r>
            <a:r>
              <a:rPr lang="en-US" altLang="en-US" sz="1800">
                <a:latin typeface="Times New Roman" panose="02020603050405020304" charset="0"/>
                <a:cs typeface="Times New Roman" panose="02020603050405020304" charset="0"/>
                <a:sym typeface="+mn-ea"/>
              </a:rPr>
              <a:t>сенсорной</a:t>
            </a:r>
            <a:r>
              <a:rPr lang="en-US" altLang="ru-RU" sz="1800">
                <a:latin typeface="Times New Roman" panose="02020603050405020304" charset="0"/>
                <a:cs typeface="Times New Roman" panose="02020603050405020304" charset="0"/>
                <a:sym typeface="+mn-ea"/>
              </a:rPr>
              <a:t> </a:t>
            </a:r>
            <a:r>
              <a:rPr lang="en-US" altLang="en-US" sz="1800">
                <a:latin typeface="Times New Roman" panose="02020603050405020304" charset="0"/>
                <a:cs typeface="Times New Roman" panose="02020603050405020304" charset="0"/>
                <a:sym typeface="+mn-ea"/>
              </a:rPr>
              <a:t>интеграции</a:t>
            </a:r>
            <a:r>
              <a:rPr lang="en-US" altLang="ru-RU" sz="1800">
                <a:latin typeface="Times New Roman" panose="02020603050405020304" charset="0"/>
                <a:cs typeface="Times New Roman" panose="02020603050405020304" charset="0"/>
                <a:sym typeface="+mn-ea"/>
              </a:rPr>
              <a:t>.</a:t>
            </a:r>
            <a:endParaRPr lang="en-US" altLang="ru-RU" sz="1800">
              <a:latin typeface="Times New Roman" panose="02020603050405020304" charset="0"/>
              <a:cs typeface="Times New Roman" panose="02020603050405020304" charset="0"/>
            </a:endParaRPr>
          </a:p>
          <a:p>
            <a:pPr marL="0" indent="0" algn="l">
              <a:buNone/>
            </a:pPr>
            <a:r>
              <a:rPr lang="ru-RU" altLang="en-US" sz="1800">
                <a:latin typeface="Times New Roman" panose="02020603050405020304" charset="0"/>
                <a:cs typeface="Times New Roman" panose="02020603050405020304" charset="0"/>
                <a:sym typeface="+mn-ea"/>
              </a:rPr>
              <a:t>          -активизируется</a:t>
            </a:r>
            <a:r>
              <a:rPr lang="en-US" altLang="ru-RU" sz="1800">
                <a:latin typeface="Times New Roman" panose="02020603050405020304" charset="0"/>
                <a:cs typeface="Times New Roman" panose="02020603050405020304" charset="0"/>
                <a:sym typeface="+mn-ea"/>
              </a:rPr>
              <a:t> </a:t>
            </a:r>
            <a:r>
              <a:rPr lang="en-US" altLang="en-US" sz="1800">
                <a:latin typeface="Times New Roman" panose="02020603050405020304" charset="0"/>
                <a:cs typeface="Times New Roman" panose="02020603050405020304" charset="0"/>
                <a:sym typeface="+mn-ea"/>
              </a:rPr>
              <a:t>внимание</a:t>
            </a:r>
            <a:r>
              <a:rPr lang="en-US" altLang="ru-RU" sz="1800">
                <a:latin typeface="Times New Roman" panose="02020603050405020304" charset="0"/>
                <a:cs typeface="Times New Roman" panose="02020603050405020304" charset="0"/>
                <a:sym typeface="+mn-ea"/>
              </a:rPr>
              <a:t> </a:t>
            </a:r>
            <a:r>
              <a:rPr lang="en-US" altLang="en-US" sz="1800">
                <a:latin typeface="Times New Roman" panose="02020603050405020304" charset="0"/>
                <a:cs typeface="Times New Roman" panose="02020603050405020304" charset="0"/>
                <a:sym typeface="+mn-ea"/>
              </a:rPr>
              <a:t>и</a:t>
            </a:r>
            <a:r>
              <a:rPr lang="en-US" altLang="ru-RU" sz="1800">
                <a:latin typeface="Times New Roman" panose="02020603050405020304" charset="0"/>
                <a:cs typeface="Times New Roman" panose="02020603050405020304" charset="0"/>
                <a:sym typeface="+mn-ea"/>
              </a:rPr>
              <a:t> </a:t>
            </a:r>
            <a:r>
              <a:rPr lang="en-US" altLang="en-US" sz="1800">
                <a:latin typeface="Times New Roman" panose="02020603050405020304" charset="0"/>
                <a:cs typeface="Times New Roman" panose="02020603050405020304" charset="0"/>
                <a:sym typeface="+mn-ea"/>
              </a:rPr>
              <a:t>любознательность</a:t>
            </a:r>
            <a:endParaRPr lang="en-US" altLang="ru-RU" sz="1800">
              <a:latin typeface="Times New Roman" panose="02020603050405020304" charset="0"/>
              <a:cs typeface="Times New Roman" panose="02020603050405020304" charset="0"/>
            </a:endParaRPr>
          </a:p>
          <a:p>
            <a:pPr marL="0" indent="0" algn="l">
              <a:buNone/>
            </a:pPr>
            <a:r>
              <a:rPr lang="ru-RU" altLang="en-US" sz="1800">
                <a:latin typeface="Times New Roman" panose="02020603050405020304" charset="0"/>
                <a:cs typeface="Times New Roman" panose="02020603050405020304" charset="0"/>
                <a:sym typeface="+mn-ea"/>
              </a:rPr>
              <a:t>          -снижение уровня стресса и </a:t>
            </a:r>
            <a:r>
              <a:rPr lang="en-US" altLang="ru-RU" sz="1800">
                <a:latin typeface="Times New Roman" panose="02020603050405020304" charset="0"/>
                <a:cs typeface="Times New Roman" panose="02020603050405020304" charset="0"/>
                <a:sym typeface="+mn-ea"/>
              </a:rPr>
              <a:t> </a:t>
            </a:r>
            <a:r>
              <a:rPr lang="en-US" altLang="en-US" sz="1800">
                <a:latin typeface="Times New Roman" panose="02020603050405020304" charset="0"/>
                <a:cs typeface="Times New Roman" panose="02020603050405020304" charset="0"/>
                <a:sym typeface="+mn-ea"/>
              </a:rPr>
              <a:t>тревожност</a:t>
            </a:r>
            <a:r>
              <a:rPr lang="ru-RU" altLang="en-US" sz="1800">
                <a:latin typeface="Times New Roman" panose="02020603050405020304" charset="0"/>
                <a:cs typeface="Times New Roman" panose="02020603050405020304" charset="0"/>
                <a:sym typeface="+mn-ea"/>
              </a:rPr>
              <a:t>и</a:t>
            </a:r>
            <a:endParaRPr lang="en-US" altLang="ru-RU" sz="1800">
              <a:latin typeface="Times New Roman" panose="02020603050405020304" charset="0"/>
              <a:cs typeface="Times New Roman" panose="02020603050405020304" charset="0"/>
            </a:endParaRPr>
          </a:p>
          <a:p>
            <a:pPr marL="0" indent="0" algn="l">
              <a:buNone/>
            </a:pPr>
            <a:r>
              <a:rPr lang="ru-RU" altLang="en-US" sz="1800">
                <a:latin typeface="Times New Roman" panose="02020603050405020304" charset="0"/>
                <a:cs typeface="Times New Roman" panose="02020603050405020304" charset="0"/>
                <a:sym typeface="+mn-ea"/>
              </a:rPr>
              <a:t>          - повысится </a:t>
            </a:r>
            <a:r>
              <a:rPr lang="en-US" altLang="ru-RU" sz="1800">
                <a:latin typeface="Times New Roman" panose="02020603050405020304" charset="0"/>
                <a:cs typeface="Times New Roman" panose="02020603050405020304" charset="0"/>
                <a:sym typeface="+mn-ea"/>
              </a:rPr>
              <a:t> </a:t>
            </a:r>
            <a:r>
              <a:rPr lang="en-US" altLang="en-US" sz="1800">
                <a:latin typeface="Times New Roman" panose="02020603050405020304" charset="0"/>
                <a:cs typeface="Times New Roman" panose="02020603050405020304" charset="0"/>
                <a:sym typeface="+mn-ea"/>
              </a:rPr>
              <a:t>активность</a:t>
            </a:r>
            <a:r>
              <a:rPr lang="en-US" altLang="ru-RU" sz="1800">
                <a:latin typeface="Times New Roman" panose="02020603050405020304" charset="0"/>
                <a:cs typeface="Times New Roman" panose="02020603050405020304" charset="0"/>
                <a:sym typeface="+mn-ea"/>
              </a:rPr>
              <a:t> </a:t>
            </a:r>
            <a:r>
              <a:rPr lang="en-US" altLang="en-US" sz="1800">
                <a:latin typeface="Times New Roman" panose="02020603050405020304" charset="0"/>
                <a:cs typeface="Times New Roman" panose="02020603050405020304" charset="0"/>
                <a:sym typeface="+mn-ea"/>
              </a:rPr>
              <a:t>в</a:t>
            </a:r>
            <a:r>
              <a:rPr lang="en-US" altLang="ru-RU" sz="1800">
                <a:latin typeface="Times New Roman" panose="02020603050405020304" charset="0"/>
                <a:cs typeface="Times New Roman" panose="02020603050405020304" charset="0"/>
                <a:sym typeface="+mn-ea"/>
              </a:rPr>
              <a:t> </a:t>
            </a:r>
            <a:r>
              <a:rPr lang="en-US" altLang="en-US" sz="1800">
                <a:latin typeface="Times New Roman" panose="02020603050405020304" charset="0"/>
                <a:cs typeface="Times New Roman" panose="02020603050405020304" charset="0"/>
                <a:sym typeface="+mn-ea"/>
              </a:rPr>
              <a:t>двигательной</a:t>
            </a:r>
            <a:r>
              <a:rPr lang="en-US" altLang="ru-RU" sz="1800">
                <a:latin typeface="Times New Roman" panose="02020603050405020304" charset="0"/>
                <a:cs typeface="Times New Roman" panose="02020603050405020304" charset="0"/>
                <a:sym typeface="+mn-ea"/>
              </a:rPr>
              <a:t> </a:t>
            </a:r>
            <a:r>
              <a:rPr lang="en-US" altLang="en-US" sz="1800">
                <a:latin typeface="Times New Roman" panose="02020603050405020304" charset="0"/>
                <a:cs typeface="Times New Roman" panose="02020603050405020304" charset="0"/>
                <a:sym typeface="+mn-ea"/>
              </a:rPr>
              <a:t>сфере</a:t>
            </a:r>
            <a:endParaRPr lang="en-US" altLang="ru-RU" sz="1800">
              <a:latin typeface="Times New Roman" panose="02020603050405020304" charset="0"/>
              <a:cs typeface="Times New Roman" panose="02020603050405020304" charset="0"/>
            </a:endParaRPr>
          </a:p>
          <a:p>
            <a:pPr marL="0" indent="0" algn="l">
              <a:buNone/>
            </a:pPr>
            <a:r>
              <a:rPr lang="ru-RU" altLang="en-US" sz="1800">
                <a:latin typeface="Times New Roman" panose="02020603050405020304" charset="0"/>
                <a:cs typeface="Times New Roman" panose="02020603050405020304" charset="0"/>
                <a:sym typeface="+mn-ea"/>
              </a:rPr>
              <a:t>          -научится  принимать </a:t>
            </a:r>
            <a:r>
              <a:rPr lang="en-US" altLang="ru-RU" sz="1800">
                <a:latin typeface="Times New Roman" panose="02020603050405020304" charset="0"/>
                <a:cs typeface="Times New Roman" panose="02020603050405020304" charset="0"/>
                <a:sym typeface="+mn-ea"/>
              </a:rPr>
              <a:t> </a:t>
            </a:r>
            <a:r>
              <a:rPr lang="en-US" altLang="en-US" sz="1800">
                <a:latin typeface="Times New Roman" panose="02020603050405020304" charset="0"/>
                <a:cs typeface="Times New Roman" panose="02020603050405020304" charset="0"/>
                <a:sym typeface="+mn-ea"/>
              </a:rPr>
              <a:t>перемены</a:t>
            </a:r>
            <a:r>
              <a:rPr lang="en-US" altLang="ru-RU" sz="1800">
                <a:latin typeface="Times New Roman" panose="02020603050405020304" charset="0"/>
                <a:cs typeface="Times New Roman" panose="02020603050405020304" charset="0"/>
                <a:sym typeface="+mn-ea"/>
              </a:rPr>
              <a:t> </a:t>
            </a:r>
            <a:r>
              <a:rPr lang="en-US" altLang="en-US" sz="1800">
                <a:latin typeface="Times New Roman" panose="02020603050405020304" charset="0"/>
                <a:cs typeface="Times New Roman" panose="02020603050405020304" charset="0"/>
                <a:sym typeface="+mn-ea"/>
              </a:rPr>
              <a:t>в</a:t>
            </a:r>
            <a:r>
              <a:rPr lang="en-US" altLang="ru-RU" sz="1800">
                <a:latin typeface="Times New Roman" panose="02020603050405020304" charset="0"/>
                <a:cs typeface="Times New Roman" panose="02020603050405020304" charset="0"/>
                <a:sym typeface="+mn-ea"/>
              </a:rPr>
              <a:t> </a:t>
            </a:r>
            <a:r>
              <a:rPr lang="en-US" altLang="en-US" sz="1800">
                <a:latin typeface="Times New Roman" panose="02020603050405020304" charset="0"/>
                <a:cs typeface="Times New Roman" panose="02020603050405020304" charset="0"/>
                <a:sym typeface="+mn-ea"/>
              </a:rPr>
              <a:t>окружающем</a:t>
            </a:r>
            <a:r>
              <a:rPr lang="en-US" altLang="ru-RU" sz="1800">
                <a:latin typeface="Times New Roman" panose="02020603050405020304" charset="0"/>
                <a:cs typeface="Times New Roman" panose="02020603050405020304" charset="0"/>
                <a:sym typeface="+mn-ea"/>
              </a:rPr>
              <a:t> </a:t>
            </a:r>
            <a:r>
              <a:rPr lang="en-US" altLang="en-US" sz="1800">
                <a:latin typeface="Times New Roman" panose="02020603050405020304" charset="0"/>
                <a:cs typeface="Times New Roman" panose="02020603050405020304" charset="0"/>
                <a:sym typeface="+mn-ea"/>
              </a:rPr>
              <a:t>мире</a:t>
            </a:r>
            <a:r>
              <a:rPr lang="en-US" altLang="ru-RU" sz="1800">
                <a:latin typeface="Times New Roman" panose="02020603050405020304" charset="0"/>
                <a:cs typeface="Times New Roman" panose="02020603050405020304" charset="0"/>
                <a:sym typeface="+mn-ea"/>
              </a:rPr>
              <a:t> </a:t>
            </a:r>
            <a:r>
              <a:rPr lang="en-US" altLang="en-US" sz="1800">
                <a:latin typeface="Times New Roman" panose="02020603050405020304" charset="0"/>
                <a:cs typeface="Times New Roman" panose="02020603050405020304" charset="0"/>
                <a:sym typeface="+mn-ea"/>
              </a:rPr>
              <a:t>более</a:t>
            </a:r>
            <a:r>
              <a:rPr lang="en-US" altLang="ru-RU" sz="1800">
                <a:latin typeface="Times New Roman" panose="02020603050405020304" charset="0"/>
                <a:cs typeface="Times New Roman" panose="02020603050405020304" charset="0"/>
                <a:sym typeface="+mn-ea"/>
              </a:rPr>
              <a:t> </a:t>
            </a:r>
            <a:r>
              <a:rPr lang="en-US" altLang="en-US" sz="1800">
                <a:latin typeface="Times New Roman" panose="02020603050405020304" charset="0"/>
                <a:cs typeface="Times New Roman" panose="02020603050405020304" charset="0"/>
                <a:sym typeface="+mn-ea"/>
              </a:rPr>
              <a:t>спокойно</a:t>
            </a:r>
            <a:endParaRPr lang="en-US" altLang="ru-RU" sz="1800">
              <a:latin typeface="Times New Roman" panose="02020603050405020304" charset="0"/>
              <a:cs typeface="Times New Roman" panose="02020603050405020304" charset="0"/>
            </a:endParaRPr>
          </a:p>
          <a:p>
            <a:endParaRPr lang="ru-RU" altLang="en-US" sz="1800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/>
            <a:endParaRPr lang="ru-RU" dirty="0" smtClean="0"/>
          </a:p>
          <a:p>
            <a:pPr algn="ctr"/>
            <a:endParaRPr lang="ru-RU" dirty="0" smtClean="0"/>
          </a:p>
          <a:p>
            <a:pPr algn="ctr"/>
            <a:endParaRPr lang="ru-RU" dirty="0" smtClean="0"/>
          </a:p>
          <a:p>
            <a:pPr algn="ctr">
              <a:buNone/>
            </a:pPr>
            <a:r>
              <a:rPr lang="ru-RU" sz="5400" i="1" dirty="0" smtClean="0"/>
              <a:t>Спасибо за внимание!</a:t>
            </a:r>
            <a:endParaRPr lang="ru-RU" sz="5400" i="1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Blue Waves">
  <a:themeElements>
    <a:clrScheme name="Blue Waves 13">
      <a:dk1>
        <a:srgbClr val="000000"/>
      </a:dk1>
      <a:lt1>
        <a:srgbClr val="FFFFFF"/>
      </a:lt1>
      <a:dk2>
        <a:srgbClr val="000000"/>
      </a:dk2>
      <a:lt2>
        <a:srgbClr val="969696"/>
      </a:lt2>
      <a:accent1>
        <a:srgbClr val="0066CC"/>
      </a:accent1>
      <a:accent2>
        <a:srgbClr val="3399FF"/>
      </a:accent2>
      <a:accent3>
        <a:srgbClr val="FFFFFF"/>
      </a:accent3>
      <a:accent4>
        <a:srgbClr val="000000"/>
      </a:accent4>
      <a:accent5>
        <a:srgbClr val="AAB8E2"/>
      </a:accent5>
      <a:accent6>
        <a:srgbClr val="2D8AE7"/>
      </a:accent6>
      <a:hlink>
        <a:srgbClr val="CC3300"/>
      </a:hlink>
      <a:folHlink>
        <a:srgbClr val="996600"/>
      </a:folHlink>
    </a:clrScheme>
    <a:fontScheme name="Blue Waves">
      <a:majorFont>
        <a:latin typeface="Arial"/>
        <a:ea typeface="SimSun"/>
        <a:cs typeface=""/>
      </a:majorFont>
      <a:minorFont>
        <a:latin typeface="Arial"/>
        <a:ea typeface="SimSun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0">
          <a:gsLst>
            <a:gs pos="0">
              <a:schemeClr val="accent1"/>
            </a:gs>
            <a:gs pos="100000">
              <a:schemeClr val="accent2"/>
            </a:gs>
          </a:gsLst>
          <a:lin ang="5400000" scaled="1"/>
        </a:gradFill>
        <a:ln w="9525" cap="flat" cmpd="sng" algn="ctr">
          <a:solidFill>
            <a:schemeClr val="accent1"/>
          </a:solidFill>
          <a:prstDash val="solid"/>
          <a:round/>
          <a:headEnd type="none" w="med" len="med"/>
          <a:tailEnd type="none" w="med" len="med"/>
        </a:ln>
      </a:spPr>
      <a:bodyPr vert="horz" wrap="none" lIns="91440" tIns="45720" rIns="91440" bIns="45720" numCol="1" anchor="ctr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defRPr kumimoji="0" lang="zh-CN" alt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SimSun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0">
          <a:gsLst>
            <a:gs pos="0">
              <a:schemeClr val="accent1"/>
            </a:gs>
            <a:gs pos="100000">
              <a:schemeClr val="accent2"/>
            </a:gs>
          </a:gsLst>
          <a:lin ang="5400000" scaled="1"/>
        </a:gradFill>
        <a:ln w="9525" cap="flat" cmpd="sng" algn="ctr">
          <a:solidFill>
            <a:schemeClr val="accent1"/>
          </a:solidFill>
          <a:prstDash val="solid"/>
          <a:round/>
          <a:headEnd type="none" w="med" len="med"/>
          <a:tailEnd type="none" w="med" len="med"/>
        </a:ln>
      </a:spPr>
      <a:bodyPr vert="horz" wrap="none" lIns="91440" tIns="45720" rIns="91440" bIns="45720" numCol="1" anchor="ctr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defRPr kumimoji="0" lang="zh-CN" alt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SimSun" panose="02010600030101010101" pitchFamily="2" charset="-122"/>
          </a:defRPr>
        </a:defPPr>
      </a:lstStyle>
    </a:lnDef>
  </a:objectDefaults>
  <a:extraClrSchemeLst>
    <a:extraClrScheme>
      <a:clrScheme name="Blue Waves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ue Waves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ue Waves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ue Waves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ue Waves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ue Waves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ue Waves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ue Waves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ue Waves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ue Waves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ue Waves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ue Waves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ue Waves 13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0066CC"/>
        </a:accent1>
        <a:accent2>
          <a:srgbClr val="3399FF"/>
        </a:accent2>
        <a:accent3>
          <a:srgbClr val="FFFFFF"/>
        </a:accent3>
        <a:accent4>
          <a:srgbClr val="000000"/>
        </a:accent4>
        <a:accent5>
          <a:srgbClr val="AAB8E2"/>
        </a:accent5>
        <a:accent6>
          <a:srgbClr val="2D8AE7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41</TotalTime>
  <Words>620</Words>
  <Application>WPS Presentation</Application>
  <PresentationFormat>Экран (4:3)</PresentationFormat>
  <Paragraphs>66</Paragraphs>
  <Slides>22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22</vt:i4>
      </vt:variant>
    </vt:vector>
  </HeadingPairs>
  <TitlesOfParts>
    <vt:vector size="23" baseType="lpstr">
      <vt:lpstr>Blue Waves</vt:lpstr>
      <vt:lpstr> Краевое государственное казенное общеобразовательное учреждение, реализующее адаптированные основные общеобразовательные программы "Школа-интернат № 14" (КГКОУ ШИ 14) </vt:lpstr>
      <vt:lpstr>Практическая значимость</vt:lpstr>
      <vt:lpstr>Цель и задачи оборудования:</vt:lpstr>
      <vt:lpstr>Описание оборудования</vt:lpstr>
      <vt:lpstr>Зрительное восприятие — это сложный процесс, в котором мозг обрабатывает и осмысливает информацию, получаемую через глаза. Это не просто получение изображения, а активная интерпретация света, позволяющая нам распознавать форму, цвет, размер и другие характеристики объектов,а также пониматьвзаимоотношения в прпостранстве</vt:lpstr>
      <vt:lpstr>«Гимнастическая верёвка»</vt:lpstr>
      <vt:lpstr>  «Гимнастическая веревка»- вращение веревки кистью,тренировка предплечья и кисти, вращение , броски в парах. Конструирование по образцу. сортировка по цвету.   </vt:lpstr>
      <vt:lpstr>«Геометрика»- развитие внимания, сенсорных эталонов, зрително-моторной координации. мелкой моторики. </vt:lpstr>
      <vt:lpstr>« Палочки и стаканчики»-развитие мыслительных операций. Зрительно-моторной операции, пространственной ориентировки</vt:lpstr>
      <vt:lpstr>«Волшебные перчатки»-игровой интерес, математические представления, внимание усидчивость</vt:lpstr>
      <vt:lpstr>Слуховое восприятие — это способность человека воспринимать, обрабатывать и интерпретировать звуки из окружающей среды. Оно включает в себя распознавание звуков по их характеристикам (высота, громкость, тембр, темп), различение звуков речи и их понимание</vt:lpstr>
      <vt:lpstr>Игра «Угададай что звучит?»</vt:lpstr>
      <vt:lpstr>Слайд 13</vt:lpstr>
      <vt:lpstr>Играем на металлофоне</vt:lpstr>
      <vt:lpstr>Слайд 15</vt:lpstr>
      <vt:lpstr> Тактильное восприятие — это познание мира через осязание, то есть непосредственное прикосновение к объектам. Оно позволяет воспринимать такие характеристики, как форма, размер, текстура, температура,  твердость или мягкость, и основано на работе кожных рецепторов по всему телу. </vt:lpstr>
      <vt:lpstr>«Тактильная верёвочка»</vt:lpstr>
      <vt:lpstr>Слайд 18</vt:lpstr>
      <vt:lpstr>Работа с природным материалом</vt:lpstr>
      <vt:lpstr>Двигательное развитие — это процесс освоения движений и моторных навыков на протяжении всей жизни. Этот процесс включает в себя развитие крупной (ходьба, бег) и мелкой моторики, координации, равновесия и силы, и является неотъемлемой частью общего физического и психомоторного развития человека, на которое влияют среда, генетика и другие факторы. </vt:lpstr>
      <vt:lpstr>Ожидаемые результаты</vt:lpstr>
      <vt:lpstr>Слайд 22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_x000b_Краевое государственное казенное общеобразовательное учреждение, реализующее адаптированные основные общеобразовательные программы "Школа-интернат № 14" (КГКОУ ШИ 14) </dc:title>
  <dc:creator>User</dc:creator>
  <cp:lastModifiedBy>LENOVO</cp:lastModifiedBy>
  <cp:revision>7</cp:revision>
  <dcterms:created xsi:type="dcterms:W3CDTF">2025-10-15T13:43:00Z</dcterms:created>
  <dcterms:modified xsi:type="dcterms:W3CDTF">2025-10-23T09:16:23Z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1049-12.2.0.22549</vt:lpwstr>
  </property>
  <property fmtid="{D5CDD505-2E9C-101B-9397-08002B2CF9AE}" pid="3" name="ICV">
    <vt:lpwstr>0B84E20734D74DBCBA491C87A341B231_12</vt:lpwstr>
  </property>
</Properties>
</file>