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117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580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848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555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6643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213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790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41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35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413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20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C8798-EC83-4F2E-9589-C345A9CDCA13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49B4B-D8A2-4D55-B0D3-BE3134D20F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450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6488" y="1559185"/>
            <a:ext cx="10515600" cy="3155315"/>
          </a:xfrm>
        </p:spPr>
        <p:txBody>
          <a:bodyPr/>
          <a:lstStyle/>
          <a:p>
            <a:pPr algn="ctr"/>
            <a:r>
              <a:rPr lang="ru-RU" dirty="0" smtClean="0"/>
              <a:t>ТРЕНАЖЁР №1 </a:t>
            </a:r>
            <a:br>
              <a:rPr lang="ru-RU" dirty="0" smtClean="0"/>
            </a:br>
            <a:r>
              <a:rPr lang="ru-RU" dirty="0" smtClean="0"/>
              <a:t>ПО ТЕМЕ «ОКСИДЫ» </a:t>
            </a:r>
            <a:br>
              <a:rPr lang="ru-RU" dirty="0" smtClean="0"/>
            </a:br>
            <a:r>
              <a:rPr lang="ru-RU" dirty="0" smtClean="0"/>
              <a:t>для 8 класса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088" y="5730163"/>
            <a:ext cx="6644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УМК: Химия, 8 класс/ Габриелян О.С., изд-во «Дрофа», 2019г.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088" y="5360831"/>
            <a:ext cx="42139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ФИО учителя: Окунева Ольга Алексеевна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088" y="4991499"/>
            <a:ext cx="37392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МБОУ «Байкитская средняя школа»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728" y="4203543"/>
            <a:ext cx="5048250" cy="23145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598" y="196027"/>
            <a:ext cx="3594496" cy="24976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280" y="402336"/>
            <a:ext cx="4088988" cy="2323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25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" y="365125"/>
            <a:ext cx="11905488" cy="132556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Задание 1. </a:t>
            </a:r>
            <a:r>
              <a:rPr lang="ru-RU" dirty="0" smtClean="0"/>
              <a:t>Выберите</a:t>
            </a:r>
            <a:r>
              <a:rPr lang="ru-RU" dirty="0"/>
              <a:t> из списка вещества, которые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являются</a:t>
            </a:r>
            <a:r>
              <a:rPr lang="ru-RU" dirty="0"/>
              <a:t> оксидами: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71928" y="913722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err="1" smtClean="0">
                <a:solidFill>
                  <a:srgbClr val="000000"/>
                </a:solidFill>
                <a:effectLst/>
                <a:latin typeface="KaTeX_Main"/>
              </a:rPr>
              <a:t>CuO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err="1" smtClean="0">
                <a:solidFill>
                  <a:srgbClr val="000000"/>
                </a:solidFill>
                <a:effectLst/>
                <a:latin typeface="KaTeX_Main"/>
              </a:rPr>
              <a:t>NaOH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NO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HNO</a:t>
            </a:r>
            <a:r>
              <a:rPr lang="ru-RU" sz="4000" baseline="-25000" dirty="0" smtClean="0">
                <a:solidFill>
                  <a:srgbClr val="000000"/>
                </a:solidFill>
                <a:latin typeface="KaTeX_Main"/>
              </a:rPr>
              <a:t>3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SO</a:t>
            </a:r>
            <a:r>
              <a:rPr lang="en-US" sz="4000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err="1" smtClean="0">
                <a:solidFill>
                  <a:srgbClr val="000000"/>
                </a:solidFill>
                <a:effectLst/>
                <a:latin typeface="KaTeX_Main"/>
              </a:rPr>
              <a:t>CaO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,</a:t>
            </a: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4000" b="0" i="0" dirty="0" smtClean="0">
                <a:solidFill>
                  <a:srgbClr val="000000"/>
                </a:solidFill>
                <a:effectLst/>
                <a:latin typeface="KaTeX_Main"/>
              </a:rPr>
              <a:t> 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H</a:t>
            </a:r>
            <a:r>
              <a:rPr lang="en-US" sz="4000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​SO</a:t>
            </a:r>
            <a:r>
              <a:rPr lang="en-US" sz="4000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4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b="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  <a:endParaRPr lang="en-US" sz="4000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122" y="2178229"/>
            <a:ext cx="1362075" cy="10668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320040" y="3245029"/>
            <a:ext cx="2883408" cy="779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Оксид хрома</a:t>
            </a:r>
            <a:r>
              <a:rPr lang="en-US" dirty="0" smtClean="0"/>
              <a:t> (III)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190" y="4302304"/>
            <a:ext cx="1133475" cy="127635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019746" y="5602443"/>
            <a:ext cx="3067622" cy="779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Оксид свинца</a:t>
            </a:r>
            <a:r>
              <a:rPr lang="en-US" dirty="0" smtClean="0"/>
              <a:t> (II)</a:t>
            </a:r>
            <a:endParaRPr lang="ru-RU" dirty="0" smtClean="0"/>
          </a:p>
          <a:p>
            <a:r>
              <a:rPr lang="ru-RU" dirty="0" smtClean="0"/>
              <a:t>(Свинцовый глет)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7928" y="1338263"/>
            <a:ext cx="1038225" cy="704850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7661338" y="2236967"/>
            <a:ext cx="3067622" cy="779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Оксид меди </a:t>
            </a:r>
            <a:r>
              <a:rPr lang="en-US" dirty="0"/>
              <a:t>(II)</a:t>
            </a:r>
            <a:endParaRPr lang="ru-RU" dirty="0"/>
          </a:p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58543" y="3483154"/>
            <a:ext cx="2257425" cy="819150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7661338" y="4535643"/>
            <a:ext cx="3338894" cy="779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Оксид железа </a:t>
            </a:r>
            <a:r>
              <a:rPr lang="en-US" dirty="0"/>
              <a:t>(</a:t>
            </a:r>
            <a:r>
              <a:rPr lang="en-US" dirty="0" smtClean="0"/>
              <a:t>II</a:t>
            </a:r>
            <a:r>
              <a:rPr lang="en-US" dirty="0"/>
              <a:t>I</a:t>
            </a:r>
            <a:r>
              <a:rPr lang="en-US" dirty="0" smtClean="0"/>
              <a:t>)</a:t>
            </a:r>
            <a:endParaRPr lang="ru-RU" dirty="0" smtClean="0"/>
          </a:p>
          <a:p>
            <a:r>
              <a:rPr lang="ru-RU" dirty="0" smtClean="0"/>
              <a:t>(красный и бурый железняк)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453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016" y="365125"/>
            <a:ext cx="11225784" cy="1325563"/>
          </a:xfrm>
        </p:spPr>
        <p:txBody>
          <a:bodyPr/>
          <a:lstStyle/>
          <a:p>
            <a:r>
              <a:rPr lang="ru-RU" b="1" dirty="0"/>
              <a:t>Задание </a:t>
            </a:r>
            <a:r>
              <a:rPr lang="ru-RU" b="1" dirty="0" smtClean="0"/>
              <a:t>2. </a:t>
            </a:r>
            <a:r>
              <a:rPr lang="ru-RU" dirty="0" smtClean="0"/>
              <a:t>Распределите</a:t>
            </a:r>
            <a:r>
              <a:rPr lang="ru-RU" dirty="0"/>
              <a:t> оксиды на группы: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7368" y="1839944"/>
            <a:ext cx="11811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4000" i="0" dirty="0" smtClean="0">
                <a:solidFill>
                  <a:srgbClr val="000000"/>
                </a:solidFill>
                <a:effectLst/>
                <a:latin typeface="YS Geo"/>
              </a:rPr>
              <a:t> основные: ______;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i="0" dirty="0" smtClean="0">
                <a:solidFill>
                  <a:srgbClr val="000000"/>
                </a:solidFill>
                <a:effectLst/>
                <a:latin typeface="YS Geo"/>
              </a:rPr>
              <a:t> кислотные: ______;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4000" i="0" dirty="0" smtClean="0">
                <a:solidFill>
                  <a:srgbClr val="000000"/>
                </a:solidFill>
                <a:effectLst/>
                <a:latin typeface="YS Geo"/>
              </a:rPr>
              <a:t> амфотерные: ______.</a:t>
            </a:r>
          </a:p>
          <a:p>
            <a:endParaRPr lang="ru-RU" sz="4000" i="0" dirty="0" smtClean="0">
              <a:solidFill>
                <a:srgbClr val="000000"/>
              </a:solidFill>
              <a:effectLst/>
              <a:latin typeface="YS Geo"/>
            </a:endParaRPr>
          </a:p>
          <a:p>
            <a:r>
              <a:rPr lang="ru-RU" sz="4000" i="0" dirty="0" smtClean="0">
                <a:solidFill>
                  <a:srgbClr val="000000"/>
                </a:solidFill>
                <a:effectLst/>
                <a:latin typeface="YS Geo"/>
              </a:rPr>
              <a:t>Список: </a:t>
            </a:r>
            <a:r>
              <a:rPr lang="en-US" sz="4000" i="0" dirty="0" err="1" smtClean="0">
                <a:solidFill>
                  <a:srgbClr val="000000"/>
                </a:solidFill>
                <a:effectLst/>
                <a:latin typeface="KaTeX_Main"/>
              </a:rPr>
              <a:t>CaO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CO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Al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SO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err="1" smtClean="0">
                <a:solidFill>
                  <a:srgbClr val="000000"/>
                </a:solidFill>
                <a:effectLst/>
                <a:latin typeface="KaTeX_Main"/>
              </a:rPr>
              <a:t>ZnO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Na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P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sz="4000" i="0" baseline="-25000" dirty="0" smtClean="0">
                <a:solidFill>
                  <a:srgbClr val="000000"/>
                </a:solidFill>
                <a:effectLst/>
                <a:latin typeface="KaTeX_Main"/>
              </a:rPr>
              <a:t>5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sz="4000" i="0" dirty="0" err="1" smtClean="0">
                <a:solidFill>
                  <a:srgbClr val="000000"/>
                </a:solidFill>
                <a:effectLst/>
                <a:latin typeface="KaTeX_Main"/>
              </a:rPr>
              <a:t>BeO</a:t>
            </a:r>
            <a:r>
              <a:rPr lang="en-US" sz="400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  <a:endParaRPr lang="en-US" sz="400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184" y="1839944"/>
            <a:ext cx="5445773" cy="179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29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0532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Задание </a:t>
            </a:r>
            <a:r>
              <a:rPr lang="ru-RU" b="1" dirty="0" smtClean="0"/>
              <a:t>3. </a:t>
            </a:r>
            <a:r>
              <a:rPr lang="ru-RU" sz="4900" dirty="0" smtClean="0"/>
              <a:t>Напишите</a:t>
            </a:r>
            <a:r>
              <a:rPr lang="ru-RU" sz="4900" dirty="0"/>
              <a:t> формулы оксидов по их названиям:</a:t>
            </a:r>
            <a:br>
              <a:rPr lang="ru-RU" sz="4900" dirty="0"/>
            </a:br>
            <a:r>
              <a:rPr lang="ru-RU" sz="4900" dirty="0"/>
              <a:t>Оксид магния.</a:t>
            </a:r>
            <a:br>
              <a:rPr lang="ru-RU" sz="4900" dirty="0"/>
            </a:br>
            <a:r>
              <a:rPr lang="ru-RU" sz="4900" dirty="0"/>
              <a:t>Оксид серы(IV).</a:t>
            </a:r>
            <a:br>
              <a:rPr lang="ru-RU" sz="4900" dirty="0"/>
            </a:br>
            <a:r>
              <a:rPr lang="ru-RU" sz="4900" dirty="0"/>
              <a:t>Оксид железа(III).</a:t>
            </a:r>
            <a:br>
              <a:rPr lang="ru-RU" sz="4900" dirty="0"/>
            </a:br>
            <a:r>
              <a:rPr lang="ru-RU" sz="4900" dirty="0"/>
              <a:t>Оксид углерода(II).</a:t>
            </a:r>
            <a:br>
              <a:rPr lang="ru-RU" sz="4900" dirty="0"/>
            </a:br>
            <a:r>
              <a:rPr lang="ru-RU" sz="4900" dirty="0"/>
              <a:t>Оксид азота(V).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3704" y="2041969"/>
            <a:ext cx="544830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68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" y="365125"/>
            <a:ext cx="11079480" cy="477380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Задание </a:t>
            </a:r>
            <a:r>
              <a:rPr lang="ru-RU" b="1" dirty="0" smtClean="0"/>
              <a:t>4. </a:t>
            </a:r>
            <a:r>
              <a:rPr lang="ru-RU" dirty="0" smtClean="0"/>
              <a:t>Допишите</a:t>
            </a:r>
            <a:r>
              <a:rPr lang="ru-RU" dirty="0"/>
              <a:t> уравнения реакций (если реакция не идёт, укажите это):</a:t>
            </a:r>
            <a:br>
              <a:rPr lang="ru-RU" dirty="0"/>
            </a:br>
            <a:r>
              <a:rPr lang="en-US" dirty="0"/>
              <a:t>CaO+H</a:t>
            </a:r>
            <a:r>
              <a:rPr lang="en-US" baseline="-25000" dirty="0"/>
              <a:t>2</a:t>
            </a:r>
            <a:r>
              <a:rPr lang="en-US" dirty="0"/>
              <a:t>​O→</a:t>
            </a:r>
            <a:br>
              <a:rPr lang="en-US" dirty="0"/>
            </a:br>
            <a:r>
              <a:rPr lang="en-US" dirty="0"/>
              <a:t>SO</a:t>
            </a:r>
            <a:r>
              <a:rPr lang="en-US" baseline="-25000" dirty="0"/>
              <a:t>3</a:t>
            </a:r>
            <a:r>
              <a:rPr lang="en-US" dirty="0"/>
              <a:t>​+H</a:t>
            </a:r>
            <a:r>
              <a:rPr lang="en-US" baseline="-25000" dirty="0"/>
              <a:t>2</a:t>
            </a:r>
            <a:r>
              <a:rPr lang="en-US" dirty="0"/>
              <a:t>​O→</a:t>
            </a:r>
            <a:br>
              <a:rPr lang="en-US" dirty="0"/>
            </a:br>
            <a:r>
              <a:rPr lang="en-US" dirty="0" err="1"/>
              <a:t>CuO+HCl</a:t>
            </a:r>
            <a:r>
              <a:rPr lang="en-US" dirty="0"/>
              <a:t>→</a:t>
            </a:r>
            <a:br>
              <a:rPr lang="en-US" dirty="0"/>
            </a:br>
            <a:r>
              <a:rPr lang="en-US" dirty="0"/>
              <a:t>CO</a:t>
            </a:r>
            <a:r>
              <a:rPr lang="en-US" baseline="-25000" dirty="0"/>
              <a:t>2</a:t>
            </a:r>
            <a:r>
              <a:rPr lang="en-US" dirty="0"/>
              <a:t>​+</a:t>
            </a:r>
            <a:r>
              <a:rPr lang="en-US" dirty="0" err="1"/>
              <a:t>NaOH</a:t>
            </a:r>
            <a:r>
              <a:rPr lang="en-US" dirty="0"/>
              <a:t>→</a:t>
            </a:r>
            <a:br>
              <a:rPr lang="en-US" dirty="0"/>
            </a:br>
            <a:r>
              <a:rPr lang="en-US" dirty="0"/>
              <a:t>Al</a:t>
            </a:r>
            <a:r>
              <a:rPr lang="en-US" baseline="-25000" dirty="0"/>
              <a:t>2</a:t>
            </a:r>
            <a:r>
              <a:rPr lang="en-US" dirty="0"/>
              <a:t>​O</a:t>
            </a:r>
            <a:r>
              <a:rPr lang="en-US" baseline="-25000" dirty="0"/>
              <a:t>3</a:t>
            </a:r>
            <a:r>
              <a:rPr lang="en-US" dirty="0"/>
              <a:t>​+H</a:t>
            </a:r>
            <a:r>
              <a:rPr lang="en-US" baseline="-25000" dirty="0"/>
              <a:t>2</a:t>
            </a:r>
            <a:r>
              <a:rPr lang="en-US" dirty="0"/>
              <a:t>​SO</a:t>
            </a:r>
            <a:r>
              <a:rPr lang="en-US" baseline="-25000" dirty="0"/>
              <a:t>4</a:t>
            </a:r>
            <a:r>
              <a:rPr lang="en-US" dirty="0"/>
              <a:t>​→</a:t>
            </a:r>
            <a:br>
              <a:rPr lang="en-US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8387" y="2172271"/>
            <a:ext cx="8096250" cy="454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4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72" y="365125"/>
            <a:ext cx="11521440" cy="132556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Задание </a:t>
            </a:r>
            <a:r>
              <a:rPr lang="ru-RU" b="1" dirty="0" smtClean="0"/>
              <a:t>5. </a:t>
            </a:r>
            <a:r>
              <a:rPr lang="ru-RU" dirty="0" smtClean="0"/>
              <a:t>Вычислите</a:t>
            </a:r>
            <a:r>
              <a:rPr lang="ru-RU" dirty="0"/>
              <a:t> массовую долю кислорода в оксиде серы(VI) (SO</a:t>
            </a:r>
            <a:r>
              <a:rPr lang="ru-RU" baseline="-25000" dirty="0"/>
              <a:t>3</a:t>
            </a:r>
            <a:r>
              <a:rPr lang="ru-RU" dirty="0"/>
              <a:t>​).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810" y="2585255"/>
            <a:ext cx="3877438" cy="26078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5221" y="2474709"/>
            <a:ext cx="7600950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51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68224" y="445574"/>
            <a:ext cx="6096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0" dirty="0" smtClean="0">
                <a:solidFill>
                  <a:srgbClr val="000000"/>
                </a:solidFill>
                <a:effectLst/>
                <a:latin typeface="YS Geo"/>
              </a:rPr>
              <a:t>Ответы</a:t>
            </a:r>
          </a:p>
          <a:p>
            <a:r>
              <a:rPr lang="ru-RU" b="1" i="0" dirty="0" smtClean="0">
                <a:solidFill>
                  <a:srgbClr val="000000"/>
                </a:solidFill>
                <a:effectLst/>
                <a:latin typeface="YS Geo"/>
              </a:rPr>
              <a:t>Задание 1: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 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KaTeX_Main"/>
              </a:rPr>
              <a:t>CuO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NO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KaTeX_Main"/>
              </a:rPr>
              <a:t>CaO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</a:p>
          <a:p>
            <a:r>
              <a:rPr lang="ru-RU" b="1" i="0" dirty="0" smtClean="0">
                <a:solidFill>
                  <a:srgbClr val="000000"/>
                </a:solidFill>
                <a:effectLst/>
                <a:latin typeface="YS Geo"/>
              </a:rPr>
              <a:t>Задание 2:</a:t>
            </a:r>
            <a:endParaRPr lang="ru-RU" b="0" i="0" dirty="0" smtClean="0">
              <a:solidFill>
                <a:srgbClr val="000000"/>
              </a:solidFill>
              <a:effectLst/>
              <a:latin typeface="YS Ge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основные: 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KaTeX_Main"/>
              </a:rPr>
              <a:t>CaO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Na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кислотные: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CO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P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5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амфотерные: 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Al2​O3​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KaTeX_Main"/>
              </a:rPr>
              <a:t>ZnO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en-US" b="0" i="0" dirty="0" err="1" smtClean="0">
                <a:solidFill>
                  <a:srgbClr val="000000"/>
                </a:solidFill>
                <a:effectLst/>
                <a:latin typeface="KaTeX_Main"/>
              </a:rPr>
              <a:t>BeO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</a:p>
          <a:p>
            <a:r>
              <a:rPr lang="ru-RU" b="1" i="0" dirty="0" smtClean="0">
                <a:solidFill>
                  <a:srgbClr val="000000"/>
                </a:solidFill>
                <a:effectLst/>
                <a:latin typeface="YS Geo"/>
              </a:rPr>
              <a:t>Задание 3:</a:t>
            </a:r>
            <a:endParaRPr lang="ru-RU" b="0" i="0" dirty="0" smtClean="0">
              <a:solidFill>
                <a:srgbClr val="000000"/>
              </a:solidFill>
              <a:effectLst/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b="0" i="0" dirty="0" err="1" smtClean="0">
                <a:solidFill>
                  <a:srgbClr val="000000"/>
                </a:solidFill>
                <a:effectLst/>
                <a:latin typeface="KaTeX_Main"/>
              </a:rPr>
              <a:t>MgO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Fe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CO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N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5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</a:p>
          <a:p>
            <a:r>
              <a:rPr lang="ru-RU" b="1" i="0" dirty="0" smtClean="0">
                <a:solidFill>
                  <a:srgbClr val="000000"/>
                </a:solidFill>
                <a:effectLst/>
                <a:latin typeface="YS Geo"/>
              </a:rPr>
              <a:t>Задание 4:</a:t>
            </a:r>
            <a:endParaRPr lang="ru-RU" b="0" i="0" dirty="0" smtClean="0">
              <a:solidFill>
                <a:srgbClr val="000000"/>
              </a:solidFill>
              <a:effectLst/>
              <a:latin typeface="YS Geo"/>
            </a:endParaRP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CaO+H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​O=Ca(OH)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​+H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​O=H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4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CuO+2HCl=CuCl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​+H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CO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​+2NaOH=Na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​CO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​+H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2​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+mj-lt"/>
              <a:buAutoNum type="arabicPeriod"/>
            </a:pP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Al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​+3H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4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​=Al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​(SO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4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​)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​+3H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2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​O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</a:p>
          <a:p>
            <a:r>
              <a:rPr lang="ru-RU" b="1" i="0" dirty="0" smtClean="0">
                <a:solidFill>
                  <a:srgbClr val="000000"/>
                </a:solidFill>
                <a:effectLst/>
                <a:latin typeface="YS Geo"/>
              </a:rPr>
              <a:t>Задание 5:</a:t>
            </a:r>
            <a:endParaRPr lang="ru-RU" b="0" i="0" dirty="0" smtClean="0">
              <a:solidFill>
                <a:srgbClr val="000000"/>
              </a:solidFill>
              <a:effectLst/>
              <a:latin typeface="YS Ge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b="0" i="1" dirty="0" smtClean="0">
                <a:solidFill>
                  <a:srgbClr val="000000"/>
                </a:solidFill>
                <a:effectLst/>
                <a:latin typeface="KaTeX_Math"/>
              </a:rPr>
              <a:t>M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(SO</a:t>
            </a:r>
            <a:r>
              <a:rPr lang="en-US" b="0" i="0" baseline="-25000" dirty="0" smtClean="0">
                <a:solidFill>
                  <a:srgbClr val="000000"/>
                </a:solidFill>
                <a:effectLst/>
                <a:latin typeface="KaTeX_Main"/>
              </a:rPr>
              <a:t>3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​)=32+3⋅16=80 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KaTeX_Main"/>
              </a:rPr>
              <a:t>г/моль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0" i="1" dirty="0" smtClean="0">
                <a:solidFill>
                  <a:srgbClr val="000000"/>
                </a:solidFill>
                <a:effectLst/>
                <a:latin typeface="KaTeX_Math"/>
              </a:rPr>
              <a:t>w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KaTeX_Main"/>
              </a:rPr>
              <a:t>(O)=803⋅16​=0,6</a:t>
            </a:r>
            <a:r>
              <a:rPr lang="en-US" b="0" i="0" dirty="0" smtClean="0">
                <a:solidFill>
                  <a:srgbClr val="000000"/>
                </a:solidFill>
                <a:effectLst/>
                <a:latin typeface="YS Geo"/>
              </a:rPr>
              <a:t>, 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или 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KaTeX_Main"/>
              </a:rPr>
              <a:t>60%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YS Geo"/>
              </a:rPr>
              <a:t>.</a:t>
            </a:r>
            <a:endParaRPr lang="ru-RU" b="0" i="0" dirty="0">
              <a:solidFill>
                <a:srgbClr val="000000"/>
              </a:solidFill>
              <a:effectLst/>
              <a:latin typeface="YS Geo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1846" y="1969770"/>
            <a:ext cx="781050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0180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474</Words>
  <Application>Microsoft Office PowerPoint</Application>
  <PresentationFormat>Широкоэкранный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KaTeX_Main</vt:lpstr>
      <vt:lpstr>KaTeX_Math</vt:lpstr>
      <vt:lpstr>Times New Roman</vt:lpstr>
      <vt:lpstr>YS Geo</vt:lpstr>
      <vt:lpstr>Тема Office</vt:lpstr>
      <vt:lpstr>ТРЕНАЖЁР №1  ПО ТЕМЕ «ОКСИДЫ»  для 8 класса</vt:lpstr>
      <vt:lpstr>Задание 1. Выберите из списка вещества, которые  являются оксидами:</vt:lpstr>
      <vt:lpstr>Задание 2. Распределите оксиды на группы:</vt:lpstr>
      <vt:lpstr>Задание 3. Напишите формулы оксидов по их названиям: Оксид магния. Оксид серы(IV). Оксид железа(III). Оксид углерода(II). Оксид азота(V). </vt:lpstr>
      <vt:lpstr>Задание 4. Допишите уравнения реакций (если реакция не идёт, укажите это): CaO+H2​O→ SO3​+H2​O→ CuO+HCl→ CO2​+NaOH→ Al2​O3​+H2​SO4​→ </vt:lpstr>
      <vt:lpstr>Задание 5. Вычислите массовую долю кислорода в оксиде серы(VI) (SO3​).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ФИО учителя: Окунева Ольга Алексеевна Класс: 8  УМК: Химия, 8 класс/ Габриелян О.С., изд-во «Дрофа», 2019г.  Предмет: химия Тема: Оксиды Тип урока: урок общеметодологической направленности. Место и роль урока в изучаемой теме: изучение нового. Цель: сформировать знания о взаимосвязи объёма газа и его количества; научить вычислять количество вещества по объёму газа и молярному объёму, используя единицы измерения молярного объёма газов. </dc:title>
  <dc:creator>student 2103</dc:creator>
  <cp:lastModifiedBy>student 2103</cp:lastModifiedBy>
  <cp:revision>15</cp:revision>
  <dcterms:created xsi:type="dcterms:W3CDTF">2026-03-26T04:25:22Z</dcterms:created>
  <dcterms:modified xsi:type="dcterms:W3CDTF">2026-03-26T05:55:42Z</dcterms:modified>
</cp:coreProperties>
</file>