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8" r:id="rId1"/>
  </p:sldMasterIdLst>
  <p:notesMasterIdLst>
    <p:notesMasterId r:id="rId12"/>
  </p:notesMasterIdLst>
  <p:sldIdLst>
    <p:sldId id="256" r:id="rId2"/>
    <p:sldId id="303" r:id="rId3"/>
    <p:sldId id="277" r:id="rId4"/>
    <p:sldId id="278" r:id="rId5"/>
    <p:sldId id="279" r:id="rId6"/>
    <p:sldId id="283" r:id="rId7"/>
    <p:sldId id="286" r:id="rId8"/>
    <p:sldId id="297" r:id="rId9"/>
    <p:sldId id="302" r:id="rId10"/>
    <p:sldId id="30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F2DE63D5-997A-4646-A377-4702673A728D}" styleName="Светлый стиль 2 —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14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CE18B2-6829-4D50-B64F-4E14CF98599B}" type="datetimeFigureOut">
              <a:rPr lang="ru-RU" smtClean="0"/>
              <a:t>10.12.2019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D29013-91DB-4245-ABDB-6CD8EB89641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3081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192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14944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5808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772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2119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445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74235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7860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4671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4699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1398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10.12.2019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2665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4000" dirty="0"/>
              <a:t>УРОК ОКРУЖАЮЩЕГО МИРА</a:t>
            </a:r>
            <a:br>
              <a:rPr lang="ru-RU" sz="4000" dirty="0"/>
            </a:br>
            <a:r>
              <a:rPr lang="ru-RU" sz="4000" dirty="0"/>
              <a:t>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7307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2836863" y="12096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5429250" y="5619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5429250" y="12096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69" name="Rectangle 5"/>
          <p:cNvSpPr>
            <a:spLocks noChangeArrowheads="1"/>
          </p:cNvSpPr>
          <p:nvPr/>
        </p:nvSpPr>
        <p:spPr bwMode="auto">
          <a:xfrm>
            <a:off x="4132263" y="44497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0" name="Rectangle 6"/>
          <p:cNvSpPr>
            <a:spLocks noChangeArrowheads="1"/>
          </p:cNvSpPr>
          <p:nvPr/>
        </p:nvSpPr>
        <p:spPr bwMode="auto">
          <a:xfrm>
            <a:off x="4132263" y="38020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1" name="Rectangle 7"/>
          <p:cNvSpPr>
            <a:spLocks noChangeArrowheads="1"/>
          </p:cNvSpPr>
          <p:nvPr/>
        </p:nvSpPr>
        <p:spPr bwMode="auto">
          <a:xfrm>
            <a:off x="4132263" y="31543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2" name="Rectangle 8"/>
          <p:cNvSpPr>
            <a:spLocks noChangeArrowheads="1"/>
          </p:cNvSpPr>
          <p:nvPr/>
        </p:nvSpPr>
        <p:spPr bwMode="auto">
          <a:xfrm>
            <a:off x="4132263" y="25066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3" name="Rectangle 9"/>
          <p:cNvSpPr>
            <a:spLocks noChangeArrowheads="1"/>
          </p:cNvSpPr>
          <p:nvPr/>
        </p:nvSpPr>
        <p:spPr bwMode="auto">
          <a:xfrm>
            <a:off x="2836863" y="44497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4" name="Rectangle 10"/>
          <p:cNvSpPr>
            <a:spLocks noChangeArrowheads="1"/>
          </p:cNvSpPr>
          <p:nvPr/>
        </p:nvSpPr>
        <p:spPr bwMode="auto">
          <a:xfrm>
            <a:off x="2836863" y="38020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5" name="Rectangle 11"/>
          <p:cNvSpPr>
            <a:spLocks noChangeArrowheads="1"/>
          </p:cNvSpPr>
          <p:nvPr/>
        </p:nvSpPr>
        <p:spPr bwMode="auto">
          <a:xfrm>
            <a:off x="2836863" y="31543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2836863" y="25066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7" name="Rectangle 13"/>
          <p:cNvSpPr>
            <a:spLocks noChangeArrowheads="1"/>
          </p:cNvSpPr>
          <p:nvPr/>
        </p:nvSpPr>
        <p:spPr bwMode="auto">
          <a:xfrm>
            <a:off x="2836863" y="18573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8" name="Rectangle 14"/>
          <p:cNvSpPr>
            <a:spLocks noChangeArrowheads="1"/>
          </p:cNvSpPr>
          <p:nvPr/>
        </p:nvSpPr>
        <p:spPr bwMode="auto">
          <a:xfrm>
            <a:off x="4132263" y="18573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79" name="Rectangle 15"/>
          <p:cNvSpPr>
            <a:spLocks noChangeArrowheads="1"/>
          </p:cNvSpPr>
          <p:nvPr/>
        </p:nvSpPr>
        <p:spPr bwMode="auto">
          <a:xfrm>
            <a:off x="4132263" y="5619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0" name="Rectangle 16"/>
          <p:cNvSpPr>
            <a:spLocks noChangeArrowheads="1"/>
          </p:cNvSpPr>
          <p:nvPr/>
        </p:nvSpPr>
        <p:spPr bwMode="auto">
          <a:xfrm>
            <a:off x="4132263" y="12096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1" name="Rectangle 17"/>
          <p:cNvSpPr>
            <a:spLocks noChangeArrowheads="1"/>
          </p:cNvSpPr>
          <p:nvPr/>
        </p:nvSpPr>
        <p:spPr bwMode="auto">
          <a:xfrm>
            <a:off x="4781550" y="44497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2" name="Rectangle 18"/>
          <p:cNvSpPr>
            <a:spLocks noChangeArrowheads="1"/>
          </p:cNvSpPr>
          <p:nvPr/>
        </p:nvSpPr>
        <p:spPr bwMode="auto">
          <a:xfrm>
            <a:off x="4781550" y="38020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4781550" y="31543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4" name="Rectangle 20"/>
          <p:cNvSpPr>
            <a:spLocks noChangeArrowheads="1"/>
          </p:cNvSpPr>
          <p:nvPr/>
        </p:nvSpPr>
        <p:spPr bwMode="auto">
          <a:xfrm>
            <a:off x="4781550" y="12096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5" name="Rectangle 21"/>
          <p:cNvSpPr>
            <a:spLocks noChangeArrowheads="1"/>
          </p:cNvSpPr>
          <p:nvPr/>
        </p:nvSpPr>
        <p:spPr bwMode="auto">
          <a:xfrm>
            <a:off x="4781550" y="18573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6" name="Rectangle 22"/>
          <p:cNvSpPr>
            <a:spLocks noChangeArrowheads="1"/>
          </p:cNvSpPr>
          <p:nvPr/>
        </p:nvSpPr>
        <p:spPr bwMode="auto">
          <a:xfrm>
            <a:off x="4781550" y="25066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7" name="Rectangle 23"/>
          <p:cNvSpPr>
            <a:spLocks noChangeArrowheads="1"/>
          </p:cNvSpPr>
          <p:nvPr/>
        </p:nvSpPr>
        <p:spPr bwMode="auto">
          <a:xfrm>
            <a:off x="3484563" y="18573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8" name="Rectangle 24"/>
          <p:cNvSpPr>
            <a:spLocks noChangeArrowheads="1"/>
          </p:cNvSpPr>
          <p:nvPr/>
        </p:nvSpPr>
        <p:spPr bwMode="auto">
          <a:xfrm>
            <a:off x="3484563" y="12096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89" name="Rectangle 25"/>
          <p:cNvSpPr>
            <a:spLocks noChangeArrowheads="1"/>
          </p:cNvSpPr>
          <p:nvPr/>
        </p:nvSpPr>
        <p:spPr bwMode="auto">
          <a:xfrm>
            <a:off x="3484563" y="25066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0" name="Rectangle 26"/>
          <p:cNvSpPr>
            <a:spLocks noChangeArrowheads="1"/>
          </p:cNvSpPr>
          <p:nvPr/>
        </p:nvSpPr>
        <p:spPr bwMode="auto">
          <a:xfrm>
            <a:off x="3484563" y="38020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1" name="Rectangle 27"/>
          <p:cNvSpPr>
            <a:spLocks noChangeArrowheads="1"/>
          </p:cNvSpPr>
          <p:nvPr/>
        </p:nvSpPr>
        <p:spPr bwMode="auto">
          <a:xfrm>
            <a:off x="3484563" y="31543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2" name="Rectangle 28"/>
          <p:cNvSpPr>
            <a:spLocks noChangeArrowheads="1"/>
          </p:cNvSpPr>
          <p:nvPr/>
        </p:nvSpPr>
        <p:spPr bwMode="auto">
          <a:xfrm>
            <a:off x="6076950" y="12096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3" name="Rectangle 29"/>
          <p:cNvSpPr>
            <a:spLocks noChangeArrowheads="1"/>
          </p:cNvSpPr>
          <p:nvPr/>
        </p:nvSpPr>
        <p:spPr bwMode="auto">
          <a:xfrm>
            <a:off x="5429250" y="38020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4" name="Rectangle 30"/>
          <p:cNvSpPr>
            <a:spLocks noChangeArrowheads="1"/>
          </p:cNvSpPr>
          <p:nvPr/>
        </p:nvSpPr>
        <p:spPr bwMode="auto">
          <a:xfrm>
            <a:off x="5429250" y="31543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5" name="Rectangle 31"/>
          <p:cNvSpPr>
            <a:spLocks noChangeArrowheads="1"/>
          </p:cNvSpPr>
          <p:nvPr/>
        </p:nvSpPr>
        <p:spPr bwMode="auto">
          <a:xfrm>
            <a:off x="5429250" y="25066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6" name="Rectangle 32"/>
          <p:cNvSpPr>
            <a:spLocks noChangeArrowheads="1"/>
          </p:cNvSpPr>
          <p:nvPr/>
        </p:nvSpPr>
        <p:spPr bwMode="auto">
          <a:xfrm>
            <a:off x="5429250" y="18573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7" name="Rectangle 33"/>
          <p:cNvSpPr>
            <a:spLocks noChangeArrowheads="1"/>
          </p:cNvSpPr>
          <p:nvPr/>
        </p:nvSpPr>
        <p:spPr bwMode="auto">
          <a:xfrm>
            <a:off x="6076950" y="25066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8" name="Rectangle 34"/>
          <p:cNvSpPr>
            <a:spLocks noChangeArrowheads="1"/>
          </p:cNvSpPr>
          <p:nvPr/>
        </p:nvSpPr>
        <p:spPr bwMode="auto">
          <a:xfrm>
            <a:off x="6076950" y="1857375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sp>
        <p:nvSpPr>
          <p:cNvPr id="11299" name="Rectangle 38"/>
          <p:cNvSpPr>
            <a:spLocks noChangeArrowheads="1"/>
          </p:cNvSpPr>
          <p:nvPr/>
        </p:nvSpPr>
        <p:spPr bwMode="auto">
          <a:xfrm>
            <a:off x="6076950" y="3154363"/>
            <a:ext cx="647700" cy="6477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>
              <a:solidFill>
                <a:prstClr val="black"/>
              </a:solidFill>
              <a:latin typeface="Arial" pitchFamily="34" charset="0"/>
            </a:endParaRPr>
          </a:p>
        </p:txBody>
      </p:sp>
      <p:graphicFrame>
        <p:nvGraphicFramePr>
          <p:cNvPr id="46" name="Таблица 45"/>
          <p:cNvGraphicFramePr>
            <a:graphicFrameLocks noGrp="1"/>
          </p:cNvGraphicFramePr>
          <p:nvPr/>
        </p:nvGraphicFramePr>
        <p:xfrm>
          <a:off x="2928938" y="1214438"/>
          <a:ext cx="500062" cy="38404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002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С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Е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Р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Д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Ц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0027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Е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7" name="Таблица 46"/>
          <p:cNvGraphicFramePr>
            <a:graphicFrameLocks noGrp="1"/>
          </p:cNvGraphicFramePr>
          <p:nvPr/>
        </p:nvGraphicFramePr>
        <p:xfrm>
          <a:off x="3571875" y="1214438"/>
          <a:ext cx="500063" cy="3200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28654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К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28654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Р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8654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8654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В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28654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Ь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48" name="Таблица 47"/>
          <p:cNvGraphicFramePr>
            <a:graphicFrameLocks noGrp="1"/>
          </p:cNvGraphicFramePr>
          <p:nvPr/>
        </p:nvGraphicFramePr>
        <p:xfrm>
          <a:off x="4214813" y="571500"/>
          <a:ext cx="500062" cy="44804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3998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Ж</a:t>
                      </a:r>
                    </a:p>
                  </a:txBody>
                  <a:tcPr marL="91439" marR="91439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98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Е</a:t>
                      </a:r>
                    </a:p>
                  </a:txBody>
                  <a:tcPr marL="91439" marR="91439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8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Л</a:t>
                      </a:r>
                    </a:p>
                  </a:txBody>
                  <a:tcPr marL="91439" marR="91439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8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У</a:t>
                      </a:r>
                    </a:p>
                  </a:txBody>
                  <a:tcPr marL="91439" marR="91439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998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Д</a:t>
                      </a:r>
                    </a:p>
                  </a:txBody>
                  <a:tcPr marL="91439" marR="91439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8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</a:t>
                      </a:r>
                    </a:p>
                  </a:txBody>
                  <a:tcPr marL="91439" marR="91439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3998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К</a:t>
                      </a:r>
                    </a:p>
                  </a:txBody>
                  <a:tcPr marL="91439" marR="91439" marT="45714" marB="45714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49" name="Таблица 48"/>
          <p:cNvGraphicFramePr>
            <a:graphicFrameLocks noGrp="1"/>
          </p:cNvGraphicFramePr>
          <p:nvPr/>
        </p:nvGraphicFramePr>
        <p:xfrm>
          <a:off x="4857750" y="1214438"/>
          <a:ext cx="500063" cy="3849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1615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Л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41615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Ё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1615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Г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1615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К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41615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И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41615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Е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0" name="Таблица 49"/>
          <p:cNvGraphicFramePr>
            <a:graphicFrameLocks noGrp="1"/>
          </p:cNvGraphicFramePr>
          <p:nvPr/>
        </p:nvGraphicFramePr>
        <p:xfrm>
          <a:off x="5429250" y="571500"/>
          <a:ext cx="642938" cy="3911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51933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П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Е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Ч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Е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Н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51933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Ь</a:t>
                      </a:r>
                    </a:p>
                  </a:txBody>
                  <a:tcPr marL="91439" marR="91439" marT="45716" marB="45716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51" name="Таблица 50"/>
          <p:cNvGraphicFramePr>
            <a:graphicFrameLocks noGrp="1"/>
          </p:cNvGraphicFramePr>
          <p:nvPr/>
        </p:nvGraphicFramePr>
        <p:xfrm>
          <a:off x="6143625" y="1214438"/>
          <a:ext cx="500063" cy="25688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00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48638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Т</a:t>
                      </a:r>
                    </a:p>
                  </a:txBody>
                  <a:tcPr marL="91439" marR="91439" marT="45713" marB="4571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3997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Е</a:t>
                      </a:r>
                    </a:p>
                  </a:txBody>
                  <a:tcPr marL="91439" marR="91439" marT="45713" marB="45713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7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Л</a:t>
                      </a:r>
                    </a:p>
                  </a:txBody>
                  <a:tcPr marL="91439" marR="91439" marT="45713" marB="4571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79">
                <a:tc>
                  <a:txBody>
                    <a:bodyPr/>
                    <a:lstStyle/>
                    <a:p>
                      <a:pPr algn="ctr"/>
                      <a:r>
                        <a:rPr lang="ru-RU" sz="3600" b="1" dirty="0">
                          <a:solidFill>
                            <a:schemeClr val="accent6">
                              <a:lumMod val="50000"/>
                            </a:schemeClr>
                          </a:solidFill>
                        </a:rPr>
                        <a:t>О</a:t>
                      </a:r>
                    </a:p>
                  </a:txBody>
                  <a:tcPr marL="91439" marR="91439" marT="45713" marB="45713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52" name="Таблица 51"/>
          <p:cNvGraphicFramePr>
            <a:graphicFrameLocks noGrp="1"/>
          </p:cNvGraphicFramePr>
          <p:nvPr/>
        </p:nvGraphicFramePr>
        <p:xfrm>
          <a:off x="2857500" y="1143000"/>
          <a:ext cx="3857628" cy="8334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29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29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29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293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4293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42938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833438"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FF0000"/>
                          </a:solidFill>
                        </a:rPr>
                        <a:t>С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FF0000"/>
                          </a:solidFill>
                        </a:rPr>
                        <a:t>К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FF0000"/>
                          </a:solidFill>
                        </a:rPr>
                        <a:t>Е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FF0000"/>
                          </a:solidFill>
                        </a:rPr>
                        <a:t>Л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FF0000"/>
                          </a:solidFill>
                        </a:rPr>
                        <a:t>Е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4400" dirty="0">
                          <a:solidFill>
                            <a:srgbClr val="FF0000"/>
                          </a:solidFill>
                        </a:rPr>
                        <a:t>Т</a:t>
                      </a:r>
                    </a:p>
                  </a:txBody>
                  <a:tcPr marL="91439" marR="91439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53" name="TextBox 52"/>
          <p:cNvSpPr txBox="1">
            <a:spLocks noChangeArrowheads="1"/>
          </p:cNvSpPr>
          <p:nvPr/>
        </p:nvSpPr>
        <p:spPr bwMode="auto">
          <a:xfrm>
            <a:off x="785813" y="5429250"/>
            <a:ext cx="800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400">
                <a:solidFill>
                  <a:srgbClr val="4E3B30"/>
                </a:solidFill>
              </a:rPr>
              <a:t>1. Главный орган кровеносной системы.</a:t>
            </a:r>
          </a:p>
        </p:txBody>
      </p:sp>
      <p:sp>
        <p:nvSpPr>
          <p:cNvPr id="54" name="TextBox 53"/>
          <p:cNvSpPr txBox="1">
            <a:spLocks noChangeArrowheads="1"/>
          </p:cNvSpPr>
          <p:nvPr/>
        </p:nvSpPr>
        <p:spPr bwMode="auto">
          <a:xfrm>
            <a:off x="571500" y="5286375"/>
            <a:ext cx="800100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400">
                <a:solidFill>
                  <a:srgbClr val="4E3B30"/>
                </a:solidFill>
              </a:rPr>
              <a:t>2. Жидкость красного цвета, доставляющая кислород и питательные вещества и уносящая вредные вещества. </a:t>
            </a:r>
          </a:p>
        </p:txBody>
      </p:sp>
      <p:sp>
        <p:nvSpPr>
          <p:cNvPr id="55" name="TextBox 54"/>
          <p:cNvSpPr txBox="1">
            <a:spLocks noChangeArrowheads="1"/>
          </p:cNvSpPr>
          <p:nvPr/>
        </p:nvSpPr>
        <p:spPr bwMode="auto">
          <a:xfrm>
            <a:off x="428625" y="5357813"/>
            <a:ext cx="80010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400">
                <a:solidFill>
                  <a:srgbClr val="4E3B30"/>
                </a:solidFill>
              </a:rPr>
              <a:t>3.Орган пищеварительной системы, в котором переваривается пища.</a:t>
            </a:r>
          </a:p>
        </p:txBody>
      </p:sp>
      <p:sp>
        <p:nvSpPr>
          <p:cNvPr id="56" name="TextBox 55"/>
          <p:cNvSpPr txBox="1">
            <a:spLocks noChangeArrowheads="1"/>
          </p:cNvSpPr>
          <p:nvPr/>
        </p:nvSpPr>
        <p:spPr bwMode="auto">
          <a:xfrm>
            <a:off x="500063" y="5429250"/>
            <a:ext cx="800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400">
                <a:solidFill>
                  <a:srgbClr val="4E3B30"/>
                </a:solidFill>
              </a:rPr>
              <a:t>4. Главный орган дыхательной системы.</a:t>
            </a:r>
          </a:p>
        </p:txBody>
      </p:sp>
      <p:sp>
        <p:nvSpPr>
          <p:cNvPr id="57" name="TextBox 56"/>
          <p:cNvSpPr txBox="1">
            <a:spLocks noChangeArrowheads="1"/>
          </p:cNvSpPr>
          <p:nvPr/>
        </p:nvSpPr>
        <p:spPr bwMode="auto">
          <a:xfrm>
            <a:off x="500063" y="5500688"/>
            <a:ext cx="8001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400">
                <a:solidFill>
                  <a:srgbClr val="4E3B30"/>
                </a:solidFill>
              </a:rPr>
              <a:t>5. Орган, очищающий кровь от вредных веществ.</a:t>
            </a:r>
          </a:p>
        </p:txBody>
      </p:sp>
      <p:sp>
        <p:nvSpPr>
          <p:cNvPr id="58" name="TextBox 57"/>
          <p:cNvSpPr txBox="1">
            <a:spLocks noChangeArrowheads="1"/>
          </p:cNvSpPr>
          <p:nvPr/>
        </p:nvSpPr>
        <p:spPr bwMode="auto">
          <a:xfrm>
            <a:off x="714375" y="5429250"/>
            <a:ext cx="8001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ru-RU" sz="2400">
                <a:solidFill>
                  <a:srgbClr val="4E3B30"/>
                </a:solidFill>
              </a:rPr>
              <a:t>6.Организм человека.</a:t>
            </a:r>
          </a:p>
        </p:txBody>
      </p:sp>
      <p:pic>
        <p:nvPicPr>
          <p:cNvPr id="35842" name="Picture 2" descr="http://im5-tub-ru.yandex.net/i?id=215324973-06-72&amp;n=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00063"/>
            <a:ext cx="1870075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4" name="Picture 4" descr="http://vsezdorovo.com/wp-content/uploads/2011/01/bloo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286000"/>
            <a:ext cx="1916113" cy="146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6" name="Picture 6" descr="http://med-diet.ru/wp-content/uploads/2011/10/jeludock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428625"/>
            <a:ext cx="1773237" cy="171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8" name="Picture 8" descr="http://im3-tub-ru.yandex.net/i?id=180593550-27-72&amp;n=2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2428875"/>
            <a:ext cx="185737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Picture 10" descr="http://www.vw-golfclub.ru/forum/imagehosting/2012/08/25/160355038ae8ced1f8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438" y="4000500"/>
            <a:ext cx="1887537" cy="1243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044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5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8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77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9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 nodeType="clickPar">
                      <p:stCondLst>
                        <p:cond delay="indefinite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1" presetClass="exit" presetSubtype="0" fill="hold" grpId="1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 nodeType="clickPar">
                      <p:stCondLst>
                        <p:cond delay="indefinite"/>
                      </p:stCondLst>
                      <p:childTnLst>
                        <p:par>
                          <p:cTn id="1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/>
      <p:bldP spid="53" grpId="1"/>
      <p:bldP spid="54" grpId="0"/>
      <p:bldP spid="54" grpId="1"/>
      <p:bldP spid="55" grpId="0"/>
      <p:bldP spid="55" grpId="1"/>
      <p:bldP spid="56" grpId="0"/>
      <p:bldP spid="56" grpId="1"/>
      <p:bldP spid="57" grpId="0"/>
      <p:bldP spid="57" grpId="1"/>
      <p:bldP spid="58" grpId="0"/>
      <p:bldP spid="58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bc-107-lg.jpg"/>
          <p:cNvPicPr>
            <a:picLocks noChangeAspect="1"/>
          </p:cNvPicPr>
          <p:nvPr/>
        </p:nvPicPr>
        <p:blipFill>
          <a:blip r:embed="rId2" cstate="print"/>
          <a:srcRect b="6614"/>
          <a:stretch>
            <a:fillRect/>
          </a:stretch>
        </p:blipFill>
        <p:spPr>
          <a:xfrm>
            <a:off x="1873870" y="20297"/>
            <a:ext cx="5811429" cy="6793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3686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_4359_36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260648"/>
            <a:ext cx="7560840" cy="62646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866418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imgpreviewCAGFFW1Y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3131840" y="260648"/>
            <a:ext cx="2740606" cy="6525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518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01_jpg4ae153af3581f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1907704" y="116632"/>
            <a:ext cx="5626634" cy="6231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597885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a_3677_31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0"/>
            <a:ext cx="61926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0695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8"/>
          <p:cNvSpPr>
            <a:spLocks noChangeArrowheads="1"/>
          </p:cNvSpPr>
          <p:nvPr/>
        </p:nvSpPr>
        <p:spPr bwMode="auto">
          <a:xfrm>
            <a:off x="214313" y="357188"/>
            <a:ext cx="8572500" cy="92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defRPr/>
            </a:pPr>
            <a:r>
              <a:rPr lang="ru-RU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От скелета и мышц зависит     </a:t>
            </a:r>
            <a:r>
              <a:rPr lang="ru-RU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ОСАНКА</a:t>
            </a:r>
          </a:p>
        </p:txBody>
      </p:sp>
      <p:pic>
        <p:nvPicPr>
          <p:cNvPr id="7171" name="Picture 3" descr="C:\Documents and Settings\Admin\Рабочий стол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1500188"/>
            <a:ext cx="1754187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172" name="Picture 4" descr="C:\Documents and Settings\Admin\Рабочий стол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30848" y="2924944"/>
            <a:ext cx="2162175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173" name="Picture 5" descr="C:\Documents and Settings\Admin\Рабочий стол\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611938" y="3429000"/>
            <a:ext cx="2282825" cy="17819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7174" name="Picture 6" descr="C:\Documents and Settings\Admin\Рабочий стол\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00563" y="1500188"/>
            <a:ext cx="2005012" cy="22860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6778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00063" y="357188"/>
            <a:ext cx="8643937" cy="6461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Укрепление костей</a:t>
            </a:r>
          </a:p>
        </p:txBody>
      </p:sp>
      <p:sp>
        <p:nvSpPr>
          <p:cNvPr id="11" name="Номер слайда 2"/>
          <p:cNvSpPr txBox="1">
            <a:spLocks/>
          </p:cNvSpPr>
          <p:nvPr/>
        </p:nvSpPr>
        <p:spPr>
          <a:xfrm>
            <a:off x="7572375" y="5357813"/>
            <a:ext cx="457200" cy="365125"/>
          </a:xfrm>
          <a:prstGeom prst="rect">
            <a:avLst/>
          </a:prstGeom>
        </p:spPr>
        <p:txBody>
          <a:bodyPr anchor="b"/>
          <a:lstStyle/>
          <a:p>
            <a:pPr>
              <a:defRPr/>
            </a:pPr>
            <a:fld id="{C79D8E4A-C757-413A-ABBA-F3EA808447AA}" type="slidenum">
              <a:rPr lang="ru-RU" sz="1200">
                <a:solidFill>
                  <a:srgbClr val="4E3B30"/>
                </a:solidFill>
              </a:rPr>
              <a:pPr>
                <a:defRPr/>
              </a:pPr>
              <a:t>9</a:t>
            </a:fld>
            <a:endParaRPr lang="ru-RU" sz="1200">
              <a:solidFill>
                <a:srgbClr val="4E3B30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625" y="4143375"/>
            <a:ext cx="5072063" cy="1938338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000" dirty="0">
                <a:solidFill>
                  <a:srgbClr val="4E3B30"/>
                </a:solidFill>
                <a:latin typeface="Arial" charset="0"/>
              </a:rPr>
              <a:t>Состав костей скелета зависит от возраста человека и от качества пищи. </a:t>
            </a:r>
            <a:r>
              <a:rPr lang="ru-RU" sz="20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</a:rPr>
              <a:t>Чтобы кости не были хрупкими и мягкими, врачи рекомендуют употреблять продукты, богатые содержанием кальция. </a:t>
            </a:r>
          </a:p>
        </p:txBody>
      </p:sp>
      <p:pic>
        <p:nvPicPr>
          <p:cNvPr id="14" name="Picture 6" descr="http://img-fotki.yandex.ru/get/6212/91945973.98/0_76234_77f948be_X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1143000"/>
            <a:ext cx="2428875" cy="2357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5" name="Picture 8" descr="http://vredotdiet.ru/uploads/posts/2012-08/1346063804_soki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3" y="1143000"/>
            <a:ext cx="2422525" cy="2357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16" name="Picture 10" descr="http://static.diary.ru/userdir/1/7/3/4/173473/59059584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86125" y="1143000"/>
            <a:ext cx="2428875" cy="235743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21512" name="Picture 10" descr="http://www.hgate.net/blog/wp-content/uploads/2010/05/osteoporosis_large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929313" y="3714750"/>
            <a:ext cx="2714625" cy="2714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189835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DAD516F1-1A50-43E1-A109-989859B05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Домашнее задание</a:t>
            </a:r>
          </a:p>
        </p:txBody>
      </p:sp>
      <p:sp>
        <p:nvSpPr>
          <p:cNvPr id="8" name="Объект 7">
            <a:extLst>
              <a:ext uri="{FF2B5EF4-FFF2-40B4-BE49-F238E27FC236}">
                <a16:creationId xmlns:a16="http://schemas.microsoft.com/office/drawing/2014/main" id="{B13B6CA3-2DDD-43AE-A03C-39E6127C8DA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dirty="0"/>
          </a:p>
        </p:txBody>
      </p:sp>
      <p:sp>
        <p:nvSpPr>
          <p:cNvPr id="9" name="Объект 8">
            <a:extLst>
              <a:ext uri="{FF2B5EF4-FFF2-40B4-BE49-F238E27FC236}">
                <a16:creationId xmlns:a16="http://schemas.microsoft.com/office/drawing/2014/main" id="{03FD7111-7D82-4074-9EF0-FBDDE127921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10" name="Таблица 10">
            <a:extLst>
              <a:ext uri="{FF2B5EF4-FFF2-40B4-BE49-F238E27FC236}">
                <a16:creationId xmlns:a16="http://schemas.microsoft.com/office/drawing/2014/main" id="{EC5336B8-1586-4A56-A832-C0E83E0972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2804865"/>
              </p:ext>
            </p:extLst>
          </p:nvPr>
        </p:nvGraphicFramePr>
        <p:xfrm>
          <a:off x="457200" y="1052737"/>
          <a:ext cx="8229600" cy="5616624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4114800">
                  <a:extLst>
                    <a:ext uri="{9D8B030D-6E8A-4147-A177-3AD203B41FA5}">
                      <a16:colId xmlns:a16="http://schemas.microsoft.com/office/drawing/2014/main" val="4051737884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957926748"/>
                    </a:ext>
                  </a:extLst>
                </a:gridCol>
              </a:tblGrid>
              <a:tr h="5616624"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ru-RU" sz="3600" dirty="0">
                          <a:solidFill>
                            <a:srgbClr val="FF0000"/>
                          </a:solidFill>
                        </a:rPr>
                        <a:t>Выбор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3600" dirty="0"/>
                        <a:t> -Прочитать в учебнике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3600" dirty="0"/>
                        <a:t> на 134-137, вопросы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3600" dirty="0"/>
                        <a:t> 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ru-RU" sz="3600" dirty="0"/>
                        <a:t>-Тетрадь с.77 задание 4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ru-RU" sz="3600" dirty="0">
                          <a:solidFill>
                            <a:srgbClr val="FF0000"/>
                          </a:solidFill>
                        </a:rPr>
                        <a:t>Обязательно</a:t>
                      </a:r>
                    </a:p>
                    <a:p>
                      <a:r>
                        <a:rPr lang="ru-RU" sz="3600" dirty="0"/>
                        <a:t>-Следить за своей осанкой.</a:t>
                      </a:r>
                    </a:p>
                    <a:p>
                      <a:endParaRPr lang="ru-RU" sz="3600" dirty="0"/>
                    </a:p>
                    <a:p>
                      <a:r>
                        <a:rPr lang="ru-RU" sz="3600" dirty="0"/>
                        <a:t>-Заниматься физическим трудом и физкультурой для укрепления мышц.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87073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5967743"/>
      </p:ext>
    </p:extLst>
  </p:cSld>
  <p:clrMapOvr>
    <a:masterClrMapping/>
  </p:clrMapOvr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765</TotalTime>
  <Words>177</Words>
  <Application>Microsoft Office PowerPoint</Application>
  <PresentationFormat>Экран (4:3)</PresentationFormat>
  <Paragraphs>61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1_Тема Office</vt:lpstr>
      <vt:lpstr>УРОК ОКРУЖАЮЩЕГО МИРА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Домашнее задание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галя</dc:creator>
  <cp:lastModifiedBy>Pewpewhigh Pewpewhigh</cp:lastModifiedBy>
  <cp:revision>26</cp:revision>
  <dcterms:created xsi:type="dcterms:W3CDTF">2014-12-07T06:14:27Z</dcterms:created>
  <dcterms:modified xsi:type="dcterms:W3CDTF">2019-12-10T20:20:55Z</dcterms:modified>
</cp:coreProperties>
</file>