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90" r:id="rId1"/>
  </p:sldMasterIdLst>
  <p:notesMasterIdLst>
    <p:notesMasterId r:id="rId19"/>
  </p:notesMasterIdLst>
  <p:sldIdLst>
    <p:sldId id="319" r:id="rId2"/>
    <p:sldId id="312" r:id="rId3"/>
    <p:sldId id="314" r:id="rId4"/>
    <p:sldId id="289" r:id="rId5"/>
    <p:sldId id="292" r:id="rId6"/>
    <p:sldId id="301" r:id="rId7"/>
    <p:sldId id="318" r:id="rId8"/>
    <p:sldId id="305" r:id="rId9"/>
    <p:sldId id="304" r:id="rId10"/>
    <p:sldId id="299" r:id="rId11"/>
    <p:sldId id="298" r:id="rId12"/>
    <p:sldId id="302" r:id="rId13"/>
    <p:sldId id="306" r:id="rId14"/>
    <p:sldId id="315" r:id="rId15"/>
    <p:sldId id="307" r:id="rId16"/>
    <p:sldId id="316" r:id="rId17"/>
    <p:sldId id="317" r:id="rId18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1A0000"/>
    <a:srgbClr val="990000"/>
    <a:srgbClr val="006600"/>
    <a:srgbClr val="F37373"/>
    <a:srgbClr val="EEA61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22205" autoAdjust="0"/>
    <p:restoredTop sz="90334" autoAdjust="0"/>
  </p:normalViewPr>
  <p:slideViewPr>
    <p:cSldViewPr>
      <p:cViewPr varScale="1">
        <p:scale>
          <a:sx n="65" d="100"/>
          <a:sy n="65" d="100"/>
        </p:scale>
        <p:origin x="1266" y="7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164F416-D051-431B-8436-12EE39CBC2B8}" type="datetimeFigureOut">
              <a:rPr lang="ru-RU" smtClean="0"/>
              <a:pPr/>
              <a:t>22.12.2024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E779985-8085-4FE2-A605-C4D98193220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7668864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942416" y="2514601"/>
            <a:ext cx="6600451" cy="2262781"/>
          </a:xfrm>
        </p:spPr>
        <p:txBody>
          <a:bodyPr anchor="b">
            <a:normAutofit/>
          </a:bodyPr>
          <a:lstStyle>
            <a:lvl1pPr>
              <a:defRPr sz="54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942416" y="4777380"/>
            <a:ext cx="6600451" cy="1126283"/>
          </a:xfrm>
        </p:spPr>
        <p:txBody>
          <a:bodyPr anchor="t"/>
          <a:lstStyle>
            <a:lvl1pPr marL="0" indent="0" algn="l">
              <a:buNone/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E94DDC-3E73-4F54-AD91-F74FC9421D2A}" type="datetimeFigureOut">
              <a:rPr lang="ru-RU" smtClean="0"/>
              <a:pPr/>
              <a:t>22.12.2024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Freeform 8"/>
          <p:cNvSpPr/>
          <p:nvPr/>
        </p:nvSpPr>
        <p:spPr bwMode="auto">
          <a:xfrm>
            <a:off x="-31719" y="4321158"/>
            <a:ext cx="1395473" cy="781781"/>
          </a:xfrm>
          <a:custGeom>
            <a:avLst/>
            <a:gdLst/>
            <a:ahLst/>
            <a:cxnLst/>
            <a:rect l="l" t="t" r="r" b="b"/>
            <a:pathLst>
              <a:path w="8042" h="10000">
                <a:moveTo>
                  <a:pt x="5799" y="10000"/>
                </a:moveTo>
                <a:cubicBezTo>
                  <a:pt x="5880" y="10000"/>
                  <a:pt x="5934" y="9940"/>
                  <a:pt x="5961" y="9880"/>
                </a:cubicBezTo>
                <a:cubicBezTo>
                  <a:pt x="5961" y="9820"/>
                  <a:pt x="5988" y="9820"/>
                  <a:pt x="5988" y="9820"/>
                </a:cubicBezTo>
                <a:lnTo>
                  <a:pt x="8042" y="5260"/>
                </a:lnTo>
                <a:cubicBezTo>
                  <a:pt x="8096" y="5140"/>
                  <a:pt x="8096" y="4901"/>
                  <a:pt x="8042" y="4721"/>
                </a:cubicBezTo>
                <a:lnTo>
                  <a:pt x="5988" y="221"/>
                </a:lnTo>
                <a:cubicBezTo>
                  <a:pt x="5988" y="160"/>
                  <a:pt x="5961" y="160"/>
                  <a:pt x="5961" y="160"/>
                </a:cubicBezTo>
                <a:cubicBezTo>
                  <a:pt x="5934" y="101"/>
                  <a:pt x="5880" y="41"/>
                  <a:pt x="5799" y="41"/>
                </a:cubicBezTo>
                <a:lnTo>
                  <a:pt x="18" y="0"/>
                </a:lnTo>
                <a:cubicBezTo>
                  <a:pt x="12" y="3330"/>
                  <a:pt x="6" y="6661"/>
                  <a:pt x="0" y="9991"/>
                </a:cubicBezTo>
                <a:lnTo>
                  <a:pt x="5799" y="10000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23334" y="4529541"/>
            <a:ext cx="584978" cy="365125"/>
          </a:xfrm>
        </p:spPr>
        <p:txBody>
          <a:bodyPr/>
          <a:lstStyle/>
          <a:p>
            <a:fld id="{33E59844-36BF-4F96-89A2-117F95663073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2650379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5201" y="624110"/>
            <a:ext cx="6589199" cy="1280890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942415" y="2133600"/>
            <a:ext cx="6591985" cy="3777622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E94DDC-3E73-4F54-AD91-F74FC9421D2A}" type="datetimeFigureOut">
              <a:rPr lang="ru-RU" smtClean="0"/>
              <a:pPr/>
              <a:t>22.12.2024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0" name="Freeform 11"/>
          <p:cNvSpPr/>
          <p:nvPr/>
        </p:nvSpPr>
        <p:spPr bwMode="auto">
          <a:xfrm flipV="1">
            <a:off x="58" y="711194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E59844-36BF-4F96-89A2-117F95663073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3529636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2415" y="2074562"/>
            <a:ext cx="6591985" cy="1468800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942415" y="3581400"/>
            <a:ext cx="6591985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E94DDC-3E73-4F54-AD91-F74FC9421D2A}" type="datetimeFigureOut">
              <a:rPr lang="ru-RU" smtClean="0"/>
              <a:pPr/>
              <a:t>22.12.2024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58" y="3166527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11228" y="3244140"/>
            <a:ext cx="584978" cy="365125"/>
          </a:xfrm>
        </p:spPr>
        <p:txBody>
          <a:bodyPr/>
          <a:lstStyle/>
          <a:p>
            <a:fld id="{33E59844-36BF-4F96-89A2-117F95663073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1349276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942416" y="2136706"/>
            <a:ext cx="3197531" cy="3767397"/>
          </a:xfrm>
        </p:spPr>
        <p:txBody>
          <a:bodyPr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337307" y="2136706"/>
            <a:ext cx="3197093" cy="3767397"/>
          </a:xfrm>
        </p:spPr>
        <p:txBody>
          <a:bodyPr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E94DDC-3E73-4F54-AD91-F74FC9421D2A}" type="datetimeFigureOut">
              <a:rPr lang="ru-RU" smtClean="0"/>
              <a:pPr/>
              <a:t>22.12.2024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Freeform 11"/>
          <p:cNvSpPr/>
          <p:nvPr/>
        </p:nvSpPr>
        <p:spPr bwMode="auto">
          <a:xfrm flipV="1">
            <a:off x="58" y="711194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0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11228" y="787783"/>
            <a:ext cx="584978" cy="365125"/>
          </a:xfrm>
        </p:spPr>
        <p:txBody>
          <a:bodyPr/>
          <a:lstStyle/>
          <a:p>
            <a:fld id="{33E59844-36BF-4F96-89A2-117F95663073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7106555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265352" y="2226626"/>
            <a:ext cx="2874596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942415" y="2802888"/>
            <a:ext cx="3197532" cy="3105703"/>
          </a:xfrm>
        </p:spPr>
        <p:txBody>
          <a:bodyPr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656154" y="2223398"/>
            <a:ext cx="2873239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333715" y="2799660"/>
            <a:ext cx="3195680" cy="3105703"/>
          </a:xfrm>
        </p:spPr>
        <p:txBody>
          <a:bodyPr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E94DDC-3E73-4F54-AD91-F74FC9421D2A}" type="datetimeFigureOut">
              <a:rPr lang="ru-RU" smtClean="0"/>
              <a:pPr/>
              <a:t>22.12.2024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58" y="711194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2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11228" y="787783"/>
            <a:ext cx="584978" cy="365125"/>
          </a:xfrm>
        </p:spPr>
        <p:txBody>
          <a:bodyPr/>
          <a:lstStyle/>
          <a:p>
            <a:fld id="{33E59844-36BF-4F96-89A2-117F95663073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9732375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5200" y="624110"/>
            <a:ext cx="6589200" cy="1280890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E94DDC-3E73-4F54-AD91-F74FC9421D2A}" type="datetimeFigureOut">
              <a:rPr lang="ru-RU" smtClean="0"/>
              <a:pPr/>
              <a:t>22.12.2024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8" name="Freeform 11"/>
          <p:cNvSpPr/>
          <p:nvPr/>
        </p:nvSpPr>
        <p:spPr bwMode="auto">
          <a:xfrm flipV="1">
            <a:off x="58" y="711194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E59844-36BF-4F96-89A2-117F95663073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590464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E94DDC-3E73-4F54-AD91-F74FC9421D2A}" type="datetimeFigureOut">
              <a:rPr lang="ru-RU" smtClean="0"/>
              <a:pPr/>
              <a:t>22.12.2024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Freeform 11"/>
          <p:cNvSpPr/>
          <p:nvPr/>
        </p:nvSpPr>
        <p:spPr bwMode="auto">
          <a:xfrm flipV="1">
            <a:off x="58" y="711194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E59844-36BF-4F96-89A2-117F95663073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0900107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2415" y="446088"/>
            <a:ext cx="2629584" cy="976312"/>
          </a:xfrm>
        </p:spPr>
        <p:txBody>
          <a:bodyPr anchor="b"/>
          <a:lstStyle>
            <a:lvl1pPr algn="l">
              <a:defRPr sz="2000" b="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43494" y="446089"/>
            <a:ext cx="3790906" cy="5414963"/>
          </a:xfrm>
        </p:spPr>
        <p:txBody>
          <a:bodyPr anchor="ctr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942415" y="1598613"/>
            <a:ext cx="2629584" cy="4262436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E94DDC-3E73-4F54-AD91-F74FC9421D2A}" type="datetimeFigureOut">
              <a:rPr lang="ru-RU" smtClean="0"/>
              <a:pPr/>
              <a:t>22.12.2024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0" name="Freeform 11"/>
          <p:cNvSpPr/>
          <p:nvPr/>
        </p:nvSpPr>
        <p:spPr bwMode="auto">
          <a:xfrm flipV="1">
            <a:off x="58" y="711194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E59844-36BF-4F96-89A2-117F95663073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5865851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2415" y="4800600"/>
            <a:ext cx="6591985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942415" y="634965"/>
            <a:ext cx="6591985" cy="3854970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942415" y="5367338"/>
            <a:ext cx="6591985" cy="493712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E94DDC-3E73-4F54-AD91-F74FC9421D2A}" type="datetimeFigureOut">
              <a:rPr lang="ru-RU" smtClean="0"/>
              <a:pPr/>
              <a:t>22.12.2024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0" name="Freeform 11"/>
          <p:cNvSpPr/>
          <p:nvPr/>
        </p:nvSpPr>
        <p:spPr bwMode="auto">
          <a:xfrm flipV="1">
            <a:off x="58" y="4910660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11228" y="4983088"/>
            <a:ext cx="584978" cy="365125"/>
          </a:xfrm>
        </p:spPr>
        <p:txBody>
          <a:bodyPr/>
          <a:lstStyle/>
          <a:p>
            <a:fld id="{33E59844-36BF-4F96-89A2-117F95663073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1397322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2415" y="609600"/>
            <a:ext cx="6591985" cy="311704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942415" y="4354046"/>
            <a:ext cx="6591985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E94DDC-3E73-4F54-AD91-F74FC9421D2A}" type="datetimeFigureOut">
              <a:rPr lang="ru-RU" smtClean="0"/>
              <a:pPr/>
              <a:t>22.12.2024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0" name="Freeform 11"/>
          <p:cNvSpPr/>
          <p:nvPr/>
        </p:nvSpPr>
        <p:spPr bwMode="auto">
          <a:xfrm flipV="1">
            <a:off x="58" y="3166527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11228" y="3244140"/>
            <a:ext cx="584978" cy="365125"/>
          </a:xfrm>
        </p:spPr>
        <p:txBody>
          <a:bodyPr/>
          <a:lstStyle/>
          <a:p>
            <a:fld id="{33E59844-36BF-4F96-89A2-117F95663073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6488050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188123" y="609600"/>
            <a:ext cx="6109587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1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415972" y="3505200"/>
            <a:ext cx="5653888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942415" y="4354046"/>
            <a:ext cx="6591985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E94DDC-3E73-4F54-AD91-F74FC9421D2A}" type="datetimeFigureOut">
              <a:rPr lang="ru-RU" smtClean="0"/>
              <a:pPr/>
              <a:t>22.12.2024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9" name="Freeform 11"/>
          <p:cNvSpPr/>
          <p:nvPr/>
        </p:nvSpPr>
        <p:spPr bwMode="auto">
          <a:xfrm flipV="1">
            <a:off x="58" y="3166527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11228" y="3244140"/>
            <a:ext cx="584978" cy="365125"/>
          </a:xfrm>
        </p:spPr>
        <p:txBody>
          <a:bodyPr/>
          <a:lstStyle/>
          <a:p>
            <a:fld id="{33E59844-36BF-4F96-89A2-117F95663073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4" name="TextBox 13"/>
          <p:cNvSpPr txBox="1"/>
          <p:nvPr/>
        </p:nvSpPr>
        <p:spPr>
          <a:xfrm>
            <a:off x="1808316" y="648005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8169533" y="2905306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132013996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2415" y="2438401"/>
            <a:ext cx="6591985" cy="2724845"/>
          </a:xfrm>
        </p:spPr>
        <p:txBody>
          <a:bodyPr anchor="b">
            <a:normAutofit/>
          </a:bodyPr>
          <a:lstStyle>
            <a:lvl1pPr algn="l">
              <a:defRPr sz="4800" b="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942415" y="5181600"/>
            <a:ext cx="6591985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E94DDC-3E73-4F54-AD91-F74FC9421D2A}" type="datetimeFigureOut">
              <a:rPr lang="ru-RU" smtClean="0"/>
              <a:pPr/>
              <a:t>22.12.2024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58" y="4910660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11228" y="4983088"/>
            <a:ext cx="584978" cy="365125"/>
          </a:xfrm>
        </p:spPr>
        <p:txBody>
          <a:bodyPr/>
          <a:lstStyle/>
          <a:p>
            <a:fld id="{33E59844-36BF-4F96-89A2-117F95663073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2377000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карточки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1"/>
          <p:cNvSpPr>
            <a:spLocks noGrp="1"/>
          </p:cNvSpPr>
          <p:nvPr>
            <p:ph type="title"/>
          </p:nvPr>
        </p:nvSpPr>
        <p:spPr>
          <a:xfrm>
            <a:off x="2188123" y="609600"/>
            <a:ext cx="6109587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942415" y="4343400"/>
            <a:ext cx="6688292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942415" y="5181600"/>
            <a:ext cx="6688292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E94DDC-3E73-4F54-AD91-F74FC9421D2A}" type="datetimeFigureOut">
              <a:rPr lang="ru-RU" smtClean="0"/>
              <a:pPr/>
              <a:t>22.12.2024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20" name="Freeform 11"/>
          <p:cNvSpPr/>
          <p:nvPr/>
        </p:nvSpPr>
        <p:spPr bwMode="auto">
          <a:xfrm flipV="1">
            <a:off x="58" y="4910660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11228" y="4983088"/>
            <a:ext cx="584978" cy="365125"/>
          </a:xfrm>
        </p:spPr>
        <p:txBody>
          <a:bodyPr/>
          <a:lstStyle/>
          <a:p>
            <a:fld id="{33E59844-36BF-4F96-89A2-117F95663073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1" name="TextBox 10"/>
          <p:cNvSpPr txBox="1"/>
          <p:nvPr/>
        </p:nvSpPr>
        <p:spPr>
          <a:xfrm>
            <a:off x="1808316" y="648005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8169533" y="2905306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695408816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Истина или лож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2416" y="627407"/>
            <a:ext cx="6591984" cy="2880020"/>
          </a:xfrm>
        </p:spPr>
        <p:txBody>
          <a:bodyPr anchor="ctr">
            <a:normAutofit/>
          </a:bodyPr>
          <a:lstStyle>
            <a:lvl1pPr algn="l">
              <a:defRPr sz="4800" b="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942415" y="4343400"/>
            <a:ext cx="6591985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942415" y="5181600"/>
            <a:ext cx="6591985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E94DDC-3E73-4F54-AD91-F74FC9421D2A}" type="datetimeFigureOut">
              <a:rPr lang="ru-RU" smtClean="0"/>
              <a:pPr/>
              <a:t>22.12.2024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0" name="Freeform 11"/>
          <p:cNvSpPr/>
          <p:nvPr/>
        </p:nvSpPr>
        <p:spPr bwMode="auto">
          <a:xfrm flipV="1">
            <a:off x="58" y="4910660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11228" y="4983088"/>
            <a:ext cx="584978" cy="365125"/>
          </a:xfrm>
        </p:spPr>
        <p:txBody>
          <a:bodyPr/>
          <a:lstStyle/>
          <a:p>
            <a:fld id="{33E59844-36BF-4F96-89A2-117F95663073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16012778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E94DDC-3E73-4F54-AD91-F74FC9421D2A}" type="datetimeFigureOut">
              <a:rPr lang="ru-RU" smtClean="0"/>
              <a:pPr/>
              <a:t>22.12.2024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0" name="Freeform 11"/>
          <p:cNvSpPr/>
          <p:nvPr/>
        </p:nvSpPr>
        <p:spPr bwMode="auto">
          <a:xfrm flipV="1">
            <a:off x="58" y="711194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E59844-36BF-4F96-89A2-117F95663073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42410944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878535" y="627406"/>
            <a:ext cx="1656132" cy="5283817"/>
          </a:xfrm>
        </p:spPr>
        <p:txBody>
          <a:bodyPr vert="eaVert" anchor="ctr"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942416" y="627406"/>
            <a:ext cx="4716348" cy="5283817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E94DDC-3E73-4F54-AD91-F74FC9421D2A}" type="datetimeFigureOut">
              <a:rPr lang="ru-RU" smtClean="0"/>
              <a:pPr/>
              <a:t>22.12.2024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0" name="Freeform 11"/>
          <p:cNvSpPr/>
          <p:nvPr/>
        </p:nvSpPr>
        <p:spPr bwMode="auto">
          <a:xfrm flipV="1">
            <a:off x="58" y="711194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E59844-36BF-4F96-89A2-117F95663073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0608921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6" name="Group 35"/>
          <p:cNvGrpSpPr/>
          <p:nvPr/>
        </p:nvGrpSpPr>
        <p:grpSpPr>
          <a:xfrm>
            <a:off x="1" y="228600"/>
            <a:ext cx="1981200" cy="6638628"/>
            <a:chOff x="2487613" y="285750"/>
            <a:chExt cx="2428875" cy="5654676"/>
          </a:xfrm>
        </p:grpSpPr>
        <p:sp>
          <p:nvSpPr>
            <p:cNvPr id="37" name="Freeform 11"/>
            <p:cNvSpPr/>
            <p:nvPr/>
          </p:nvSpPr>
          <p:spPr bwMode="auto">
            <a:xfrm>
              <a:off x="2487613" y="2284413"/>
              <a:ext cx="85725" cy="533400"/>
            </a:xfrm>
            <a:custGeom>
              <a:avLst/>
              <a:gdLst/>
              <a:ahLst/>
              <a:cxnLst/>
              <a:rect l="0" t="0" r="r" b="b"/>
              <a:pathLst>
                <a:path w="22" h="136">
                  <a:moveTo>
                    <a:pt x="22" y="136"/>
                  </a:moveTo>
                  <a:cubicBezTo>
                    <a:pt x="20" y="117"/>
                    <a:pt x="19" y="99"/>
                    <a:pt x="17" y="80"/>
                  </a:cubicBezTo>
                  <a:cubicBezTo>
                    <a:pt x="11" y="54"/>
                    <a:pt x="6" y="27"/>
                    <a:pt x="0" y="0"/>
                  </a:cubicBezTo>
                  <a:cubicBezTo>
                    <a:pt x="0" y="35"/>
                    <a:pt x="0" y="35"/>
                    <a:pt x="0" y="35"/>
                  </a:cubicBezTo>
                  <a:cubicBezTo>
                    <a:pt x="6" y="64"/>
                    <a:pt x="13" y="94"/>
                    <a:pt x="20" y="124"/>
                  </a:cubicBezTo>
                  <a:cubicBezTo>
                    <a:pt x="20" y="128"/>
                    <a:pt x="21" y="132"/>
                    <a:pt x="22" y="136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8" name="Freeform 12"/>
            <p:cNvSpPr/>
            <p:nvPr/>
          </p:nvSpPr>
          <p:spPr bwMode="auto">
            <a:xfrm>
              <a:off x="2597151" y="2779713"/>
              <a:ext cx="550863" cy="1978025"/>
            </a:xfrm>
            <a:custGeom>
              <a:avLst/>
              <a:gdLst/>
              <a:ahLst/>
              <a:cxnLst/>
              <a:rect l="0" t="0" r="r" b="b"/>
              <a:pathLst>
                <a:path w="140" h="504">
                  <a:moveTo>
                    <a:pt x="86" y="350"/>
                  </a:moveTo>
                  <a:cubicBezTo>
                    <a:pt x="103" y="402"/>
                    <a:pt x="120" y="453"/>
                    <a:pt x="139" y="504"/>
                  </a:cubicBezTo>
                  <a:cubicBezTo>
                    <a:pt x="139" y="495"/>
                    <a:pt x="139" y="487"/>
                    <a:pt x="140" y="478"/>
                  </a:cubicBezTo>
                  <a:cubicBezTo>
                    <a:pt x="124" y="435"/>
                    <a:pt x="109" y="391"/>
                    <a:pt x="95" y="347"/>
                  </a:cubicBezTo>
                  <a:cubicBezTo>
                    <a:pt x="58" y="233"/>
                    <a:pt x="27" y="117"/>
                    <a:pt x="0" y="0"/>
                  </a:cubicBezTo>
                  <a:cubicBezTo>
                    <a:pt x="2" y="20"/>
                    <a:pt x="4" y="41"/>
                    <a:pt x="6" y="61"/>
                  </a:cubicBezTo>
                  <a:cubicBezTo>
                    <a:pt x="30" y="158"/>
                    <a:pt x="56" y="255"/>
                    <a:pt x="86" y="35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9" name="Freeform 13"/>
            <p:cNvSpPr/>
            <p:nvPr/>
          </p:nvSpPr>
          <p:spPr bwMode="auto">
            <a:xfrm>
              <a:off x="3175001" y="4730750"/>
              <a:ext cx="519113" cy="1209675"/>
            </a:xfrm>
            <a:custGeom>
              <a:avLst/>
              <a:gdLst/>
              <a:ahLst/>
              <a:cxnLst/>
              <a:rect l="0" t="0" r="r" b="b"/>
              <a:pathLst>
                <a:path w="132" h="308">
                  <a:moveTo>
                    <a:pt x="8" y="22"/>
                  </a:moveTo>
                  <a:cubicBezTo>
                    <a:pt x="5" y="15"/>
                    <a:pt x="2" y="8"/>
                    <a:pt x="0" y="0"/>
                  </a:cubicBezTo>
                  <a:cubicBezTo>
                    <a:pt x="0" y="10"/>
                    <a:pt x="0" y="19"/>
                    <a:pt x="0" y="29"/>
                  </a:cubicBezTo>
                  <a:cubicBezTo>
                    <a:pt x="21" y="85"/>
                    <a:pt x="44" y="140"/>
                    <a:pt x="68" y="194"/>
                  </a:cubicBezTo>
                  <a:cubicBezTo>
                    <a:pt x="85" y="232"/>
                    <a:pt x="104" y="270"/>
                    <a:pt x="123" y="308"/>
                  </a:cubicBezTo>
                  <a:cubicBezTo>
                    <a:pt x="132" y="308"/>
                    <a:pt x="132" y="308"/>
                    <a:pt x="132" y="308"/>
                  </a:cubicBezTo>
                  <a:cubicBezTo>
                    <a:pt x="113" y="269"/>
                    <a:pt x="94" y="230"/>
                    <a:pt x="77" y="190"/>
                  </a:cubicBezTo>
                  <a:cubicBezTo>
                    <a:pt x="52" y="135"/>
                    <a:pt x="29" y="79"/>
                    <a:pt x="8" y="22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40" name="Freeform 14"/>
            <p:cNvSpPr/>
            <p:nvPr/>
          </p:nvSpPr>
          <p:spPr bwMode="auto">
            <a:xfrm>
              <a:off x="3305176" y="5630863"/>
              <a:ext cx="146050" cy="309563"/>
            </a:xfrm>
            <a:custGeom>
              <a:avLst/>
              <a:gdLst/>
              <a:ahLst/>
              <a:cxnLst/>
              <a:rect l="0" t="0" r="r" b="b"/>
              <a:pathLst>
                <a:path w="37" h="79">
                  <a:moveTo>
                    <a:pt x="28" y="79"/>
                  </a:moveTo>
                  <a:cubicBezTo>
                    <a:pt x="37" y="79"/>
                    <a:pt x="37" y="79"/>
                    <a:pt x="37" y="79"/>
                  </a:cubicBezTo>
                  <a:cubicBezTo>
                    <a:pt x="24" y="53"/>
                    <a:pt x="12" y="27"/>
                    <a:pt x="0" y="0"/>
                  </a:cubicBezTo>
                  <a:cubicBezTo>
                    <a:pt x="8" y="27"/>
                    <a:pt x="17" y="53"/>
                    <a:pt x="28" y="79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41" name="Freeform 15"/>
            <p:cNvSpPr/>
            <p:nvPr/>
          </p:nvSpPr>
          <p:spPr bwMode="auto">
            <a:xfrm>
              <a:off x="2573338" y="2817813"/>
              <a:ext cx="700088" cy="2835275"/>
            </a:xfrm>
            <a:custGeom>
              <a:avLst/>
              <a:gdLst/>
              <a:ahLst/>
              <a:cxnLst/>
              <a:rect l="0" t="0" r="r" b="b"/>
              <a:pathLst>
                <a:path w="178" h="722">
                  <a:moveTo>
                    <a:pt x="162" y="660"/>
                  </a:moveTo>
                  <a:cubicBezTo>
                    <a:pt x="145" y="618"/>
                    <a:pt x="130" y="576"/>
                    <a:pt x="116" y="534"/>
                  </a:cubicBezTo>
                  <a:cubicBezTo>
                    <a:pt x="84" y="437"/>
                    <a:pt x="59" y="337"/>
                    <a:pt x="40" y="236"/>
                  </a:cubicBezTo>
                  <a:cubicBezTo>
                    <a:pt x="29" y="175"/>
                    <a:pt x="20" y="113"/>
                    <a:pt x="12" y="51"/>
                  </a:cubicBezTo>
                  <a:cubicBezTo>
                    <a:pt x="8" y="34"/>
                    <a:pt x="4" y="17"/>
                    <a:pt x="0" y="0"/>
                  </a:cubicBezTo>
                  <a:cubicBezTo>
                    <a:pt x="8" y="79"/>
                    <a:pt x="19" y="159"/>
                    <a:pt x="33" y="237"/>
                  </a:cubicBezTo>
                  <a:cubicBezTo>
                    <a:pt x="51" y="339"/>
                    <a:pt x="76" y="439"/>
                    <a:pt x="107" y="537"/>
                  </a:cubicBezTo>
                  <a:cubicBezTo>
                    <a:pt x="123" y="586"/>
                    <a:pt x="141" y="634"/>
                    <a:pt x="160" y="681"/>
                  </a:cubicBezTo>
                  <a:cubicBezTo>
                    <a:pt x="166" y="695"/>
                    <a:pt x="172" y="708"/>
                    <a:pt x="178" y="722"/>
                  </a:cubicBezTo>
                  <a:cubicBezTo>
                    <a:pt x="176" y="717"/>
                    <a:pt x="175" y="713"/>
                    <a:pt x="174" y="708"/>
                  </a:cubicBezTo>
                  <a:cubicBezTo>
                    <a:pt x="169" y="692"/>
                    <a:pt x="165" y="676"/>
                    <a:pt x="162" y="66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42" name="Freeform 16"/>
            <p:cNvSpPr/>
            <p:nvPr/>
          </p:nvSpPr>
          <p:spPr bwMode="auto">
            <a:xfrm>
              <a:off x="2506663" y="285750"/>
              <a:ext cx="90488" cy="2493963"/>
            </a:xfrm>
            <a:custGeom>
              <a:avLst/>
              <a:gdLst/>
              <a:ahLst/>
              <a:cxnLst/>
              <a:rect l="0" t="0" r="r" b="b"/>
              <a:pathLst>
                <a:path w="23" h="635">
                  <a:moveTo>
                    <a:pt x="11" y="577"/>
                  </a:moveTo>
                  <a:cubicBezTo>
                    <a:pt x="12" y="581"/>
                    <a:pt x="12" y="585"/>
                    <a:pt x="12" y="589"/>
                  </a:cubicBezTo>
                  <a:cubicBezTo>
                    <a:pt x="15" y="603"/>
                    <a:pt x="19" y="617"/>
                    <a:pt x="22" y="632"/>
                  </a:cubicBezTo>
                  <a:cubicBezTo>
                    <a:pt x="22" y="633"/>
                    <a:pt x="22" y="634"/>
                    <a:pt x="23" y="635"/>
                  </a:cubicBezTo>
                  <a:cubicBezTo>
                    <a:pt x="21" y="615"/>
                    <a:pt x="19" y="596"/>
                    <a:pt x="17" y="576"/>
                  </a:cubicBezTo>
                  <a:cubicBezTo>
                    <a:pt x="9" y="474"/>
                    <a:pt x="5" y="372"/>
                    <a:pt x="5" y="269"/>
                  </a:cubicBezTo>
                  <a:cubicBezTo>
                    <a:pt x="6" y="179"/>
                    <a:pt x="9" y="90"/>
                    <a:pt x="15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5" y="89"/>
                    <a:pt x="2" y="179"/>
                    <a:pt x="1" y="269"/>
                  </a:cubicBezTo>
                  <a:cubicBezTo>
                    <a:pt x="0" y="372"/>
                    <a:pt x="3" y="474"/>
                    <a:pt x="11" y="577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43" name="Freeform 17"/>
            <p:cNvSpPr/>
            <p:nvPr/>
          </p:nvSpPr>
          <p:spPr bwMode="auto">
            <a:xfrm>
              <a:off x="2554288" y="2598738"/>
              <a:ext cx="66675" cy="420688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0" y="0"/>
                  </a:moveTo>
                  <a:cubicBezTo>
                    <a:pt x="2" y="19"/>
                    <a:pt x="3" y="37"/>
                    <a:pt x="5" y="56"/>
                  </a:cubicBezTo>
                  <a:cubicBezTo>
                    <a:pt x="9" y="73"/>
                    <a:pt x="13" y="90"/>
                    <a:pt x="17" y="107"/>
                  </a:cubicBezTo>
                  <a:cubicBezTo>
                    <a:pt x="15" y="87"/>
                    <a:pt x="13" y="66"/>
                    <a:pt x="11" y="46"/>
                  </a:cubicBezTo>
                  <a:cubicBezTo>
                    <a:pt x="10" y="45"/>
                    <a:pt x="10" y="44"/>
                    <a:pt x="10" y="43"/>
                  </a:cubicBezTo>
                  <a:cubicBezTo>
                    <a:pt x="7" y="28"/>
                    <a:pt x="3" y="1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44" name="Freeform 18"/>
            <p:cNvSpPr/>
            <p:nvPr/>
          </p:nvSpPr>
          <p:spPr bwMode="auto">
            <a:xfrm>
              <a:off x="3143251" y="4757738"/>
              <a:ext cx="161925" cy="873125"/>
            </a:xfrm>
            <a:custGeom>
              <a:avLst/>
              <a:gdLst/>
              <a:ahLst/>
              <a:cxnLst/>
              <a:rect l="0" t="0" r="r" b="b"/>
              <a:pathLst>
                <a:path w="41" h="222">
                  <a:moveTo>
                    <a:pt x="0" y="0"/>
                  </a:moveTo>
                  <a:cubicBezTo>
                    <a:pt x="0" y="31"/>
                    <a:pt x="2" y="62"/>
                    <a:pt x="5" y="93"/>
                  </a:cubicBezTo>
                  <a:cubicBezTo>
                    <a:pt x="8" y="117"/>
                    <a:pt x="12" y="142"/>
                    <a:pt x="17" y="166"/>
                  </a:cubicBezTo>
                  <a:cubicBezTo>
                    <a:pt x="19" y="172"/>
                    <a:pt x="22" y="178"/>
                    <a:pt x="24" y="184"/>
                  </a:cubicBezTo>
                  <a:cubicBezTo>
                    <a:pt x="30" y="197"/>
                    <a:pt x="35" y="209"/>
                    <a:pt x="41" y="222"/>
                  </a:cubicBezTo>
                  <a:cubicBezTo>
                    <a:pt x="40" y="219"/>
                    <a:pt x="39" y="215"/>
                    <a:pt x="38" y="212"/>
                  </a:cubicBezTo>
                  <a:cubicBezTo>
                    <a:pt x="26" y="172"/>
                    <a:pt x="18" y="132"/>
                    <a:pt x="13" y="92"/>
                  </a:cubicBezTo>
                  <a:cubicBezTo>
                    <a:pt x="11" y="68"/>
                    <a:pt x="9" y="45"/>
                    <a:pt x="8" y="22"/>
                  </a:cubicBezTo>
                  <a:cubicBezTo>
                    <a:pt x="8" y="21"/>
                    <a:pt x="7" y="20"/>
                    <a:pt x="7" y="18"/>
                  </a:cubicBezTo>
                  <a:cubicBezTo>
                    <a:pt x="5" y="12"/>
                    <a:pt x="2" y="6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45" name="Freeform 19"/>
            <p:cNvSpPr/>
            <p:nvPr/>
          </p:nvSpPr>
          <p:spPr bwMode="auto">
            <a:xfrm>
              <a:off x="3148013" y="1282700"/>
              <a:ext cx="1768475" cy="3448050"/>
            </a:xfrm>
            <a:custGeom>
              <a:avLst/>
              <a:gdLst/>
              <a:ahLst/>
              <a:cxnLst/>
              <a:rect l="0" t="0" r="r" b="b"/>
              <a:pathLst>
                <a:path w="450" h="878">
                  <a:moveTo>
                    <a:pt x="7" y="854"/>
                  </a:moveTo>
                  <a:cubicBezTo>
                    <a:pt x="10" y="772"/>
                    <a:pt x="26" y="691"/>
                    <a:pt x="50" y="613"/>
                  </a:cubicBezTo>
                  <a:cubicBezTo>
                    <a:pt x="75" y="535"/>
                    <a:pt x="109" y="460"/>
                    <a:pt x="149" y="388"/>
                  </a:cubicBezTo>
                  <a:cubicBezTo>
                    <a:pt x="189" y="316"/>
                    <a:pt x="235" y="248"/>
                    <a:pt x="285" y="183"/>
                  </a:cubicBezTo>
                  <a:cubicBezTo>
                    <a:pt x="310" y="151"/>
                    <a:pt x="337" y="119"/>
                    <a:pt x="364" y="89"/>
                  </a:cubicBezTo>
                  <a:cubicBezTo>
                    <a:pt x="378" y="74"/>
                    <a:pt x="392" y="58"/>
                    <a:pt x="406" y="44"/>
                  </a:cubicBezTo>
                  <a:cubicBezTo>
                    <a:pt x="421" y="29"/>
                    <a:pt x="435" y="15"/>
                    <a:pt x="450" y="1"/>
                  </a:cubicBezTo>
                  <a:cubicBezTo>
                    <a:pt x="450" y="0"/>
                    <a:pt x="450" y="0"/>
                    <a:pt x="450" y="0"/>
                  </a:cubicBezTo>
                  <a:cubicBezTo>
                    <a:pt x="434" y="14"/>
                    <a:pt x="420" y="28"/>
                    <a:pt x="405" y="43"/>
                  </a:cubicBezTo>
                  <a:cubicBezTo>
                    <a:pt x="391" y="57"/>
                    <a:pt x="377" y="72"/>
                    <a:pt x="363" y="88"/>
                  </a:cubicBezTo>
                  <a:cubicBezTo>
                    <a:pt x="335" y="118"/>
                    <a:pt x="308" y="149"/>
                    <a:pt x="283" y="181"/>
                  </a:cubicBezTo>
                  <a:cubicBezTo>
                    <a:pt x="232" y="246"/>
                    <a:pt x="185" y="314"/>
                    <a:pt x="145" y="386"/>
                  </a:cubicBezTo>
                  <a:cubicBezTo>
                    <a:pt x="104" y="457"/>
                    <a:pt x="70" y="533"/>
                    <a:pt x="45" y="611"/>
                  </a:cubicBezTo>
                  <a:cubicBezTo>
                    <a:pt x="19" y="690"/>
                    <a:pt x="3" y="771"/>
                    <a:pt x="0" y="854"/>
                  </a:cubicBezTo>
                  <a:cubicBezTo>
                    <a:pt x="0" y="856"/>
                    <a:pt x="0" y="857"/>
                    <a:pt x="0" y="859"/>
                  </a:cubicBezTo>
                  <a:cubicBezTo>
                    <a:pt x="2" y="865"/>
                    <a:pt x="4" y="872"/>
                    <a:pt x="7" y="878"/>
                  </a:cubicBezTo>
                  <a:cubicBezTo>
                    <a:pt x="7" y="870"/>
                    <a:pt x="7" y="862"/>
                    <a:pt x="7" y="85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46" name="Freeform 20"/>
            <p:cNvSpPr/>
            <p:nvPr/>
          </p:nvSpPr>
          <p:spPr bwMode="auto">
            <a:xfrm>
              <a:off x="3273426" y="5653088"/>
              <a:ext cx="138113" cy="287338"/>
            </a:xfrm>
            <a:custGeom>
              <a:avLst/>
              <a:gdLst/>
              <a:ahLst/>
              <a:cxnLst/>
              <a:rect l="0" t="0" r="r" b="b"/>
              <a:pathLst>
                <a:path w="35" h="73">
                  <a:moveTo>
                    <a:pt x="0" y="0"/>
                  </a:moveTo>
                  <a:cubicBezTo>
                    <a:pt x="7" y="24"/>
                    <a:pt x="16" y="49"/>
                    <a:pt x="26" y="73"/>
                  </a:cubicBezTo>
                  <a:cubicBezTo>
                    <a:pt x="35" y="73"/>
                    <a:pt x="35" y="73"/>
                    <a:pt x="35" y="73"/>
                  </a:cubicBezTo>
                  <a:cubicBezTo>
                    <a:pt x="23" y="49"/>
                    <a:pt x="11" y="2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47" name="Freeform 21"/>
            <p:cNvSpPr/>
            <p:nvPr/>
          </p:nvSpPr>
          <p:spPr bwMode="auto">
            <a:xfrm>
              <a:off x="3143251" y="4656138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7" y="44"/>
                  </a:moveTo>
                  <a:cubicBezTo>
                    <a:pt x="7" y="46"/>
                    <a:pt x="8" y="47"/>
                    <a:pt x="8" y="48"/>
                  </a:cubicBezTo>
                  <a:cubicBezTo>
                    <a:pt x="8" y="38"/>
                    <a:pt x="8" y="29"/>
                    <a:pt x="8" y="19"/>
                  </a:cubicBezTo>
                  <a:cubicBezTo>
                    <a:pt x="5" y="13"/>
                    <a:pt x="3" y="6"/>
                    <a:pt x="1" y="0"/>
                  </a:cubicBezTo>
                  <a:cubicBezTo>
                    <a:pt x="0" y="9"/>
                    <a:pt x="0" y="17"/>
                    <a:pt x="0" y="26"/>
                  </a:cubicBezTo>
                  <a:cubicBezTo>
                    <a:pt x="2" y="32"/>
                    <a:pt x="5" y="38"/>
                    <a:pt x="7" y="4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48" name="Freeform 22"/>
            <p:cNvSpPr/>
            <p:nvPr/>
          </p:nvSpPr>
          <p:spPr bwMode="auto">
            <a:xfrm>
              <a:off x="3211513" y="5410200"/>
              <a:ext cx="203200" cy="530225"/>
            </a:xfrm>
            <a:custGeom>
              <a:avLst/>
              <a:gdLst/>
              <a:ahLst/>
              <a:cxnLst/>
              <a:rect l="0" t="0" r="r" b="b"/>
              <a:pathLst>
                <a:path w="52" h="135">
                  <a:moveTo>
                    <a:pt x="7" y="18"/>
                  </a:moveTo>
                  <a:cubicBezTo>
                    <a:pt x="5" y="12"/>
                    <a:pt x="2" y="6"/>
                    <a:pt x="0" y="0"/>
                  </a:cubicBezTo>
                  <a:cubicBezTo>
                    <a:pt x="3" y="16"/>
                    <a:pt x="7" y="32"/>
                    <a:pt x="12" y="48"/>
                  </a:cubicBezTo>
                  <a:cubicBezTo>
                    <a:pt x="13" y="53"/>
                    <a:pt x="14" y="57"/>
                    <a:pt x="16" y="62"/>
                  </a:cubicBezTo>
                  <a:cubicBezTo>
                    <a:pt x="27" y="86"/>
                    <a:pt x="39" y="111"/>
                    <a:pt x="51" y="135"/>
                  </a:cubicBezTo>
                  <a:cubicBezTo>
                    <a:pt x="52" y="135"/>
                    <a:pt x="52" y="135"/>
                    <a:pt x="52" y="135"/>
                  </a:cubicBezTo>
                  <a:cubicBezTo>
                    <a:pt x="41" y="109"/>
                    <a:pt x="32" y="83"/>
                    <a:pt x="24" y="56"/>
                  </a:cubicBezTo>
                  <a:cubicBezTo>
                    <a:pt x="18" y="43"/>
                    <a:pt x="13" y="31"/>
                    <a:pt x="7" y="18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</p:grpSp>
      <p:grpSp>
        <p:nvGrpSpPr>
          <p:cNvPr id="49" name="Group 48"/>
          <p:cNvGrpSpPr/>
          <p:nvPr/>
        </p:nvGrpSpPr>
        <p:grpSpPr>
          <a:xfrm>
            <a:off x="20421" y="285"/>
            <a:ext cx="1952272" cy="6852968"/>
            <a:chOff x="6627813" y="195717"/>
            <a:chExt cx="1952625" cy="5678034"/>
          </a:xfrm>
        </p:grpSpPr>
        <p:sp>
          <p:nvSpPr>
            <p:cNvPr id="50" name="Freeform 27"/>
            <p:cNvSpPr/>
            <p:nvPr/>
          </p:nvSpPr>
          <p:spPr bwMode="auto">
            <a:xfrm>
              <a:off x="6627813" y="195717"/>
              <a:ext cx="409575" cy="3646488"/>
            </a:xfrm>
            <a:custGeom>
              <a:avLst/>
              <a:gdLst/>
              <a:ahLst/>
              <a:cxnLst/>
              <a:rect l="0" t="0" r="r" b="b"/>
              <a:pathLst>
                <a:path w="103" h="920">
                  <a:moveTo>
                    <a:pt x="7" y="210"/>
                  </a:moveTo>
                  <a:cubicBezTo>
                    <a:pt x="11" y="288"/>
                    <a:pt x="17" y="367"/>
                    <a:pt x="26" y="445"/>
                  </a:cubicBezTo>
                  <a:cubicBezTo>
                    <a:pt x="34" y="523"/>
                    <a:pt x="44" y="601"/>
                    <a:pt x="57" y="679"/>
                  </a:cubicBezTo>
                  <a:cubicBezTo>
                    <a:pt x="69" y="757"/>
                    <a:pt x="84" y="834"/>
                    <a:pt x="101" y="911"/>
                  </a:cubicBezTo>
                  <a:cubicBezTo>
                    <a:pt x="102" y="914"/>
                    <a:pt x="103" y="917"/>
                    <a:pt x="103" y="920"/>
                  </a:cubicBezTo>
                  <a:cubicBezTo>
                    <a:pt x="102" y="905"/>
                    <a:pt x="100" y="889"/>
                    <a:pt x="99" y="874"/>
                  </a:cubicBezTo>
                  <a:cubicBezTo>
                    <a:pt x="99" y="871"/>
                    <a:pt x="99" y="868"/>
                    <a:pt x="99" y="866"/>
                  </a:cubicBezTo>
                  <a:cubicBezTo>
                    <a:pt x="85" y="803"/>
                    <a:pt x="73" y="741"/>
                    <a:pt x="63" y="678"/>
                  </a:cubicBezTo>
                  <a:cubicBezTo>
                    <a:pt x="50" y="600"/>
                    <a:pt x="39" y="523"/>
                    <a:pt x="30" y="444"/>
                  </a:cubicBezTo>
                  <a:cubicBezTo>
                    <a:pt x="21" y="366"/>
                    <a:pt x="14" y="288"/>
                    <a:pt x="9" y="209"/>
                  </a:cubicBezTo>
                  <a:cubicBezTo>
                    <a:pt x="7" y="170"/>
                    <a:pt x="5" y="131"/>
                    <a:pt x="3" y="92"/>
                  </a:cubicBezTo>
                  <a:cubicBezTo>
                    <a:pt x="2" y="61"/>
                    <a:pt x="1" y="31"/>
                    <a:pt x="1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31"/>
                    <a:pt x="1" y="61"/>
                    <a:pt x="1" y="92"/>
                  </a:cubicBezTo>
                  <a:cubicBezTo>
                    <a:pt x="3" y="131"/>
                    <a:pt x="4" y="170"/>
                    <a:pt x="7" y="21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51" name="Freeform 28"/>
            <p:cNvSpPr/>
            <p:nvPr/>
          </p:nvSpPr>
          <p:spPr bwMode="auto">
            <a:xfrm>
              <a:off x="7061201" y="3771900"/>
              <a:ext cx="350838" cy="1309688"/>
            </a:xfrm>
            <a:custGeom>
              <a:avLst/>
              <a:gdLst/>
              <a:ahLst/>
              <a:cxnLst/>
              <a:rect l="0" t="0" r="r" b="b"/>
              <a:pathLst>
                <a:path w="88" h="330">
                  <a:moveTo>
                    <a:pt x="53" y="229"/>
                  </a:moveTo>
                  <a:cubicBezTo>
                    <a:pt x="64" y="263"/>
                    <a:pt x="75" y="297"/>
                    <a:pt x="88" y="330"/>
                  </a:cubicBezTo>
                  <a:cubicBezTo>
                    <a:pt x="88" y="323"/>
                    <a:pt x="88" y="315"/>
                    <a:pt x="88" y="308"/>
                  </a:cubicBezTo>
                  <a:cubicBezTo>
                    <a:pt x="88" y="307"/>
                    <a:pt x="88" y="305"/>
                    <a:pt x="88" y="304"/>
                  </a:cubicBezTo>
                  <a:cubicBezTo>
                    <a:pt x="79" y="278"/>
                    <a:pt x="70" y="252"/>
                    <a:pt x="62" y="226"/>
                  </a:cubicBezTo>
                  <a:cubicBezTo>
                    <a:pt x="38" y="152"/>
                    <a:pt x="17" y="76"/>
                    <a:pt x="0" y="0"/>
                  </a:cubicBezTo>
                  <a:cubicBezTo>
                    <a:pt x="2" y="21"/>
                    <a:pt x="4" y="42"/>
                    <a:pt x="7" y="63"/>
                  </a:cubicBezTo>
                  <a:cubicBezTo>
                    <a:pt x="21" y="119"/>
                    <a:pt x="36" y="174"/>
                    <a:pt x="53" y="22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52" name="Freeform 29"/>
            <p:cNvSpPr/>
            <p:nvPr/>
          </p:nvSpPr>
          <p:spPr bwMode="auto">
            <a:xfrm>
              <a:off x="7439026" y="5053013"/>
              <a:ext cx="357188" cy="820738"/>
            </a:xfrm>
            <a:custGeom>
              <a:avLst/>
              <a:gdLst/>
              <a:ahLst/>
              <a:cxnLst/>
              <a:rect l="0" t="0" r="r" b="b"/>
              <a:pathLst>
                <a:path w="90" h="207">
                  <a:moveTo>
                    <a:pt x="6" y="15"/>
                  </a:moveTo>
                  <a:cubicBezTo>
                    <a:pt x="4" y="10"/>
                    <a:pt x="2" y="5"/>
                    <a:pt x="0" y="0"/>
                  </a:cubicBezTo>
                  <a:cubicBezTo>
                    <a:pt x="0" y="9"/>
                    <a:pt x="0" y="19"/>
                    <a:pt x="1" y="29"/>
                  </a:cubicBezTo>
                  <a:cubicBezTo>
                    <a:pt x="14" y="62"/>
                    <a:pt x="27" y="95"/>
                    <a:pt x="42" y="127"/>
                  </a:cubicBezTo>
                  <a:cubicBezTo>
                    <a:pt x="54" y="154"/>
                    <a:pt x="67" y="181"/>
                    <a:pt x="80" y="207"/>
                  </a:cubicBezTo>
                  <a:cubicBezTo>
                    <a:pt x="90" y="207"/>
                    <a:pt x="90" y="207"/>
                    <a:pt x="90" y="207"/>
                  </a:cubicBezTo>
                  <a:cubicBezTo>
                    <a:pt x="76" y="180"/>
                    <a:pt x="63" y="152"/>
                    <a:pt x="50" y="123"/>
                  </a:cubicBezTo>
                  <a:cubicBezTo>
                    <a:pt x="34" y="88"/>
                    <a:pt x="20" y="51"/>
                    <a:pt x="6" y="15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53" name="Freeform 30"/>
            <p:cNvSpPr/>
            <p:nvPr/>
          </p:nvSpPr>
          <p:spPr bwMode="auto">
            <a:xfrm>
              <a:off x="7037388" y="3811588"/>
              <a:ext cx="457200" cy="1852613"/>
            </a:xfrm>
            <a:custGeom>
              <a:avLst/>
              <a:gdLst/>
              <a:ahLst/>
              <a:cxnLst/>
              <a:rect l="0" t="0" r="r" b="b"/>
              <a:pathLst>
                <a:path w="115" h="467">
                  <a:moveTo>
                    <a:pt x="101" y="409"/>
                  </a:moveTo>
                  <a:cubicBezTo>
                    <a:pt x="93" y="388"/>
                    <a:pt x="85" y="366"/>
                    <a:pt x="78" y="344"/>
                  </a:cubicBezTo>
                  <a:cubicBezTo>
                    <a:pt x="57" y="281"/>
                    <a:pt x="41" y="216"/>
                    <a:pt x="29" y="151"/>
                  </a:cubicBezTo>
                  <a:cubicBezTo>
                    <a:pt x="22" y="119"/>
                    <a:pt x="17" y="86"/>
                    <a:pt x="13" y="53"/>
                  </a:cubicBezTo>
                  <a:cubicBezTo>
                    <a:pt x="9" y="35"/>
                    <a:pt x="4" y="18"/>
                    <a:pt x="0" y="0"/>
                  </a:cubicBezTo>
                  <a:cubicBezTo>
                    <a:pt x="5" y="51"/>
                    <a:pt x="12" y="102"/>
                    <a:pt x="21" y="152"/>
                  </a:cubicBezTo>
                  <a:cubicBezTo>
                    <a:pt x="33" y="218"/>
                    <a:pt x="49" y="283"/>
                    <a:pt x="69" y="347"/>
                  </a:cubicBezTo>
                  <a:cubicBezTo>
                    <a:pt x="79" y="378"/>
                    <a:pt x="90" y="410"/>
                    <a:pt x="103" y="441"/>
                  </a:cubicBezTo>
                  <a:cubicBezTo>
                    <a:pt x="107" y="449"/>
                    <a:pt x="111" y="458"/>
                    <a:pt x="115" y="467"/>
                  </a:cubicBezTo>
                  <a:cubicBezTo>
                    <a:pt x="114" y="464"/>
                    <a:pt x="113" y="461"/>
                    <a:pt x="112" y="458"/>
                  </a:cubicBezTo>
                  <a:cubicBezTo>
                    <a:pt x="108" y="442"/>
                    <a:pt x="104" y="425"/>
                    <a:pt x="101" y="40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54" name="Freeform 31"/>
            <p:cNvSpPr/>
            <p:nvPr/>
          </p:nvSpPr>
          <p:spPr bwMode="auto">
            <a:xfrm>
              <a:off x="6992938" y="1263650"/>
              <a:ext cx="144463" cy="2508250"/>
            </a:xfrm>
            <a:custGeom>
              <a:avLst/>
              <a:gdLst/>
              <a:ahLst/>
              <a:cxnLst/>
              <a:rect l="0" t="0" r="r" b="b"/>
              <a:pathLst>
                <a:path w="36" h="633">
                  <a:moveTo>
                    <a:pt x="17" y="633"/>
                  </a:moveTo>
                  <a:cubicBezTo>
                    <a:pt x="15" y="621"/>
                    <a:pt x="14" y="609"/>
                    <a:pt x="13" y="597"/>
                  </a:cubicBezTo>
                  <a:cubicBezTo>
                    <a:pt x="8" y="530"/>
                    <a:pt x="5" y="464"/>
                    <a:pt x="5" y="398"/>
                  </a:cubicBezTo>
                  <a:cubicBezTo>
                    <a:pt x="5" y="331"/>
                    <a:pt x="8" y="265"/>
                    <a:pt x="13" y="198"/>
                  </a:cubicBezTo>
                  <a:cubicBezTo>
                    <a:pt x="15" y="165"/>
                    <a:pt x="18" y="132"/>
                    <a:pt x="22" y="99"/>
                  </a:cubicBezTo>
                  <a:cubicBezTo>
                    <a:pt x="26" y="66"/>
                    <a:pt x="30" y="33"/>
                    <a:pt x="36" y="0"/>
                  </a:cubicBezTo>
                  <a:cubicBezTo>
                    <a:pt x="35" y="0"/>
                    <a:pt x="35" y="0"/>
                    <a:pt x="35" y="0"/>
                  </a:cubicBezTo>
                  <a:cubicBezTo>
                    <a:pt x="29" y="33"/>
                    <a:pt x="24" y="66"/>
                    <a:pt x="20" y="99"/>
                  </a:cubicBezTo>
                  <a:cubicBezTo>
                    <a:pt x="16" y="132"/>
                    <a:pt x="13" y="165"/>
                    <a:pt x="10" y="198"/>
                  </a:cubicBezTo>
                  <a:cubicBezTo>
                    <a:pt x="4" y="264"/>
                    <a:pt x="1" y="331"/>
                    <a:pt x="1" y="398"/>
                  </a:cubicBezTo>
                  <a:cubicBezTo>
                    <a:pt x="0" y="461"/>
                    <a:pt x="2" y="525"/>
                    <a:pt x="7" y="589"/>
                  </a:cubicBezTo>
                  <a:cubicBezTo>
                    <a:pt x="10" y="603"/>
                    <a:pt x="13" y="618"/>
                    <a:pt x="16" y="632"/>
                  </a:cubicBezTo>
                  <a:cubicBezTo>
                    <a:pt x="16" y="632"/>
                    <a:pt x="17" y="633"/>
                    <a:pt x="17" y="63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55" name="Freeform 32"/>
            <p:cNvSpPr/>
            <p:nvPr/>
          </p:nvSpPr>
          <p:spPr bwMode="auto">
            <a:xfrm>
              <a:off x="7526338" y="5640388"/>
              <a:ext cx="111125" cy="233363"/>
            </a:xfrm>
            <a:custGeom>
              <a:avLst/>
              <a:gdLst/>
              <a:ahLst/>
              <a:cxnLst/>
              <a:rect l="0" t="0" r="r" b="b"/>
              <a:pathLst>
                <a:path w="28" h="59">
                  <a:moveTo>
                    <a:pt x="22" y="59"/>
                  </a:moveTo>
                  <a:cubicBezTo>
                    <a:pt x="28" y="59"/>
                    <a:pt x="28" y="59"/>
                    <a:pt x="28" y="59"/>
                  </a:cubicBezTo>
                  <a:cubicBezTo>
                    <a:pt x="18" y="40"/>
                    <a:pt x="9" y="20"/>
                    <a:pt x="0" y="0"/>
                  </a:cubicBezTo>
                  <a:cubicBezTo>
                    <a:pt x="6" y="20"/>
                    <a:pt x="13" y="40"/>
                    <a:pt x="22" y="5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56" name="Freeform 33"/>
            <p:cNvSpPr/>
            <p:nvPr/>
          </p:nvSpPr>
          <p:spPr bwMode="auto">
            <a:xfrm>
              <a:off x="7021513" y="3598863"/>
              <a:ext cx="68263" cy="423863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4" y="54"/>
                  </a:moveTo>
                  <a:cubicBezTo>
                    <a:pt x="8" y="72"/>
                    <a:pt x="13" y="89"/>
                    <a:pt x="17" y="107"/>
                  </a:cubicBezTo>
                  <a:cubicBezTo>
                    <a:pt x="14" y="86"/>
                    <a:pt x="12" y="65"/>
                    <a:pt x="10" y="44"/>
                  </a:cubicBezTo>
                  <a:cubicBezTo>
                    <a:pt x="10" y="44"/>
                    <a:pt x="9" y="43"/>
                    <a:pt x="9" y="43"/>
                  </a:cubicBezTo>
                  <a:cubicBezTo>
                    <a:pt x="6" y="29"/>
                    <a:pt x="3" y="14"/>
                    <a:pt x="0" y="0"/>
                  </a:cubicBezTo>
                  <a:cubicBezTo>
                    <a:pt x="0" y="2"/>
                    <a:pt x="0" y="5"/>
                    <a:pt x="0" y="8"/>
                  </a:cubicBezTo>
                  <a:cubicBezTo>
                    <a:pt x="1" y="23"/>
                    <a:pt x="3" y="39"/>
                    <a:pt x="4" y="54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57" name="Freeform 34"/>
            <p:cNvSpPr/>
            <p:nvPr/>
          </p:nvSpPr>
          <p:spPr bwMode="auto">
            <a:xfrm>
              <a:off x="7412038" y="2801938"/>
              <a:ext cx="1168400" cy="2251075"/>
            </a:xfrm>
            <a:custGeom>
              <a:avLst/>
              <a:gdLst/>
              <a:ahLst/>
              <a:cxnLst/>
              <a:rect l="0" t="0" r="r" b="b"/>
              <a:pathLst>
                <a:path w="294" h="568">
                  <a:moveTo>
                    <a:pt x="8" y="553"/>
                  </a:moveTo>
                  <a:cubicBezTo>
                    <a:pt x="9" y="501"/>
                    <a:pt x="19" y="448"/>
                    <a:pt x="35" y="397"/>
                  </a:cubicBezTo>
                  <a:cubicBezTo>
                    <a:pt x="51" y="347"/>
                    <a:pt x="73" y="298"/>
                    <a:pt x="99" y="252"/>
                  </a:cubicBezTo>
                  <a:cubicBezTo>
                    <a:pt x="124" y="205"/>
                    <a:pt x="154" y="161"/>
                    <a:pt x="187" y="119"/>
                  </a:cubicBezTo>
                  <a:cubicBezTo>
                    <a:pt x="203" y="98"/>
                    <a:pt x="220" y="77"/>
                    <a:pt x="238" y="58"/>
                  </a:cubicBezTo>
                  <a:cubicBezTo>
                    <a:pt x="247" y="48"/>
                    <a:pt x="256" y="38"/>
                    <a:pt x="265" y="28"/>
                  </a:cubicBezTo>
                  <a:cubicBezTo>
                    <a:pt x="274" y="19"/>
                    <a:pt x="284" y="9"/>
                    <a:pt x="294" y="0"/>
                  </a:cubicBezTo>
                  <a:cubicBezTo>
                    <a:pt x="293" y="0"/>
                    <a:pt x="293" y="0"/>
                    <a:pt x="293" y="0"/>
                  </a:cubicBezTo>
                  <a:cubicBezTo>
                    <a:pt x="283" y="9"/>
                    <a:pt x="273" y="18"/>
                    <a:pt x="264" y="27"/>
                  </a:cubicBezTo>
                  <a:cubicBezTo>
                    <a:pt x="255" y="37"/>
                    <a:pt x="246" y="47"/>
                    <a:pt x="237" y="56"/>
                  </a:cubicBezTo>
                  <a:cubicBezTo>
                    <a:pt x="218" y="76"/>
                    <a:pt x="201" y="96"/>
                    <a:pt x="185" y="117"/>
                  </a:cubicBezTo>
                  <a:cubicBezTo>
                    <a:pt x="151" y="159"/>
                    <a:pt x="121" y="203"/>
                    <a:pt x="95" y="249"/>
                  </a:cubicBezTo>
                  <a:cubicBezTo>
                    <a:pt x="68" y="296"/>
                    <a:pt x="46" y="345"/>
                    <a:pt x="30" y="396"/>
                  </a:cubicBezTo>
                  <a:cubicBezTo>
                    <a:pt x="13" y="445"/>
                    <a:pt x="3" y="497"/>
                    <a:pt x="0" y="549"/>
                  </a:cubicBezTo>
                  <a:cubicBezTo>
                    <a:pt x="3" y="555"/>
                    <a:pt x="5" y="561"/>
                    <a:pt x="7" y="568"/>
                  </a:cubicBezTo>
                  <a:cubicBezTo>
                    <a:pt x="7" y="563"/>
                    <a:pt x="7" y="558"/>
                    <a:pt x="8" y="55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58" name="Freeform 35"/>
            <p:cNvSpPr/>
            <p:nvPr/>
          </p:nvSpPr>
          <p:spPr bwMode="auto">
            <a:xfrm>
              <a:off x="7494588" y="5664200"/>
              <a:ext cx="100013" cy="209550"/>
            </a:xfrm>
            <a:custGeom>
              <a:avLst/>
              <a:gdLst/>
              <a:ahLst/>
              <a:cxnLst/>
              <a:rect l="0" t="0" r="r" b="b"/>
              <a:pathLst>
                <a:path w="25" h="53">
                  <a:moveTo>
                    <a:pt x="0" y="0"/>
                  </a:moveTo>
                  <a:cubicBezTo>
                    <a:pt x="5" y="18"/>
                    <a:pt x="12" y="36"/>
                    <a:pt x="19" y="53"/>
                  </a:cubicBezTo>
                  <a:cubicBezTo>
                    <a:pt x="25" y="53"/>
                    <a:pt x="25" y="53"/>
                    <a:pt x="25" y="53"/>
                  </a:cubicBezTo>
                  <a:cubicBezTo>
                    <a:pt x="16" y="36"/>
                    <a:pt x="8" y="18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59" name="Freeform 36"/>
            <p:cNvSpPr/>
            <p:nvPr/>
          </p:nvSpPr>
          <p:spPr bwMode="auto">
            <a:xfrm>
              <a:off x="7412038" y="5081588"/>
              <a:ext cx="114300" cy="558800"/>
            </a:xfrm>
            <a:custGeom>
              <a:avLst/>
              <a:gdLst/>
              <a:ahLst/>
              <a:cxnLst/>
              <a:rect l="0" t="0" r="r" b="b"/>
              <a:pathLst>
                <a:path w="29" h="141">
                  <a:moveTo>
                    <a:pt x="0" y="0"/>
                  </a:moveTo>
                  <a:cubicBezTo>
                    <a:pt x="0" y="30"/>
                    <a:pt x="2" y="60"/>
                    <a:pt x="7" y="89"/>
                  </a:cubicBezTo>
                  <a:cubicBezTo>
                    <a:pt x="11" y="98"/>
                    <a:pt x="14" y="108"/>
                    <a:pt x="18" y="117"/>
                  </a:cubicBezTo>
                  <a:cubicBezTo>
                    <a:pt x="22" y="125"/>
                    <a:pt x="25" y="133"/>
                    <a:pt x="29" y="141"/>
                  </a:cubicBezTo>
                  <a:cubicBezTo>
                    <a:pt x="28" y="139"/>
                    <a:pt x="28" y="137"/>
                    <a:pt x="27" y="135"/>
                  </a:cubicBezTo>
                  <a:cubicBezTo>
                    <a:pt x="16" y="98"/>
                    <a:pt x="10" y="60"/>
                    <a:pt x="8" y="22"/>
                  </a:cubicBezTo>
                  <a:cubicBezTo>
                    <a:pt x="7" y="18"/>
                    <a:pt x="5" y="15"/>
                    <a:pt x="4" y="11"/>
                  </a:cubicBezTo>
                  <a:cubicBezTo>
                    <a:pt x="2" y="7"/>
                    <a:pt x="1" y="3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60" name="Freeform 37"/>
            <p:cNvSpPr/>
            <p:nvPr/>
          </p:nvSpPr>
          <p:spPr bwMode="auto">
            <a:xfrm>
              <a:off x="7412038" y="4978400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0" y="26"/>
                  </a:moveTo>
                  <a:cubicBezTo>
                    <a:pt x="1" y="29"/>
                    <a:pt x="2" y="33"/>
                    <a:pt x="4" y="37"/>
                  </a:cubicBezTo>
                  <a:cubicBezTo>
                    <a:pt x="5" y="41"/>
                    <a:pt x="7" y="44"/>
                    <a:pt x="8" y="48"/>
                  </a:cubicBezTo>
                  <a:cubicBezTo>
                    <a:pt x="7" y="38"/>
                    <a:pt x="7" y="28"/>
                    <a:pt x="7" y="19"/>
                  </a:cubicBezTo>
                  <a:cubicBezTo>
                    <a:pt x="5" y="12"/>
                    <a:pt x="3" y="6"/>
                    <a:pt x="0" y="0"/>
                  </a:cubicBezTo>
                  <a:cubicBezTo>
                    <a:pt x="0" y="1"/>
                    <a:pt x="0" y="3"/>
                    <a:pt x="0" y="4"/>
                  </a:cubicBezTo>
                  <a:cubicBezTo>
                    <a:pt x="0" y="11"/>
                    <a:pt x="0" y="19"/>
                    <a:pt x="0" y="26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61" name="Freeform 38"/>
            <p:cNvSpPr/>
            <p:nvPr/>
          </p:nvSpPr>
          <p:spPr bwMode="auto">
            <a:xfrm>
              <a:off x="7439026" y="5434013"/>
              <a:ext cx="174625" cy="439738"/>
            </a:xfrm>
            <a:custGeom>
              <a:avLst/>
              <a:gdLst/>
              <a:ahLst/>
              <a:cxnLst/>
              <a:rect l="0" t="0" r="r" b="b"/>
              <a:pathLst>
                <a:path w="44" h="111">
                  <a:moveTo>
                    <a:pt x="11" y="28"/>
                  </a:moveTo>
                  <a:cubicBezTo>
                    <a:pt x="7" y="19"/>
                    <a:pt x="4" y="9"/>
                    <a:pt x="0" y="0"/>
                  </a:cubicBezTo>
                  <a:cubicBezTo>
                    <a:pt x="3" y="16"/>
                    <a:pt x="7" y="33"/>
                    <a:pt x="11" y="49"/>
                  </a:cubicBezTo>
                  <a:cubicBezTo>
                    <a:pt x="12" y="52"/>
                    <a:pt x="13" y="55"/>
                    <a:pt x="14" y="58"/>
                  </a:cubicBezTo>
                  <a:cubicBezTo>
                    <a:pt x="22" y="76"/>
                    <a:pt x="30" y="94"/>
                    <a:pt x="39" y="111"/>
                  </a:cubicBezTo>
                  <a:cubicBezTo>
                    <a:pt x="44" y="111"/>
                    <a:pt x="44" y="111"/>
                    <a:pt x="44" y="111"/>
                  </a:cubicBezTo>
                  <a:cubicBezTo>
                    <a:pt x="35" y="92"/>
                    <a:pt x="28" y="72"/>
                    <a:pt x="22" y="52"/>
                  </a:cubicBezTo>
                  <a:cubicBezTo>
                    <a:pt x="18" y="44"/>
                    <a:pt x="15" y="36"/>
                    <a:pt x="11" y="28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</p:grpSp>
      <p:sp>
        <p:nvSpPr>
          <p:cNvPr id="62" name="Rectangle 61"/>
          <p:cNvSpPr/>
          <p:nvPr/>
        </p:nvSpPr>
        <p:spPr>
          <a:xfrm>
            <a:off x="0" y="0"/>
            <a:ext cx="182880" cy="6858000"/>
          </a:xfrm>
          <a:prstGeom prst="rect">
            <a:avLst/>
          </a:prstGeom>
          <a:solidFill>
            <a:schemeClr val="tx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945200" y="624110"/>
            <a:ext cx="6589200" cy="128089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942415" y="2133600"/>
            <a:ext cx="6591985" cy="38862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772400" y="6135089"/>
            <a:ext cx="766380" cy="37017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6E94DDC-3E73-4F54-AD91-F74FC9421D2A}" type="datetimeFigureOut">
              <a:rPr lang="ru-RU" smtClean="0"/>
              <a:pPr/>
              <a:t>22.12.2024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942415" y="6135809"/>
            <a:ext cx="5716488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511228" y="787783"/>
            <a:ext cx="584978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2000">
                <a:solidFill>
                  <a:srgbClr val="FEFFFF"/>
                </a:solidFill>
              </a:defRPr>
            </a:lvl1pPr>
          </a:lstStyle>
          <a:p>
            <a:fld id="{33E59844-36BF-4F96-89A2-117F95663073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5569310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91" r:id="rId1"/>
    <p:sldLayoutId id="2147483792" r:id="rId2"/>
    <p:sldLayoutId id="2147483793" r:id="rId3"/>
    <p:sldLayoutId id="2147483794" r:id="rId4"/>
    <p:sldLayoutId id="2147483795" r:id="rId5"/>
    <p:sldLayoutId id="2147483796" r:id="rId6"/>
    <p:sldLayoutId id="2147483797" r:id="rId7"/>
    <p:sldLayoutId id="2147483798" r:id="rId8"/>
    <p:sldLayoutId id="2147483799" r:id="rId9"/>
    <p:sldLayoutId id="2147483800" r:id="rId10"/>
    <p:sldLayoutId id="2147483801" r:id="rId11"/>
    <p:sldLayoutId id="2147483802" r:id="rId12"/>
    <p:sldLayoutId id="2147483803" r:id="rId13"/>
    <p:sldLayoutId id="2147483804" r:id="rId14"/>
    <p:sldLayoutId id="2147483805" r:id="rId15"/>
    <p:sldLayoutId id="2147483806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tx1">
              <a:lumMod val="85000"/>
              <a:lumOff val="15000"/>
            </a:schemeClr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hyperlink" Target="http://www.mamusik.ru/upload/userimages/vwhoqovefkaxspxtxqqso.png" TargetMode="Externa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hyperlink" Target="http://www.mamusik.ru/upload/userimages/vwhoqovefkaxspxtxqqso.png" TargetMode="Externa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4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03648" y="1196752"/>
            <a:ext cx="6589199" cy="1280890"/>
          </a:xfrm>
        </p:spPr>
        <p:txBody>
          <a:bodyPr>
            <a:noAutofit/>
          </a:bodyPr>
          <a:lstStyle/>
          <a:p>
            <a:pPr algn="ctr"/>
            <a:r>
              <a:rPr lang="ru-RU" sz="4000" b="1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Умножение на однозначное число в пределах 100000</a:t>
            </a:r>
            <a:endParaRPr lang="ru-RU" sz="4000" b="1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339752" y="3789040"/>
            <a:ext cx="6591985" cy="3777622"/>
          </a:xfrm>
        </p:spPr>
        <p:txBody>
          <a:bodyPr/>
          <a:lstStyle/>
          <a:p>
            <a:pPr marL="0" indent="0" algn="r">
              <a:buNone/>
            </a:pP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Подготовили: </a:t>
            </a:r>
          </a:p>
          <a:p>
            <a:pPr marL="0" indent="0" algn="r">
              <a:buNone/>
            </a:pPr>
            <a:r>
              <a:rPr lang="ru-RU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учителя начальных классов</a:t>
            </a:r>
          </a:p>
          <a:p>
            <a:pPr marL="0" indent="0" algn="r">
              <a:buNone/>
            </a:pPr>
            <a:r>
              <a:rPr lang="ru-RU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МАОУ «</a:t>
            </a:r>
            <a:r>
              <a:rPr lang="ru-RU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Кафтанчиковская</a:t>
            </a:r>
            <a:r>
              <a:rPr lang="ru-RU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СОШ» </a:t>
            </a:r>
          </a:p>
          <a:p>
            <a:pPr marL="0" indent="0" algn="r">
              <a:buNone/>
            </a:pPr>
            <a:r>
              <a:rPr lang="ru-RU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Нуждина В.П. </a:t>
            </a:r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31640" y="3645024"/>
            <a:ext cx="2712298" cy="26269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8094486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9" name="Rectangle 3"/>
          <p:cNvSpPr>
            <a:spLocks noGrp="1" noChangeArrowheads="1"/>
          </p:cNvSpPr>
          <p:nvPr>
            <p:ph idx="1"/>
          </p:nvPr>
        </p:nvSpPr>
        <p:spPr>
          <a:xfrm>
            <a:off x="179512" y="1181839"/>
            <a:ext cx="7993137" cy="5649913"/>
          </a:xfrm>
        </p:spPr>
        <p:txBody>
          <a:bodyPr>
            <a:normAutofit/>
          </a:bodyPr>
          <a:lstStyle/>
          <a:p>
            <a:pPr>
              <a:buFontTx/>
              <a:buNone/>
            </a:pPr>
            <a:endParaRPr lang="ru-RU" sz="1800" b="1" dirty="0">
              <a:latin typeface="Times New Roman" pitchFamily="18" charset="0"/>
            </a:endParaRPr>
          </a:p>
          <a:p>
            <a:pPr>
              <a:buFontTx/>
              <a:buNone/>
            </a:pPr>
            <a:r>
              <a:rPr lang="ru-RU" sz="2000" dirty="0"/>
              <a:t>  </a:t>
            </a:r>
            <a:endParaRPr lang="ru-RU" sz="1800" b="1" dirty="0">
              <a:latin typeface="Times New Roman" pitchFamily="18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0" y="1340768"/>
            <a:ext cx="9289032" cy="34778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endParaRPr lang="ru-RU" sz="4400" b="1" dirty="0">
              <a:solidFill>
                <a:schemeClr val="tx1">
                  <a:lumMod val="95000"/>
                  <a:lumOff val="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ru-RU" sz="4400" b="1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«В математике есть своя красота, как в живописи и поэзии».</a:t>
            </a:r>
          </a:p>
          <a:p>
            <a:pPr algn="ctr"/>
            <a:r>
              <a:rPr lang="ru-RU" sz="4400" b="1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 (Н.Е. Жуковский)»</a:t>
            </a:r>
          </a:p>
          <a:p>
            <a:pPr algn="r"/>
            <a:endParaRPr lang="ru-RU" sz="4400" b="1" dirty="0">
              <a:solidFill>
                <a:schemeClr val="accent3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3227447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9" name="Rectangle 3"/>
          <p:cNvSpPr>
            <a:spLocks noGrp="1" noChangeArrowheads="1"/>
          </p:cNvSpPr>
          <p:nvPr>
            <p:ph idx="1"/>
          </p:nvPr>
        </p:nvSpPr>
        <p:spPr>
          <a:xfrm>
            <a:off x="395536" y="2852936"/>
            <a:ext cx="7993137" cy="5649913"/>
          </a:xfrm>
        </p:spPr>
        <p:txBody>
          <a:bodyPr>
            <a:normAutofit/>
          </a:bodyPr>
          <a:lstStyle/>
          <a:p>
            <a:pPr>
              <a:buFontTx/>
              <a:buNone/>
            </a:pPr>
            <a:endParaRPr lang="ru-RU" sz="1800" b="1" dirty="0">
              <a:latin typeface="Times New Roman" pitchFamily="18" charset="0"/>
            </a:endParaRPr>
          </a:p>
          <a:p>
            <a:pPr>
              <a:buNone/>
            </a:pPr>
            <a:r>
              <a:rPr lang="ru-RU" sz="2000" dirty="0"/>
              <a:t>   </a:t>
            </a:r>
            <a:r>
              <a:rPr lang="ru-RU" sz="1800" b="1" dirty="0">
                <a:solidFill>
                  <a:srgbClr val="006600"/>
                </a:solidFill>
                <a:latin typeface="Times New Roman" pitchFamily="18" charset="0"/>
                <a:cs typeface="Times New Roman" pitchFamily="18" charset="0"/>
              </a:rPr>
              <a:t>Решение:</a:t>
            </a:r>
          </a:p>
          <a:p>
            <a:pPr>
              <a:buFontTx/>
              <a:buNone/>
            </a:pPr>
            <a:r>
              <a:rPr lang="ru-RU" sz="1800" b="1" dirty="0">
                <a:latin typeface="Times New Roman" pitchFamily="18" charset="0"/>
              </a:rPr>
              <a:t>Брат + сестра = 15 лет – 2 года назад</a:t>
            </a:r>
          </a:p>
          <a:p>
            <a:pPr>
              <a:buFontTx/>
              <a:buNone/>
            </a:pPr>
            <a:r>
              <a:rPr lang="ru-RU" sz="1800" b="1" dirty="0">
                <a:latin typeface="Times New Roman" pitchFamily="18" charset="0"/>
              </a:rPr>
              <a:t>Сестра = 13 лет – сейчас</a:t>
            </a:r>
          </a:p>
          <a:p>
            <a:pPr>
              <a:buFontTx/>
              <a:buNone/>
            </a:pPr>
            <a:r>
              <a:rPr lang="ru-RU" b="1" dirty="0">
                <a:latin typeface="Times New Roman" pitchFamily="18" charset="0"/>
              </a:rPr>
              <a:t>13лет – 2 года = 11 (лет) – было сестре 2 года назад;</a:t>
            </a:r>
          </a:p>
          <a:p>
            <a:pPr>
              <a:buFontTx/>
              <a:buNone/>
            </a:pPr>
            <a:r>
              <a:rPr lang="ru-RU" b="1" dirty="0">
                <a:latin typeface="Times New Roman" pitchFamily="18" charset="0"/>
              </a:rPr>
              <a:t>15 – 11 = 4 (лет) было брату 2 года назад; </a:t>
            </a:r>
          </a:p>
          <a:p>
            <a:pPr>
              <a:buFontTx/>
              <a:buNone/>
            </a:pPr>
            <a:r>
              <a:rPr lang="ru-RU" sz="1800" b="1" dirty="0">
                <a:latin typeface="Times New Roman" pitchFamily="18" charset="0"/>
              </a:rPr>
              <a:t>4+2 = 6 (лет) </a:t>
            </a:r>
            <a:r>
              <a:rPr lang="ru-RU" b="1" dirty="0">
                <a:latin typeface="Times New Roman" pitchFamily="18" charset="0"/>
              </a:rPr>
              <a:t>сейчас брату; </a:t>
            </a:r>
          </a:p>
          <a:p>
            <a:pPr>
              <a:buFontTx/>
              <a:buNone/>
            </a:pPr>
            <a:r>
              <a:rPr lang="ru-RU" sz="1800" b="1" dirty="0">
                <a:latin typeface="Times New Roman" pitchFamily="18" charset="0"/>
              </a:rPr>
              <a:t>9-6 </a:t>
            </a:r>
            <a:r>
              <a:rPr lang="ru-RU" b="1" dirty="0">
                <a:latin typeface="Times New Roman" pitchFamily="18" charset="0"/>
              </a:rPr>
              <a:t>= 3 (лет) должно пройти, чтобы брату исполнилось 9 лет.</a:t>
            </a:r>
            <a:endParaRPr lang="ru-RU" sz="1800" b="1" dirty="0">
              <a:latin typeface="Times New Roman" pitchFamily="18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539552" y="537883"/>
            <a:ext cx="8064896" cy="334751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ru-RU" sz="3600" b="1" dirty="0">
                <a:latin typeface="Times New Roman" pitchFamily="18" charset="0"/>
                <a:cs typeface="Times New Roman" pitchFamily="18" charset="0"/>
              </a:rPr>
              <a:t>Логические задачки</a:t>
            </a:r>
          </a:p>
          <a:p>
            <a:endParaRPr lang="ru-RU" sz="2000" b="1" dirty="0">
              <a:solidFill>
                <a:schemeClr val="tx2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 fontAlgn="base"/>
            <a:r>
              <a:rPr lang="ru-RU" sz="3000" b="1" dirty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1)</a:t>
            </a:r>
            <a:r>
              <a:rPr lang="ru-RU" sz="3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Брату и сестре 2 года назад вместе было 15 лет. Сейчас сестре 13 лет. Сколько должно пройти лет, чтобы брату исполнилось 9 лет?</a:t>
            </a:r>
          </a:p>
          <a:p>
            <a:pPr>
              <a:lnSpc>
                <a:spcPct val="150000"/>
              </a:lnSpc>
            </a:pPr>
            <a:endParaRPr lang="ru-RU" sz="3600" b="1" dirty="0">
              <a:solidFill>
                <a:srgbClr val="00660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9466596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5" name="Rectangle 3"/>
          <p:cNvSpPr>
            <a:spLocks noGrp="1" noChangeArrowheads="1"/>
          </p:cNvSpPr>
          <p:nvPr>
            <p:ph sz="half" idx="1"/>
          </p:nvPr>
        </p:nvSpPr>
        <p:spPr>
          <a:xfrm>
            <a:off x="251520" y="1340768"/>
            <a:ext cx="9065096" cy="5400600"/>
          </a:xfrm>
        </p:spPr>
        <p:txBody>
          <a:bodyPr>
            <a:noAutofit/>
          </a:bodyPr>
          <a:lstStyle/>
          <a:p>
            <a:pPr algn="just">
              <a:lnSpc>
                <a:spcPct val="80000"/>
              </a:lnSpc>
              <a:buFontTx/>
              <a:buNone/>
            </a:pPr>
            <a:endParaRPr lang="ru-RU" sz="3200" b="1" dirty="0">
              <a:solidFill>
                <a:schemeClr val="tx2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 marL="0" indent="342900" algn="ctr">
              <a:spcBef>
                <a:spcPts val="0"/>
              </a:spcBef>
              <a:buNone/>
            </a:pPr>
            <a:r>
              <a:rPr lang="ru-RU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 одной лодке можно перевезти 4 человека. Сколько понадобится лодок, чтобы перевезти одновременно 25 человек?</a:t>
            </a:r>
          </a:p>
          <a:p>
            <a:pPr>
              <a:lnSpc>
                <a:spcPct val="80000"/>
              </a:lnSpc>
              <a:buFontTx/>
              <a:buNone/>
            </a:pPr>
            <a:endParaRPr lang="ru-RU" sz="3200" b="1" dirty="0">
              <a:solidFill>
                <a:schemeClr val="tx2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lnSpc>
                <a:spcPct val="80000"/>
              </a:lnSpc>
              <a:buFontTx/>
              <a:buNone/>
            </a:pPr>
            <a:endParaRPr lang="ru-RU" sz="3200" b="1" dirty="0">
              <a:solidFill>
                <a:schemeClr val="tx2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lnSpc>
                <a:spcPct val="80000"/>
              </a:lnSpc>
              <a:buFontTx/>
              <a:buNone/>
            </a:pPr>
            <a:endParaRPr lang="ru-RU" sz="3200" b="1" dirty="0">
              <a:solidFill>
                <a:schemeClr val="tx2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1331640" y="417614"/>
            <a:ext cx="7506072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80000"/>
              </a:lnSpc>
              <a:buFontTx/>
              <a:buNone/>
            </a:pPr>
            <a:r>
              <a:rPr lang="ru-RU" sz="4000" b="1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</a:rPr>
              <a:t>ЗАДАЧА:</a:t>
            </a: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51520" y="3356992"/>
            <a:ext cx="3619866" cy="41712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198120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"/>
    </mc:Choice>
    <mc:Fallback xmlns="">
      <p:transition spd="slow" advTm="4000"/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title"/>
          </p:nvPr>
        </p:nvSpPr>
        <p:spPr>
          <a:xfrm>
            <a:off x="395536" y="1196752"/>
            <a:ext cx="8856984" cy="2448272"/>
          </a:xfrm>
        </p:spPr>
        <p:txBody>
          <a:bodyPr>
            <a:noAutofit/>
          </a:bodyPr>
          <a:lstStyle/>
          <a:p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Решение:</a:t>
            </a:r>
            <a:b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25:4=6 (л)-может перевезти 24 человека одновременно</a:t>
            </a:r>
            <a:b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6+1=7 (л)</a:t>
            </a:r>
            <a:b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Ответ:7 лодок понадобится, чтобы перевезти одновременно 25 человек</a:t>
            </a:r>
            <a:r>
              <a:rPr lang="ru-RU" sz="2800" dirty="0"/>
              <a:t>.</a:t>
            </a:r>
          </a:p>
        </p:txBody>
      </p:sp>
      <p:pic>
        <p:nvPicPr>
          <p:cNvPr id="9" name="Рисунок 8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51520" y="3356992"/>
            <a:ext cx="3384376" cy="38998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4122759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title"/>
          </p:nvPr>
        </p:nvSpPr>
        <p:spPr>
          <a:xfrm>
            <a:off x="2123728" y="476672"/>
            <a:ext cx="7570787" cy="764704"/>
          </a:xfrm>
        </p:spPr>
        <p:txBody>
          <a:bodyPr>
            <a:noAutofit/>
          </a:bodyPr>
          <a:lstStyle/>
          <a:p>
            <a:r>
              <a:rPr lang="ru-RU" sz="6000" b="1" dirty="0">
                <a:solidFill>
                  <a:srgbClr val="C00000"/>
                </a:solidFill>
                <a:latin typeface="Times New Roman" pitchFamily="18" charset="0"/>
              </a:rPr>
              <a:t>Кто быстрее?</a:t>
            </a:r>
          </a:p>
        </p:txBody>
      </p:sp>
      <p:sp>
        <p:nvSpPr>
          <p:cNvPr id="19459" name="Rectangle 3"/>
          <p:cNvSpPr>
            <a:spLocks noGrp="1" noChangeArrowheads="1"/>
          </p:cNvSpPr>
          <p:nvPr>
            <p:ph idx="1"/>
          </p:nvPr>
        </p:nvSpPr>
        <p:spPr>
          <a:xfrm>
            <a:off x="395536" y="1556792"/>
            <a:ext cx="8857233" cy="6696744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ru-RU" sz="2000" b="1" dirty="0"/>
              <a:t> </a:t>
            </a:r>
            <a:r>
              <a:rPr lang="ru-RU" b="1" dirty="0"/>
              <a:t>Доберись до финиша. Найди значение выражения (соревнование по рядам)</a:t>
            </a:r>
          </a:p>
          <a:p>
            <a:r>
              <a:rPr lang="ru-RU" dirty="0"/>
              <a:t>1 </a:t>
            </a:r>
            <a:r>
              <a:rPr lang="ru-RU" b="1" dirty="0"/>
              <a:t>ряд                                         2 ряд                                  3 ряд</a:t>
            </a:r>
          </a:p>
          <a:p>
            <a:r>
              <a:rPr lang="ru-RU" dirty="0"/>
              <a:t>49 </a:t>
            </a:r>
            <a:r>
              <a:rPr lang="ru-RU" b="1" baseline="30000" dirty="0"/>
              <a:t>.</a:t>
            </a:r>
            <a:r>
              <a:rPr lang="ru-RU" dirty="0"/>
              <a:t> 2 =                                      23 </a:t>
            </a:r>
            <a:r>
              <a:rPr lang="ru-RU" b="1" baseline="30000" dirty="0"/>
              <a:t>.  </a:t>
            </a:r>
            <a:r>
              <a:rPr lang="ru-RU" dirty="0"/>
              <a:t>4</a:t>
            </a:r>
            <a:r>
              <a:rPr lang="ru-RU" b="1" dirty="0"/>
              <a:t> =                           </a:t>
            </a:r>
            <a:r>
              <a:rPr lang="ru-RU" dirty="0"/>
              <a:t>     24 </a:t>
            </a:r>
            <a:r>
              <a:rPr lang="ru-RU" b="1" baseline="30000" dirty="0"/>
              <a:t>.</a:t>
            </a:r>
            <a:r>
              <a:rPr lang="ru-RU" dirty="0"/>
              <a:t>  3 =</a:t>
            </a:r>
          </a:p>
          <a:p>
            <a:r>
              <a:rPr lang="ru-RU" dirty="0"/>
              <a:t>13 </a:t>
            </a:r>
            <a:r>
              <a:rPr lang="ru-RU" b="1" baseline="30000" dirty="0"/>
              <a:t>.</a:t>
            </a:r>
            <a:r>
              <a:rPr lang="ru-RU" dirty="0"/>
              <a:t>  7 =                                   45  </a:t>
            </a:r>
            <a:r>
              <a:rPr lang="ru-RU" b="1" baseline="30000" dirty="0"/>
              <a:t>.</a:t>
            </a:r>
            <a:r>
              <a:rPr lang="ru-RU" dirty="0"/>
              <a:t>  2 =                               32  </a:t>
            </a:r>
            <a:r>
              <a:rPr lang="ru-RU" b="1" baseline="30000" dirty="0"/>
              <a:t>.</a:t>
            </a:r>
            <a:r>
              <a:rPr lang="ru-RU" dirty="0"/>
              <a:t> 3 =</a:t>
            </a:r>
          </a:p>
          <a:p>
            <a:r>
              <a:rPr lang="ru-RU" dirty="0"/>
              <a:t>12  </a:t>
            </a:r>
            <a:r>
              <a:rPr lang="ru-RU" b="1" baseline="30000" dirty="0"/>
              <a:t>.</a:t>
            </a:r>
            <a:r>
              <a:rPr lang="ru-RU" dirty="0"/>
              <a:t> 3 =                                   10  </a:t>
            </a:r>
            <a:r>
              <a:rPr lang="ru-RU" b="1" baseline="30000" dirty="0"/>
              <a:t>.</a:t>
            </a:r>
            <a:r>
              <a:rPr lang="ru-RU" dirty="0"/>
              <a:t>  5 =                               7  </a:t>
            </a:r>
            <a:r>
              <a:rPr lang="ru-RU" b="1" baseline="30000" dirty="0"/>
              <a:t>.</a:t>
            </a:r>
            <a:r>
              <a:rPr lang="ru-RU" dirty="0"/>
              <a:t>   10 =</a:t>
            </a:r>
          </a:p>
          <a:p>
            <a:r>
              <a:rPr lang="ru-RU" dirty="0"/>
              <a:t>33  </a:t>
            </a:r>
            <a:r>
              <a:rPr lang="ru-RU" b="1" baseline="30000" dirty="0"/>
              <a:t>.</a:t>
            </a:r>
            <a:r>
              <a:rPr lang="ru-RU" dirty="0"/>
              <a:t> 3 =                                   22  </a:t>
            </a:r>
            <a:r>
              <a:rPr lang="ru-RU" b="1" baseline="30000" dirty="0"/>
              <a:t>.</a:t>
            </a:r>
            <a:r>
              <a:rPr lang="ru-RU" dirty="0"/>
              <a:t>  4 =                               11  </a:t>
            </a:r>
            <a:r>
              <a:rPr lang="ru-RU" b="1" baseline="30000" dirty="0"/>
              <a:t>.</a:t>
            </a:r>
            <a:r>
              <a:rPr lang="ru-RU" dirty="0"/>
              <a:t>  4 =</a:t>
            </a:r>
          </a:p>
          <a:p>
            <a:r>
              <a:rPr lang="ru-RU" dirty="0"/>
              <a:t>18  </a:t>
            </a:r>
            <a:r>
              <a:rPr lang="ru-RU" b="1" baseline="30000" dirty="0"/>
              <a:t>.</a:t>
            </a:r>
            <a:r>
              <a:rPr lang="ru-RU" dirty="0"/>
              <a:t>  5 =                                  9    </a:t>
            </a:r>
            <a:r>
              <a:rPr lang="ru-RU" b="1" baseline="30000" dirty="0"/>
              <a:t>.</a:t>
            </a:r>
            <a:r>
              <a:rPr lang="ru-RU" dirty="0"/>
              <a:t>  8 =                               12   </a:t>
            </a:r>
            <a:r>
              <a:rPr lang="ru-RU" b="1" baseline="30000" dirty="0"/>
              <a:t>.</a:t>
            </a:r>
            <a:r>
              <a:rPr lang="ru-RU" dirty="0"/>
              <a:t>  5 =</a:t>
            </a:r>
          </a:p>
          <a:p>
            <a:pPr>
              <a:buFontTx/>
              <a:buNone/>
            </a:pPr>
            <a:endParaRPr lang="ru-RU" sz="1800" b="1" dirty="0">
              <a:latin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0295139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987824" y="852710"/>
            <a:ext cx="7418784" cy="1280890"/>
          </a:xfrm>
        </p:spPr>
        <p:txBody>
          <a:bodyPr/>
          <a:lstStyle/>
          <a:p>
            <a:r>
              <a:rPr lang="ru-RU" b="1" dirty="0"/>
              <a:t>Проверка!</a:t>
            </a:r>
          </a:p>
        </p:txBody>
      </p:sp>
      <p:sp>
        <p:nvSpPr>
          <p:cNvPr id="4" name="Rectangle 3"/>
          <p:cNvSpPr>
            <a:spLocks noGrp="1" noChangeArrowheads="1"/>
          </p:cNvSpPr>
          <p:nvPr>
            <p:ph idx="1"/>
          </p:nvPr>
        </p:nvSpPr>
        <p:spPr>
          <a:xfrm>
            <a:off x="467545" y="2133600"/>
            <a:ext cx="8066856" cy="3777622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ru-RU" sz="2000" b="1" dirty="0"/>
              <a:t> </a:t>
            </a:r>
            <a:endParaRPr lang="ru-RU" b="1" dirty="0"/>
          </a:p>
          <a:p>
            <a:r>
              <a:rPr lang="ru-RU" dirty="0"/>
              <a:t>1 </a:t>
            </a:r>
            <a:r>
              <a:rPr lang="ru-RU" b="1" dirty="0"/>
              <a:t>ряд                                         2 ряд                               3 ряд</a:t>
            </a:r>
          </a:p>
          <a:p>
            <a:r>
              <a:rPr lang="ru-RU" dirty="0"/>
              <a:t>49 </a:t>
            </a:r>
            <a:r>
              <a:rPr lang="ru-RU" b="1" baseline="30000" dirty="0"/>
              <a:t>.</a:t>
            </a:r>
            <a:r>
              <a:rPr lang="ru-RU" dirty="0"/>
              <a:t> 2 =   </a:t>
            </a:r>
            <a:r>
              <a:rPr lang="ru-RU" b="1" dirty="0"/>
              <a:t>98 </a:t>
            </a:r>
            <a:r>
              <a:rPr lang="ru-RU" dirty="0"/>
              <a:t>                          23 </a:t>
            </a:r>
            <a:r>
              <a:rPr lang="ru-RU" b="1" baseline="30000" dirty="0"/>
              <a:t>.  </a:t>
            </a:r>
            <a:r>
              <a:rPr lang="ru-RU" dirty="0"/>
              <a:t>4</a:t>
            </a:r>
            <a:r>
              <a:rPr lang="ru-RU" b="1" dirty="0"/>
              <a:t> =   92                        </a:t>
            </a:r>
            <a:r>
              <a:rPr lang="ru-RU" dirty="0"/>
              <a:t> 24 </a:t>
            </a:r>
            <a:r>
              <a:rPr lang="ru-RU" b="1" baseline="30000" dirty="0"/>
              <a:t>.</a:t>
            </a:r>
            <a:r>
              <a:rPr lang="ru-RU" dirty="0"/>
              <a:t>  3 =</a:t>
            </a:r>
            <a:r>
              <a:rPr lang="ru-RU" b="1" dirty="0"/>
              <a:t>72</a:t>
            </a:r>
          </a:p>
          <a:p>
            <a:r>
              <a:rPr lang="ru-RU" dirty="0"/>
              <a:t>13 </a:t>
            </a:r>
            <a:r>
              <a:rPr lang="ru-RU" b="1" baseline="30000" dirty="0"/>
              <a:t>.</a:t>
            </a:r>
            <a:r>
              <a:rPr lang="ru-RU" dirty="0"/>
              <a:t>  7 = </a:t>
            </a:r>
            <a:r>
              <a:rPr lang="ru-RU" b="1" dirty="0"/>
              <a:t>91  </a:t>
            </a:r>
            <a:r>
              <a:rPr lang="ru-RU" dirty="0"/>
              <a:t>                          45  </a:t>
            </a:r>
            <a:r>
              <a:rPr lang="ru-RU" b="1" baseline="30000" dirty="0"/>
              <a:t>.</a:t>
            </a:r>
            <a:r>
              <a:rPr lang="ru-RU" dirty="0"/>
              <a:t>  2 =     </a:t>
            </a:r>
            <a:r>
              <a:rPr lang="ru-RU" b="1" dirty="0"/>
              <a:t>90</a:t>
            </a:r>
            <a:r>
              <a:rPr lang="ru-RU" dirty="0"/>
              <a:t>                      32  </a:t>
            </a:r>
            <a:r>
              <a:rPr lang="ru-RU" b="1" baseline="30000" dirty="0"/>
              <a:t>.</a:t>
            </a:r>
            <a:r>
              <a:rPr lang="ru-RU" dirty="0"/>
              <a:t> 3 =</a:t>
            </a:r>
            <a:r>
              <a:rPr lang="ru-RU" b="1" dirty="0"/>
              <a:t>96</a:t>
            </a:r>
          </a:p>
          <a:p>
            <a:r>
              <a:rPr lang="ru-RU" dirty="0"/>
              <a:t>12  </a:t>
            </a:r>
            <a:r>
              <a:rPr lang="ru-RU" b="1" baseline="30000" dirty="0"/>
              <a:t>.</a:t>
            </a:r>
            <a:r>
              <a:rPr lang="ru-RU" dirty="0"/>
              <a:t> 3 =</a:t>
            </a:r>
            <a:r>
              <a:rPr lang="ru-RU" b="1" dirty="0"/>
              <a:t>36</a:t>
            </a:r>
            <a:r>
              <a:rPr lang="ru-RU" dirty="0"/>
              <a:t>                             10  </a:t>
            </a:r>
            <a:r>
              <a:rPr lang="ru-RU" b="1" baseline="30000" dirty="0"/>
              <a:t>.</a:t>
            </a:r>
            <a:r>
              <a:rPr lang="ru-RU" dirty="0"/>
              <a:t>  5 =  </a:t>
            </a:r>
            <a:r>
              <a:rPr lang="ru-RU" b="1" dirty="0"/>
              <a:t>50</a:t>
            </a:r>
            <a:r>
              <a:rPr lang="ru-RU" dirty="0"/>
              <a:t>                         7  </a:t>
            </a:r>
            <a:r>
              <a:rPr lang="ru-RU" b="1" baseline="30000" dirty="0"/>
              <a:t>.</a:t>
            </a:r>
            <a:r>
              <a:rPr lang="ru-RU" dirty="0"/>
              <a:t>   10 =</a:t>
            </a:r>
            <a:r>
              <a:rPr lang="ru-RU" b="1" dirty="0"/>
              <a:t>70</a:t>
            </a:r>
          </a:p>
          <a:p>
            <a:r>
              <a:rPr lang="ru-RU" dirty="0"/>
              <a:t>33  </a:t>
            </a:r>
            <a:r>
              <a:rPr lang="ru-RU" b="1" baseline="30000" dirty="0"/>
              <a:t>.</a:t>
            </a:r>
            <a:r>
              <a:rPr lang="ru-RU" dirty="0"/>
              <a:t> 3 =</a:t>
            </a:r>
            <a:r>
              <a:rPr lang="ru-RU" b="1" dirty="0"/>
              <a:t>99</a:t>
            </a:r>
            <a:r>
              <a:rPr lang="ru-RU" dirty="0"/>
              <a:t>                             22  </a:t>
            </a:r>
            <a:r>
              <a:rPr lang="ru-RU" b="1" baseline="30000" dirty="0"/>
              <a:t>.</a:t>
            </a:r>
            <a:r>
              <a:rPr lang="ru-RU" dirty="0"/>
              <a:t>  4 =    </a:t>
            </a:r>
            <a:r>
              <a:rPr lang="ru-RU" b="1" dirty="0"/>
              <a:t>88</a:t>
            </a:r>
            <a:r>
              <a:rPr lang="ru-RU" dirty="0"/>
              <a:t>                       11  </a:t>
            </a:r>
            <a:r>
              <a:rPr lang="ru-RU" b="1" baseline="30000" dirty="0"/>
              <a:t>.</a:t>
            </a:r>
            <a:r>
              <a:rPr lang="ru-RU" dirty="0"/>
              <a:t>  4 =</a:t>
            </a:r>
            <a:r>
              <a:rPr lang="ru-RU" b="1" dirty="0"/>
              <a:t>44</a:t>
            </a:r>
          </a:p>
          <a:p>
            <a:r>
              <a:rPr lang="ru-RU" dirty="0"/>
              <a:t>18  </a:t>
            </a:r>
            <a:r>
              <a:rPr lang="ru-RU" b="1" baseline="30000" dirty="0"/>
              <a:t>.</a:t>
            </a:r>
            <a:r>
              <a:rPr lang="ru-RU" dirty="0"/>
              <a:t>  5 =    </a:t>
            </a:r>
            <a:r>
              <a:rPr lang="ru-RU" b="1" dirty="0"/>
              <a:t>90</a:t>
            </a:r>
            <a:r>
              <a:rPr lang="ru-RU" dirty="0"/>
              <a:t>                        9    </a:t>
            </a:r>
            <a:r>
              <a:rPr lang="ru-RU" b="1" baseline="30000" dirty="0"/>
              <a:t>.</a:t>
            </a:r>
            <a:r>
              <a:rPr lang="ru-RU" dirty="0"/>
              <a:t>  8 =     </a:t>
            </a:r>
            <a:r>
              <a:rPr lang="ru-RU" b="1" dirty="0"/>
              <a:t> 72                      </a:t>
            </a:r>
            <a:r>
              <a:rPr lang="ru-RU" dirty="0"/>
              <a:t>12   </a:t>
            </a:r>
            <a:r>
              <a:rPr lang="ru-RU" b="1" baseline="30000" dirty="0"/>
              <a:t>.</a:t>
            </a:r>
            <a:r>
              <a:rPr lang="ru-RU" dirty="0"/>
              <a:t>  5 =</a:t>
            </a:r>
            <a:r>
              <a:rPr lang="ru-RU" b="1" dirty="0"/>
              <a:t>55</a:t>
            </a:r>
          </a:p>
          <a:p>
            <a:pPr>
              <a:buFontTx/>
              <a:buNone/>
            </a:pPr>
            <a:endParaRPr lang="ru-RU" sz="1800" b="1" dirty="0">
              <a:latin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9933395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title"/>
          </p:nvPr>
        </p:nvSpPr>
        <p:spPr>
          <a:xfrm>
            <a:off x="1303561" y="332656"/>
            <a:ext cx="7570787" cy="764704"/>
          </a:xfrm>
        </p:spPr>
        <p:txBody>
          <a:bodyPr>
            <a:noAutofit/>
          </a:bodyPr>
          <a:lstStyle/>
          <a:p>
            <a:r>
              <a:rPr lang="ru-RU" sz="4000" b="1" dirty="0">
                <a:solidFill>
                  <a:srgbClr val="C00000"/>
                </a:solidFill>
                <a:latin typeface="Times New Roman" pitchFamily="18" charset="0"/>
              </a:rPr>
              <a:t>Работаем в парах.</a:t>
            </a:r>
          </a:p>
        </p:txBody>
      </p:sp>
      <p:sp>
        <p:nvSpPr>
          <p:cNvPr id="19459" name="Rectangle 3"/>
          <p:cNvSpPr>
            <a:spLocks noGrp="1" noChangeArrowheads="1"/>
          </p:cNvSpPr>
          <p:nvPr>
            <p:ph idx="1"/>
          </p:nvPr>
        </p:nvSpPr>
        <p:spPr>
          <a:xfrm>
            <a:off x="755576" y="764704"/>
            <a:ext cx="7993137" cy="5434484"/>
          </a:xfrm>
        </p:spPr>
        <p:txBody>
          <a:bodyPr>
            <a:normAutofit/>
          </a:bodyPr>
          <a:lstStyle/>
          <a:p>
            <a:pPr>
              <a:buFontTx/>
              <a:buNone/>
            </a:pPr>
            <a:endParaRPr lang="ru-RU" sz="2800" b="1" dirty="0">
              <a:solidFill>
                <a:schemeClr val="tx2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buFontTx/>
              <a:buNone/>
            </a:pPr>
            <a:r>
              <a:rPr lang="ru-RU" sz="3600" b="1" dirty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1. Назови компоненты умножения</a:t>
            </a:r>
          </a:p>
          <a:p>
            <a:pPr>
              <a:buFontTx/>
              <a:buNone/>
            </a:pPr>
            <a:r>
              <a:rPr lang="ru-RU" sz="36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2. Как умножить на 1 и 0</a:t>
            </a:r>
          </a:p>
          <a:p>
            <a:pPr>
              <a:buFontTx/>
              <a:buNone/>
            </a:pPr>
            <a:r>
              <a:rPr lang="ru-RU" sz="36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3. Переместительное свойство</a:t>
            </a:r>
          </a:p>
          <a:p>
            <a:pPr>
              <a:buFontTx/>
              <a:buNone/>
            </a:pPr>
            <a:r>
              <a:rPr lang="ru-RU" sz="36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4. Сочетательное свойство а*(в*с)</a:t>
            </a:r>
          </a:p>
          <a:p>
            <a:pPr>
              <a:buFontTx/>
              <a:buNone/>
            </a:pPr>
            <a:r>
              <a:rPr lang="ru-RU" sz="36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5. Распределительное свойство </a:t>
            </a:r>
          </a:p>
          <a:p>
            <a:pPr>
              <a:buFontTx/>
              <a:buNone/>
            </a:pPr>
            <a:r>
              <a:rPr lang="ru-RU" sz="36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(</a:t>
            </a:r>
            <a:r>
              <a:rPr lang="ru-RU" sz="3600" b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а+в</a:t>
            </a:r>
            <a:r>
              <a:rPr lang="ru-RU" sz="36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) * с = а*с +в*с</a:t>
            </a:r>
          </a:p>
        </p:txBody>
      </p:sp>
      <p:pic>
        <p:nvPicPr>
          <p:cNvPr id="7" name="Picture 8" descr="Картинка 12 из 87363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60232" y="4759716"/>
            <a:ext cx="2339752" cy="20959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4590261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title"/>
          </p:nvPr>
        </p:nvSpPr>
        <p:spPr>
          <a:xfrm>
            <a:off x="1907704" y="188640"/>
            <a:ext cx="7570787" cy="764704"/>
          </a:xfrm>
        </p:spPr>
        <p:txBody>
          <a:bodyPr>
            <a:noAutofit/>
          </a:bodyPr>
          <a:lstStyle/>
          <a:p>
            <a:r>
              <a:rPr lang="ru-RU" sz="4000" b="1" dirty="0">
                <a:solidFill>
                  <a:srgbClr val="990000"/>
                </a:solidFill>
                <a:latin typeface="Times New Roman" pitchFamily="18" charset="0"/>
                <a:cs typeface="Times New Roman" pitchFamily="18" charset="0"/>
              </a:rPr>
              <a:t>ПРОВЕРЯЕМ!</a:t>
            </a:r>
          </a:p>
        </p:txBody>
      </p:sp>
      <p:sp>
        <p:nvSpPr>
          <p:cNvPr id="19459" name="Rectangle 3"/>
          <p:cNvSpPr>
            <a:spLocks noGrp="1" noChangeArrowheads="1"/>
          </p:cNvSpPr>
          <p:nvPr>
            <p:ph idx="1"/>
          </p:nvPr>
        </p:nvSpPr>
        <p:spPr>
          <a:xfrm>
            <a:off x="755576" y="764704"/>
            <a:ext cx="7993137" cy="5434484"/>
          </a:xfrm>
        </p:spPr>
        <p:txBody>
          <a:bodyPr>
            <a:normAutofit/>
          </a:bodyPr>
          <a:lstStyle/>
          <a:p>
            <a:pPr>
              <a:buFontTx/>
              <a:buNone/>
            </a:pPr>
            <a:endParaRPr lang="ru-RU" b="1" dirty="0">
              <a:latin typeface="Times New Roman" pitchFamily="18" charset="0"/>
            </a:endParaRPr>
          </a:p>
          <a:p>
            <a:pPr>
              <a:buFontTx/>
              <a:buNone/>
            </a:pPr>
            <a:endParaRPr lang="ru-RU" b="1" dirty="0">
              <a:latin typeface="Times New Roman" pitchFamily="18" charset="0"/>
            </a:endParaRPr>
          </a:p>
          <a:p>
            <a:pPr>
              <a:buFontTx/>
              <a:buNone/>
            </a:pPr>
            <a:endParaRPr lang="ru-RU" b="1" dirty="0">
              <a:latin typeface="Times New Roman" pitchFamily="18" charset="0"/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827584" y="836713"/>
            <a:ext cx="8496944" cy="507831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200" b="1" dirty="0">
                <a:solidFill>
                  <a:srgbClr val="006600"/>
                </a:solidFill>
                <a:latin typeface="Times New Roman" pitchFamily="18" charset="0"/>
                <a:cs typeface="Times New Roman" pitchFamily="18" charset="0"/>
              </a:rPr>
              <a:t>I множитель х </a:t>
            </a:r>
            <a:r>
              <a:rPr lang="en-US" sz="3200" b="1" dirty="0">
                <a:solidFill>
                  <a:srgbClr val="006600"/>
                </a:solidFill>
                <a:latin typeface="Times New Roman" pitchFamily="18" charset="0"/>
                <a:cs typeface="Times New Roman" pitchFamily="18" charset="0"/>
              </a:rPr>
              <a:t>II</a:t>
            </a:r>
            <a:r>
              <a:rPr lang="ru-RU" sz="3200" b="1" dirty="0">
                <a:solidFill>
                  <a:srgbClr val="006600"/>
                </a:solidFill>
                <a:latin typeface="Times New Roman" pitchFamily="18" charset="0"/>
                <a:cs typeface="Times New Roman" pitchFamily="18" charset="0"/>
              </a:rPr>
              <a:t> множитель = произведение</a:t>
            </a:r>
            <a:endParaRPr lang="ru-RU" sz="3200" dirty="0">
              <a:solidFill>
                <a:srgbClr val="006600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ru-RU" sz="3200" b="1" dirty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а ·  0   =  0              0  ·   a  =  0</a:t>
            </a:r>
            <a:endParaRPr lang="ru-RU" sz="3200" dirty="0">
              <a:solidFill>
                <a:schemeClr val="tx2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ru-RU" sz="3200" b="1" dirty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а  ·  1  =  а              1  ·   a   =  а</a:t>
            </a:r>
          </a:p>
          <a:p>
            <a:endParaRPr lang="ru-RU" sz="2800" b="1" dirty="0">
              <a:solidFill>
                <a:schemeClr val="tx2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ru-RU" sz="2400" b="1" dirty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ПЕРЕМЕСТИТЕЛЬНОЕ</a:t>
            </a:r>
            <a:br>
              <a:rPr lang="ru-RU" sz="2800" dirty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3200" b="1" dirty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a ∙ b = b ∙ a</a:t>
            </a:r>
            <a:br>
              <a:rPr lang="ru-RU" sz="3200" dirty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400" b="1" dirty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СОЧЕТАТЕЛЬНОЕ</a:t>
            </a:r>
            <a:br>
              <a:rPr lang="ru-RU" sz="3200" dirty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3200" b="1" dirty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(a · b) ∙ с = а · (b ∙ c)</a:t>
            </a:r>
            <a:endParaRPr lang="ru-RU" sz="3200" dirty="0">
              <a:solidFill>
                <a:schemeClr val="tx2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ru-RU" sz="2400" b="1" dirty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РАСПРЕДЕЛИТЕЛЬНОЕ</a:t>
            </a:r>
            <a:br>
              <a:rPr lang="ru-RU" sz="3200" dirty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3200" b="1" dirty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(а +в)  ∙  с = а  ∙  с + в  ∙  с</a:t>
            </a:r>
          </a:p>
          <a:p>
            <a:endParaRPr lang="ru-RU" sz="3200" b="1" dirty="0">
              <a:solidFill>
                <a:schemeClr val="accent6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6" name="Picture 8" descr="Картинка 12 из 87363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04257" y="2434630"/>
            <a:ext cx="3113584" cy="31135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6082644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2"/>
          <p:cNvSpPr>
            <a:spLocks noGrp="1" noChangeArrowheads="1"/>
          </p:cNvSpPr>
          <p:nvPr>
            <p:ph type="title"/>
          </p:nvPr>
        </p:nvSpPr>
        <p:spPr>
          <a:xfrm>
            <a:off x="1116013" y="0"/>
            <a:ext cx="7777162" cy="1412776"/>
          </a:xfrm>
        </p:spPr>
        <p:txBody>
          <a:bodyPr>
            <a:noAutofit/>
          </a:bodyPr>
          <a:lstStyle/>
          <a:p>
            <a:pPr algn="ctr"/>
            <a:r>
              <a:rPr lang="ru-RU" b="1" dirty="0">
                <a:solidFill>
                  <a:srgbClr val="C00000"/>
                </a:solidFill>
                <a:latin typeface="Times New Roman" pitchFamily="18" charset="0"/>
              </a:rPr>
              <a:t>Решите.</a:t>
            </a:r>
            <a:br>
              <a:rPr lang="ru-RU" b="1" dirty="0">
                <a:solidFill>
                  <a:srgbClr val="C00000"/>
                </a:solidFill>
                <a:latin typeface="Times New Roman" pitchFamily="18" charset="0"/>
              </a:rPr>
            </a:br>
            <a:r>
              <a:rPr lang="ru-RU" b="1" dirty="0">
                <a:solidFill>
                  <a:srgbClr val="1A0000"/>
                </a:solidFill>
                <a:latin typeface="Times New Roman" pitchFamily="18" charset="0"/>
              </a:rPr>
              <a:t>13    148    12821</a:t>
            </a:r>
          </a:p>
        </p:txBody>
      </p:sp>
      <p:sp>
        <p:nvSpPr>
          <p:cNvPr id="8195" name="Rectangle 3"/>
          <p:cNvSpPr>
            <a:spLocks noGrp="1" noChangeArrowheads="1"/>
          </p:cNvSpPr>
          <p:nvPr>
            <p:ph sz="half" idx="1"/>
          </p:nvPr>
        </p:nvSpPr>
        <p:spPr>
          <a:xfrm>
            <a:off x="1277634" y="1525070"/>
            <a:ext cx="7289769" cy="4928265"/>
          </a:xfrm>
          <a:ln>
            <a:solidFill>
              <a:schemeClr val="accent1"/>
            </a:solidFill>
          </a:ln>
        </p:spPr>
        <p:txBody>
          <a:bodyPr>
            <a:normAutofit/>
          </a:bodyPr>
          <a:lstStyle/>
          <a:p>
            <a:pPr>
              <a:lnSpc>
                <a:spcPct val="80000"/>
              </a:lnSpc>
              <a:buFontTx/>
              <a:buNone/>
            </a:pPr>
            <a:r>
              <a:rPr lang="ru-RU" sz="5200" b="1" dirty="0">
                <a:solidFill>
                  <a:schemeClr val="tx2">
                    <a:lumMod val="50000"/>
                  </a:schemeClr>
                </a:solidFill>
              </a:rPr>
              <a:t>13 </a:t>
            </a:r>
            <a:r>
              <a:rPr lang="en-US" sz="5400" b="1" dirty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· </a:t>
            </a:r>
            <a:r>
              <a:rPr lang="ru-RU" sz="5200" b="1" dirty="0">
                <a:solidFill>
                  <a:schemeClr val="tx2">
                    <a:lumMod val="50000"/>
                  </a:schemeClr>
                </a:solidFill>
              </a:rPr>
              <a:t>3 =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ru-RU" sz="5600" b="1" dirty="0">
                <a:solidFill>
                  <a:schemeClr val="tx2">
                    <a:lumMod val="50000"/>
                  </a:schemeClr>
                </a:solidFill>
              </a:rPr>
              <a:t>				      12821 </a:t>
            </a:r>
          </a:p>
          <a:p>
            <a:pPr marL="0" indent="0">
              <a:lnSpc>
                <a:spcPct val="80000"/>
              </a:lnSpc>
              <a:buNone/>
            </a:pPr>
            <a:r>
              <a:rPr lang="ru-RU" sz="5600" b="1" dirty="0">
                <a:solidFill>
                  <a:schemeClr val="tx2">
                    <a:lumMod val="50000"/>
                  </a:schemeClr>
                </a:solidFill>
              </a:rPr>
              <a:t>									3</a:t>
            </a:r>
          </a:p>
          <a:p>
            <a:pPr marL="0" indent="0">
              <a:lnSpc>
                <a:spcPct val="80000"/>
              </a:lnSpc>
              <a:buNone/>
            </a:pPr>
            <a:r>
              <a:rPr lang="ru-RU" sz="5600" b="1" dirty="0">
                <a:solidFill>
                  <a:schemeClr val="tx2">
                    <a:lumMod val="50000"/>
                  </a:schemeClr>
                </a:solidFill>
              </a:rPr>
              <a:t> </a:t>
            </a:r>
            <a:endParaRPr lang="ru-RU" sz="5600" b="1" dirty="0">
              <a:solidFill>
                <a:schemeClr val="tx2">
                  <a:lumMod val="50000"/>
                </a:schemeClr>
              </a:solidFill>
              <a:latin typeface="Times New Roman" pitchFamily="18" charset="0"/>
            </a:endParaRPr>
          </a:p>
        </p:txBody>
      </p:sp>
      <p:sp>
        <p:nvSpPr>
          <p:cNvPr id="8197" name="Rectangle 5"/>
          <p:cNvSpPr>
            <a:spLocks noGrp="1" noChangeArrowheads="1"/>
          </p:cNvSpPr>
          <p:nvPr>
            <p:ph sz="half" idx="2"/>
          </p:nvPr>
        </p:nvSpPr>
        <p:spPr>
          <a:xfrm>
            <a:off x="3203848" y="2708920"/>
            <a:ext cx="720080" cy="1328093"/>
          </a:xfrm>
        </p:spPr>
        <p:txBody>
          <a:bodyPr>
            <a:normAutofit/>
          </a:bodyPr>
          <a:lstStyle/>
          <a:p>
            <a:pPr>
              <a:lnSpc>
                <a:spcPct val="80000"/>
              </a:lnSpc>
              <a:buNone/>
            </a:pPr>
            <a:r>
              <a:rPr lang="ru-RU" sz="5400" b="1" dirty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×</a:t>
            </a:r>
          </a:p>
          <a:p>
            <a:pPr>
              <a:lnSpc>
                <a:spcPct val="80000"/>
              </a:lnSpc>
              <a:buFontTx/>
              <a:buNone/>
            </a:pPr>
            <a:endParaRPr lang="ru-RU" b="1" dirty="0">
              <a:solidFill>
                <a:srgbClr val="C00000"/>
              </a:solidFill>
              <a:latin typeface="Times New Roman" pitchFamily="18" charset="0"/>
            </a:endParaRPr>
          </a:p>
          <a:p>
            <a:pPr>
              <a:lnSpc>
                <a:spcPct val="80000"/>
              </a:lnSpc>
              <a:buFontTx/>
              <a:buNone/>
            </a:pPr>
            <a:endParaRPr lang="ru-RU" b="1" dirty="0">
              <a:solidFill>
                <a:srgbClr val="C00000"/>
              </a:solidFill>
              <a:latin typeface="Times New Roman" pitchFamily="18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539552" y="3759993"/>
            <a:ext cx="936104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b="1" dirty="0">
                <a:latin typeface="Times New Roman" pitchFamily="18" charset="0"/>
                <a:cs typeface="Times New Roman" pitchFamily="18" charset="0"/>
              </a:rPr>
              <a:t>  </a:t>
            </a:r>
            <a:endParaRPr lang="ru-RU" sz="3200" b="1" dirty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3200" b="1" dirty="0">
                <a:latin typeface="Times New Roman" pitchFamily="18" charset="0"/>
                <a:cs typeface="Times New Roman" pitchFamily="18" charset="0"/>
              </a:rPr>
              <a:t>    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1326739" y="2276990"/>
            <a:ext cx="2295013" cy="25853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5400" b="1" dirty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×</a:t>
            </a:r>
            <a:r>
              <a:rPr lang="ru-RU" sz="5400" b="1" dirty="0">
                <a:solidFill>
                  <a:schemeClr val="tx2">
                    <a:lumMod val="50000"/>
                  </a:schemeClr>
                </a:solidFill>
              </a:rPr>
              <a:t>148</a:t>
            </a:r>
          </a:p>
          <a:p>
            <a:r>
              <a:rPr lang="ru-RU" sz="5400" b="1" dirty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	  3</a:t>
            </a:r>
          </a:p>
          <a:p>
            <a:endParaRPr lang="ru-RU" sz="5400" b="1" dirty="0">
              <a:solidFill>
                <a:schemeClr val="tx2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1523907" y="4077191"/>
            <a:ext cx="1404156" cy="923330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ru-RU" sz="5400" b="1" dirty="0">
                <a:solidFill>
                  <a:schemeClr val="accent2">
                    <a:lumMod val="50000"/>
                  </a:schemeClr>
                </a:solidFill>
                <a:latin typeface="+mj-lt"/>
                <a:cs typeface="Times New Roman" pitchFamily="18" charset="0"/>
              </a:rPr>
              <a:t>444</a:t>
            </a:r>
          </a:p>
        </p:txBody>
      </p:sp>
      <p:cxnSp>
        <p:nvCxnSpPr>
          <p:cNvPr id="6" name="Прямая соединительная линия 5"/>
          <p:cNvCxnSpPr>
            <a:cxnSpLocks/>
          </p:cNvCxnSpPr>
          <p:nvPr/>
        </p:nvCxnSpPr>
        <p:spPr>
          <a:xfrm flipV="1">
            <a:off x="3779912" y="3872323"/>
            <a:ext cx="2664296" cy="6919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43" name="Picture 4" descr="http://corona.spb.ru/wp-content/themes/corona/img/quest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22518" y="3916853"/>
            <a:ext cx="1416076" cy="14160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" name="Рисунок 1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444208" y="4267824"/>
            <a:ext cx="2294456" cy="2420072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5D7A9D17-AAEC-EFA1-F3F7-803A1CE5DFC8}"/>
              </a:ext>
            </a:extLst>
          </p:cNvPr>
          <p:cNvSpPr txBox="1"/>
          <p:nvPr/>
        </p:nvSpPr>
        <p:spPr>
          <a:xfrm>
            <a:off x="3707904" y="1432060"/>
            <a:ext cx="1404156" cy="923330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ru-RU" sz="5400" b="1" dirty="0">
                <a:solidFill>
                  <a:schemeClr val="accent2">
                    <a:lumMod val="50000"/>
                  </a:schemeClr>
                </a:solidFill>
                <a:latin typeface="+mj-lt"/>
                <a:cs typeface="Times New Roman" pitchFamily="18" charset="0"/>
              </a:rPr>
              <a:t>39</a:t>
            </a:r>
          </a:p>
        </p:txBody>
      </p:sp>
      <p:cxnSp>
        <p:nvCxnSpPr>
          <p:cNvPr id="4" name="Прямая соединительная линия 3">
            <a:extLst>
              <a:ext uri="{FF2B5EF4-FFF2-40B4-BE49-F238E27FC236}">
                <a16:creationId xmlns:a16="http://schemas.microsoft.com/office/drawing/2014/main" id="{97702C11-4384-5956-92E1-1BE5B0E708BD}"/>
              </a:ext>
            </a:extLst>
          </p:cNvPr>
          <p:cNvCxnSpPr>
            <a:cxnSpLocks/>
          </p:cNvCxnSpPr>
          <p:nvPr/>
        </p:nvCxnSpPr>
        <p:spPr>
          <a:xfrm>
            <a:off x="1523907" y="3916853"/>
            <a:ext cx="1512168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3609707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9" name="Rectangle 3"/>
          <p:cNvSpPr>
            <a:spLocks noGrp="1" noChangeArrowheads="1"/>
          </p:cNvSpPr>
          <p:nvPr>
            <p:ph idx="1"/>
          </p:nvPr>
        </p:nvSpPr>
        <p:spPr>
          <a:xfrm>
            <a:off x="539552" y="1412776"/>
            <a:ext cx="7993137" cy="5649913"/>
          </a:xfrm>
        </p:spPr>
        <p:txBody>
          <a:bodyPr>
            <a:normAutofit/>
          </a:bodyPr>
          <a:lstStyle/>
          <a:p>
            <a:pPr algn="ctr">
              <a:buFontTx/>
              <a:buNone/>
            </a:pPr>
            <a:r>
              <a:rPr lang="ru-RU" sz="5400" b="1" dirty="0">
                <a:solidFill>
                  <a:schemeClr val="tx2">
                    <a:lumMod val="50000"/>
                  </a:schemeClr>
                </a:solidFill>
                <a:latin typeface="+mj-lt"/>
              </a:rPr>
              <a:t>  </a:t>
            </a:r>
            <a:r>
              <a:rPr lang="ru-RU" sz="5400" b="1" dirty="0">
                <a:solidFill>
                  <a:schemeClr val="tx1">
                    <a:lumMod val="95000"/>
                    <a:lumOff val="5000"/>
                  </a:schemeClr>
                </a:solidFill>
                <a:latin typeface="+mj-lt"/>
              </a:rPr>
              <a:t>Тема урока:</a:t>
            </a:r>
            <a:r>
              <a:rPr lang="ru-RU" sz="5400" b="1" i="1" dirty="0">
                <a:solidFill>
                  <a:srgbClr val="FF0000"/>
                </a:solidFill>
                <a:latin typeface="+mj-lt"/>
              </a:rPr>
              <a:t>                                 </a:t>
            </a:r>
            <a:r>
              <a:rPr lang="ru-RU" sz="5400" b="1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Умножение на однозначное число в пределах 100000</a:t>
            </a:r>
          </a:p>
          <a:p>
            <a:pPr>
              <a:buFontTx/>
              <a:buNone/>
            </a:pPr>
            <a:endParaRPr lang="ru-RU" sz="1800" b="1" dirty="0">
              <a:latin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41186806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2"/>
          <p:cNvSpPr>
            <a:spLocks noGrp="1" noChangeArrowheads="1"/>
          </p:cNvSpPr>
          <p:nvPr>
            <p:ph type="title"/>
          </p:nvPr>
        </p:nvSpPr>
        <p:spPr>
          <a:xfrm>
            <a:off x="323528" y="0"/>
            <a:ext cx="8820472" cy="1268760"/>
          </a:xfrm>
        </p:spPr>
        <p:txBody>
          <a:bodyPr>
            <a:noAutofit/>
          </a:bodyPr>
          <a:lstStyle/>
          <a:p>
            <a:pPr algn="ctr"/>
            <a:r>
              <a:rPr lang="ru-RU" sz="3200" b="1" dirty="0">
                <a:solidFill>
                  <a:schemeClr val="tx1">
                    <a:lumMod val="95000"/>
                    <a:lumOff val="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Вспомним Алгоритм умножения </a:t>
            </a:r>
            <a:br>
              <a:rPr lang="ru-RU" sz="3200" b="1" dirty="0">
                <a:solidFill>
                  <a:schemeClr val="tx1">
                    <a:lumMod val="95000"/>
                    <a:lumOff val="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3200" b="1" dirty="0">
                <a:solidFill>
                  <a:schemeClr val="tx1">
                    <a:lumMod val="95000"/>
                    <a:lumOff val="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многозначных чисел   на однозначные</a:t>
            </a:r>
          </a:p>
        </p:txBody>
      </p:sp>
      <p:sp>
        <p:nvSpPr>
          <p:cNvPr id="7171" name="Rectangle 3"/>
          <p:cNvSpPr>
            <a:spLocks noGrp="1" noChangeArrowheads="1"/>
          </p:cNvSpPr>
          <p:nvPr>
            <p:ph idx="1"/>
          </p:nvPr>
        </p:nvSpPr>
        <p:spPr>
          <a:xfrm>
            <a:off x="900113" y="836613"/>
            <a:ext cx="7786687" cy="4248150"/>
          </a:xfrm>
        </p:spPr>
        <p:txBody>
          <a:bodyPr/>
          <a:lstStyle/>
          <a:p>
            <a:pPr>
              <a:lnSpc>
                <a:spcPct val="80000"/>
              </a:lnSpc>
              <a:buFontTx/>
              <a:buNone/>
            </a:pPr>
            <a:r>
              <a:rPr lang="ru-RU" sz="2400" b="1" dirty="0">
                <a:solidFill>
                  <a:schemeClr val="accent2"/>
                </a:solidFill>
                <a:latin typeface="Times New Roman" pitchFamily="18" charset="0"/>
              </a:rPr>
              <a:t>                      </a:t>
            </a:r>
            <a:endParaRPr lang="ru-RU" sz="2800" b="1" i="1" dirty="0">
              <a:solidFill>
                <a:schemeClr val="accent2"/>
              </a:solidFill>
              <a:latin typeface="Times New Roman" pitchFamily="18" charset="0"/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827584" y="1628800"/>
            <a:ext cx="8136904" cy="51398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1</a:t>
            </a:r>
            <a:r>
              <a:rPr lang="ru-RU" sz="3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sz="3200" b="1" dirty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Умножаем единицы</a:t>
            </a:r>
          </a:p>
          <a:p>
            <a:r>
              <a:rPr lang="ru-RU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2</a:t>
            </a:r>
            <a:r>
              <a:rPr lang="ru-RU" sz="3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sz="3200" b="1" dirty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Умножаем десятки</a:t>
            </a:r>
          </a:p>
          <a:p>
            <a:r>
              <a:rPr lang="ru-RU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3 .</a:t>
            </a:r>
            <a:r>
              <a:rPr lang="ru-RU" sz="3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200" b="1" dirty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Умножаем сотни</a:t>
            </a:r>
          </a:p>
          <a:p>
            <a:r>
              <a:rPr lang="ru-RU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4</a:t>
            </a:r>
            <a:r>
              <a:rPr lang="ru-RU" sz="3200" b="1" dirty="0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sz="3200" b="1" dirty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Умножаем единицы тысяч  </a:t>
            </a:r>
          </a:p>
          <a:p>
            <a:r>
              <a:rPr lang="ru-RU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5 . </a:t>
            </a:r>
            <a:r>
              <a:rPr lang="ru-RU" sz="3200" b="1" dirty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Умножаю десятки тысяч:            </a:t>
            </a:r>
          </a:p>
          <a:p>
            <a:r>
              <a:rPr lang="ru-RU" sz="3200" b="1" dirty="0">
                <a:latin typeface="Times New Roman" pitchFamily="18" charset="0"/>
                <a:cs typeface="Times New Roman" pitchFamily="18" charset="0"/>
              </a:rPr>
              <a:t>6 шаг. </a:t>
            </a:r>
            <a:r>
              <a:rPr lang="ru-RU" sz="3200" b="1" dirty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Читаем ответ</a:t>
            </a:r>
            <a:r>
              <a:rPr lang="ru-RU" sz="3200" b="1" dirty="0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:                        </a:t>
            </a:r>
            <a:r>
              <a:rPr lang="ru-RU" sz="5400" b="1" dirty="0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200" b="1" dirty="0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             произведение равно…                  </a:t>
            </a:r>
            <a:r>
              <a:rPr lang="ru-RU" sz="5400" b="1" dirty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           </a:t>
            </a:r>
            <a:endParaRPr lang="ru-RU" sz="5400" b="1" dirty="0">
              <a:solidFill>
                <a:schemeClr val="tx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  <a:p>
            <a:r>
              <a:rPr lang="ru-RU" sz="3200" b="1" dirty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                                                        </a:t>
            </a:r>
            <a:r>
              <a:rPr lang="ru-RU" sz="6000" b="1" dirty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  </a:t>
            </a: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192380" y="1161141"/>
            <a:ext cx="1723020" cy="18144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2472547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1" name="Rectangle 3"/>
          <p:cNvSpPr>
            <a:spLocks noGrp="1" noChangeArrowheads="1"/>
          </p:cNvSpPr>
          <p:nvPr>
            <p:ph idx="1"/>
          </p:nvPr>
        </p:nvSpPr>
        <p:spPr>
          <a:xfrm>
            <a:off x="683568" y="812058"/>
            <a:ext cx="8218693" cy="4248150"/>
          </a:xfrm>
        </p:spPr>
        <p:txBody>
          <a:bodyPr/>
          <a:lstStyle/>
          <a:p>
            <a:r>
              <a:rPr lang="ru-RU" sz="2400" b="1" dirty="0">
                <a:solidFill>
                  <a:schemeClr val="accent2"/>
                </a:solidFill>
                <a:latin typeface="Times New Roman" pitchFamily="18" charset="0"/>
              </a:rPr>
              <a:t>                    </a:t>
            </a:r>
          </a:p>
          <a:p>
            <a:pPr>
              <a:lnSpc>
                <a:spcPct val="80000"/>
              </a:lnSpc>
              <a:buFontTx/>
              <a:buNone/>
            </a:pPr>
            <a:endParaRPr lang="ru-RU" sz="2800" b="1" i="1" dirty="0">
              <a:solidFill>
                <a:schemeClr val="accent2"/>
              </a:solidFill>
              <a:latin typeface="Times New Roman" pitchFamily="18" charset="0"/>
            </a:endParaRPr>
          </a:p>
        </p:txBody>
      </p:sp>
      <p:cxnSp>
        <p:nvCxnSpPr>
          <p:cNvPr id="7" name="Прямая соединительная линия 6"/>
          <p:cNvCxnSpPr/>
          <p:nvPr/>
        </p:nvCxnSpPr>
        <p:spPr>
          <a:xfrm>
            <a:off x="6660232" y="5949280"/>
            <a:ext cx="2304256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Прямоугольник 7"/>
          <p:cNvSpPr/>
          <p:nvPr/>
        </p:nvSpPr>
        <p:spPr>
          <a:xfrm>
            <a:off x="2286000" y="476673"/>
            <a:ext cx="4572000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4000" b="1" dirty="0">
                <a:solidFill>
                  <a:schemeClr val="tx1">
                    <a:lumMod val="95000"/>
                    <a:lumOff val="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Закрепляем</a:t>
            </a:r>
          </a:p>
        </p:txBody>
      </p:sp>
      <p:graphicFrame>
        <p:nvGraphicFramePr>
          <p:cNvPr id="2" name="Таблица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019245640"/>
              </p:ext>
            </p:extLst>
          </p:nvPr>
        </p:nvGraphicFramePr>
        <p:xfrm>
          <a:off x="642755" y="1546044"/>
          <a:ext cx="8465749" cy="459528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48908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44016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504056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2376264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656184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370840">
                <a:tc gridSpan="2">
                  <a:txBody>
                    <a:bodyPr/>
                    <a:lstStyle/>
                    <a:p>
                      <a:pPr algn="ctr"/>
                      <a:r>
                        <a:rPr lang="ru-RU" sz="3600" b="1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 вариант </a:t>
                      </a:r>
                    </a:p>
                    <a:p>
                      <a:pPr algn="ctr"/>
                      <a:endParaRPr lang="ru-RU" sz="3600" b="1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 sz="28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sz="3600" b="1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/>
                      <a:r>
                        <a:rPr lang="ru-RU" sz="3600" b="1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 вариант </a:t>
                      </a: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 sz="2800" b="1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050740">
                <a:tc>
                  <a:txBody>
                    <a:bodyPr/>
                    <a:lstStyle/>
                    <a:p>
                      <a:r>
                        <a:rPr lang="ru-RU" sz="4000" b="1" dirty="0">
                          <a:solidFill>
                            <a:srgbClr val="7030A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428 • 6=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4000" b="1" dirty="0">
                          <a:solidFill>
                            <a:schemeClr val="accent2">
                              <a:lumMod val="5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sz="3600" b="1" dirty="0">
                        <a:solidFill>
                          <a:schemeClr val="accent2">
                            <a:lumMod val="5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4000" b="1" kern="1200" dirty="0">
                          <a:solidFill>
                            <a:srgbClr val="7030A0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394  • 7= </a:t>
                      </a:r>
                      <a:endParaRPr lang="ru-RU" sz="4000" b="1" dirty="0">
                        <a:solidFill>
                          <a:srgbClr val="7030A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4000" b="1" kern="1200" dirty="0">
                          <a:solidFill>
                            <a:srgbClr val="990000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endParaRPr lang="ru-RU" sz="4000" b="1" dirty="0">
                        <a:solidFill>
                          <a:srgbClr val="99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045184">
                <a:tc>
                  <a:txBody>
                    <a:bodyPr/>
                    <a:lstStyle/>
                    <a:p>
                      <a:r>
                        <a:rPr lang="ru-RU" sz="4000" b="1" dirty="0">
                          <a:solidFill>
                            <a:srgbClr val="7030A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3  • 2617=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4000" b="1" dirty="0">
                          <a:solidFill>
                            <a:schemeClr val="accent2">
                              <a:lumMod val="5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sz="3600" b="1" dirty="0">
                        <a:solidFill>
                          <a:schemeClr val="accent2">
                            <a:lumMod val="5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4000" b="1" kern="1200" dirty="0">
                          <a:solidFill>
                            <a:srgbClr val="7030A0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5  • 4731=</a:t>
                      </a:r>
                      <a:endParaRPr lang="ru-RU" sz="4000" b="1" dirty="0">
                        <a:solidFill>
                          <a:srgbClr val="7030A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4000" b="1" kern="1200" dirty="0">
                          <a:solidFill>
                            <a:srgbClr val="990000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endParaRPr lang="ru-RU" sz="4000" b="1" dirty="0">
                        <a:solidFill>
                          <a:srgbClr val="99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653716">
                <a:tc>
                  <a:txBody>
                    <a:bodyPr/>
                    <a:lstStyle/>
                    <a:p>
                      <a:r>
                        <a:rPr lang="ru-RU" sz="4000" b="1" dirty="0">
                          <a:solidFill>
                            <a:srgbClr val="7030A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2803  • 4=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4000" b="1" dirty="0">
                        <a:solidFill>
                          <a:schemeClr val="accent2">
                            <a:lumMod val="5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endParaRPr lang="ru-RU" sz="4000" b="1" dirty="0">
                        <a:solidFill>
                          <a:schemeClr val="accent2">
                            <a:lumMod val="5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sz="3600" b="1" dirty="0">
                        <a:solidFill>
                          <a:schemeClr val="accent2">
                            <a:lumMod val="5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4000" b="1" kern="1200" dirty="0">
                          <a:solidFill>
                            <a:srgbClr val="7030A0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4106  • 3= </a:t>
                      </a:r>
                      <a:endParaRPr lang="ru-RU" sz="4000" b="1" dirty="0">
                        <a:solidFill>
                          <a:srgbClr val="7030A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4000" b="1" dirty="0">
                        <a:solidFill>
                          <a:srgbClr val="99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endParaRPr lang="ru-RU" sz="4000" b="1" dirty="0">
                        <a:solidFill>
                          <a:srgbClr val="99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58862539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1" name="Rectangle 3"/>
          <p:cNvSpPr>
            <a:spLocks noGrp="1" noChangeArrowheads="1"/>
          </p:cNvSpPr>
          <p:nvPr>
            <p:ph idx="1"/>
          </p:nvPr>
        </p:nvSpPr>
        <p:spPr>
          <a:xfrm>
            <a:off x="683568" y="812058"/>
            <a:ext cx="8218693" cy="4248150"/>
          </a:xfrm>
        </p:spPr>
        <p:txBody>
          <a:bodyPr/>
          <a:lstStyle/>
          <a:p>
            <a:r>
              <a:rPr lang="ru-RU" sz="2400" b="1" dirty="0">
                <a:solidFill>
                  <a:schemeClr val="accent2"/>
                </a:solidFill>
                <a:latin typeface="Times New Roman" pitchFamily="18" charset="0"/>
              </a:rPr>
              <a:t>                      </a:t>
            </a:r>
          </a:p>
          <a:p>
            <a:pPr>
              <a:lnSpc>
                <a:spcPct val="80000"/>
              </a:lnSpc>
              <a:buFontTx/>
              <a:buNone/>
            </a:pPr>
            <a:endParaRPr lang="ru-RU" sz="2800" b="1" i="1" dirty="0">
              <a:solidFill>
                <a:schemeClr val="accent2"/>
              </a:solidFill>
              <a:latin typeface="Times New Roman" pitchFamily="18" charset="0"/>
            </a:endParaRPr>
          </a:p>
        </p:txBody>
      </p:sp>
      <p:cxnSp>
        <p:nvCxnSpPr>
          <p:cNvPr id="7" name="Прямая соединительная линия 6"/>
          <p:cNvCxnSpPr/>
          <p:nvPr/>
        </p:nvCxnSpPr>
        <p:spPr>
          <a:xfrm>
            <a:off x="6660232" y="5949280"/>
            <a:ext cx="2304256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Прямоугольник 7"/>
          <p:cNvSpPr/>
          <p:nvPr/>
        </p:nvSpPr>
        <p:spPr>
          <a:xfrm>
            <a:off x="2286000" y="476673"/>
            <a:ext cx="4572000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4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Проверяем!</a:t>
            </a:r>
          </a:p>
        </p:txBody>
      </p:sp>
      <p:graphicFrame>
        <p:nvGraphicFramePr>
          <p:cNvPr id="2" name="Таблица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0566936"/>
              </p:ext>
            </p:extLst>
          </p:nvPr>
        </p:nvGraphicFramePr>
        <p:xfrm>
          <a:off x="642755" y="1546044"/>
          <a:ext cx="8465749" cy="459528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48908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44016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504056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2376264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656184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370840">
                <a:tc gridSpan="2">
                  <a:txBody>
                    <a:bodyPr/>
                    <a:lstStyle/>
                    <a:p>
                      <a:pPr algn="ctr"/>
                      <a:r>
                        <a:rPr lang="ru-RU" sz="3600" b="1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 вариант</a:t>
                      </a:r>
                      <a:r>
                        <a:rPr lang="ru-RU" sz="3600" b="1" dirty="0">
                          <a:solidFill>
                            <a:srgbClr val="7030A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</a:p>
                    <a:p>
                      <a:pPr algn="ctr"/>
                      <a:endParaRPr lang="ru-RU" sz="3600" b="1" dirty="0">
                        <a:solidFill>
                          <a:srgbClr val="7030A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 sz="28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sz="3600" b="1" dirty="0">
                        <a:solidFill>
                          <a:srgbClr val="7030A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/>
                      <a:r>
                        <a:rPr lang="ru-RU" sz="3600" b="1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 вариант</a:t>
                      </a:r>
                      <a:r>
                        <a:rPr lang="ru-RU" sz="3600" b="1" dirty="0">
                          <a:solidFill>
                            <a:srgbClr val="7030A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 sz="2800" b="1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050740">
                <a:tc>
                  <a:txBody>
                    <a:bodyPr/>
                    <a:lstStyle/>
                    <a:p>
                      <a:r>
                        <a:rPr lang="ru-RU" sz="4000" b="1" dirty="0">
                          <a:solidFill>
                            <a:srgbClr val="7030A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428 • 6=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4000" b="1" dirty="0">
                          <a:solidFill>
                            <a:srgbClr val="7030A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2568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sz="3600" b="1" dirty="0">
                        <a:solidFill>
                          <a:srgbClr val="7030A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4000" b="1" kern="1200" dirty="0">
                          <a:solidFill>
                            <a:srgbClr val="7030A0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394  • 7= </a:t>
                      </a:r>
                      <a:endParaRPr lang="ru-RU" sz="4000" b="1" dirty="0">
                        <a:solidFill>
                          <a:srgbClr val="7030A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4000" b="1" kern="1200" dirty="0">
                          <a:solidFill>
                            <a:srgbClr val="7030A0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2758 </a:t>
                      </a:r>
                      <a:endParaRPr lang="ru-RU" sz="4000" b="1" dirty="0">
                        <a:solidFill>
                          <a:srgbClr val="7030A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045184">
                <a:tc>
                  <a:txBody>
                    <a:bodyPr/>
                    <a:lstStyle/>
                    <a:p>
                      <a:r>
                        <a:rPr lang="ru-RU" sz="4000" b="1" dirty="0">
                          <a:solidFill>
                            <a:srgbClr val="7030A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3  • 2617=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4000" b="1" dirty="0">
                          <a:solidFill>
                            <a:srgbClr val="7030A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7851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sz="3600" b="1" dirty="0">
                        <a:solidFill>
                          <a:srgbClr val="7030A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4000" b="1" kern="1200" dirty="0">
                          <a:solidFill>
                            <a:srgbClr val="7030A0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5  • 4731=</a:t>
                      </a:r>
                      <a:endParaRPr lang="ru-RU" sz="4000" b="1" dirty="0">
                        <a:solidFill>
                          <a:srgbClr val="7030A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4000" b="1" kern="1200" dirty="0">
                          <a:solidFill>
                            <a:srgbClr val="7030A0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23655 </a:t>
                      </a:r>
                      <a:endParaRPr lang="ru-RU" sz="4000" b="1" dirty="0">
                        <a:solidFill>
                          <a:srgbClr val="7030A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653716">
                <a:tc>
                  <a:txBody>
                    <a:bodyPr/>
                    <a:lstStyle/>
                    <a:p>
                      <a:r>
                        <a:rPr lang="ru-RU" sz="4000" b="1" dirty="0">
                          <a:solidFill>
                            <a:srgbClr val="7030A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2803  • 4=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4000" b="1" dirty="0">
                          <a:solidFill>
                            <a:srgbClr val="7030A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11212</a:t>
                      </a:r>
                    </a:p>
                    <a:p>
                      <a:endParaRPr lang="ru-RU" sz="4000" b="1" dirty="0">
                        <a:solidFill>
                          <a:srgbClr val="7030A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sz="3600" b="1" dirty="0">
                        <a:solidFill>
                          <a:srgbClr val="7030A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4000" b="1" kern="1200" dirty="0">
                          <a:solidFill>
                            <a:srgbClr val="7030A0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4106  • 3= </a:t>
                      </a:r>
                      <a:endParaRPr lang="ru-RU" sz="4000" b="1" dirty="0">
                        <a:solidFill>
                          <a:srgbClr val="7030A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4000" b="1" kern="1200" dirty="0">
                          <a:solidFill>
                            <a:srgbClr val="7030A0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12318</a:t>
                      </a:r>
                      <a:endParaRPr lang="ru-RU" sz="4000" b="1" dirty="0">
                        <a:solidFill>
                          <a:srgbClr val="7030A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endParaRPr lang="ru-RU" sz="4000" b="1" dirty="0">
                        <a:solidFill>
                          <a:srgbClr val="7030A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85071070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2"/>
          <p:cNvSpPr>
            <a:spLocks noGrp="1" noChangeArrowheads="1"/>
          </p:cNvSpPr>
          <p:nvPr>
            <p:ph type="title"/>
          </p:nvPr>
        </p:nvSpPr>
        <p:spPr>
          <a:xfrm>
            <a:off x="323528" y="0"/>
            <a:ext cx="8820472" cy="1268760"/>
          </a:xfrm>
        </p:spPr>
        <p:txBody>
          <a:bodyPr>
            <a:noAutofit/>
          </a:bodyPr>
          <a:lstStyle/>
          <a:p>
            <a:endParaRPr lang="ru-RU" sz="4000" b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</a:endParaRPr>
          </a:p>
        </p:txBody>
      </p:sp>
      <p:sp>
        <p:nvSpPr>
          <p:cNvPr id="7171" name="Rectangle 3"/>
          <p:cNvSpPr>
            <a:spLocks noGrp="1" noChangeArrowheads="1"/>
          </p:cNvSpPr>
          <p:nvPr>
            <p:ph idx="1"/>
          </p:nvPr>
        </p:nvSpPr>
        <p:spPr>
          <a:xfrm>
            <a:off x="900113" y="1052735"/>
            <a:ext cx="7786687" cy="4032027"/>
          </a:xfrm>
        </p:spPr>
        <p:txBody>
          <a:bodyPr>
            <a:normAutofit/>
          </a:bodyPr>
          <a:lstStyle/>
          <a:p>
            <a:pPr>
              <a:lnSpc>
                <a:spcPct val="80000"/>
              </a:lnSpc>
              <a:buFontTx/>
              <a:buNone/>
            </a:pPr>
            <a:r>
              <a:rPr lang="ru-RU" sz="6000" b="1" dirty="0">
                <a:solidFill>
                  <a:schemeClr val="accent2"/>
                </a:solidFill>
                <a:latin typeface="Times New Roman" pitchFamily="18" charset="0"/>
              </a:rPr>
              <a:t> </a:t>
            </a:r>
            <a:r>
              <a:rPr lang="ru-RU" sz="60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</a:rPr>
              <a:t>Работа с учебником</a:t>
            </a:r>
          </a:p>
          <a:p>
            <a:pPr>
              <a:lnSpc>
                <a:spcPct val="80000"/>
              </a:lnSpc>
              <a:buFontTx/>
              <a:buNone/>
            </a:pPr>
            <a:endParaRPr lang="ru-RU" sz="6000" b="1" i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</a:endParaRPr>
          </a:p>
          <a:p>
            <a:pPr>
              <a:lnSpc>
                <a:spcPct val="80000"/>
              </a:lnSpc>
              <a:buFontTx/>
              <a:buNone/>
            </a:pPr>
            <a:r>
              <a:rPr lang="ru-RU" sz="6000" i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</a:rPr>
              <a:t>с.76 № 326, 329, 331,</a:t>
            </a:r>
            <a:endParaRPr lang="ru-RU" sz="6000" i="1" dirty="0">
              <a:solidFill>
                <a:schemeClr val="tx1"/>
              </a:solidFill>
              <a:latin typeface="Times New Roman" pitchFamily="18" charset="0"/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827584" y="1628800"/>
            <a:ext cx="8136904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5400" b="1" dirty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          </a:t>
            </a:r>
            <a:endParaRPr lang="ru-RU" sz="5400" b="1" dirty="0">
              <a:solidFill>
                <a:schemeClr val="tx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cxnSp>
        <p:nvCxnSpPr>
          <p:cNvPr id="7" name="Прямая соединительная линия 6"/>
          <p:cNvCxnSpPr/>
          <p:nvPr/>
        </p:nvCxnSpPr>
        <p:spPr>
          <a:xfrm>
            <a:off x="6660232" y="5949280"/>
            <a:ext cx="2304256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6" name="Picture 2" descr="http://mybloginfo.ru/uploads/posts/2012-10/thumbs/1350554698_69490747_04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948264" y="3212976"/>
            <a:ext cx="1473390" cy="2110544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1189138657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2"/>
          <p:cNvSpPr>
            <a:spLocks noGrp="1" noChangeArrowheads="1"/>
          </p:cNvSpPr>
          <p:nvPr>
            <p:ph type="title"/>
          </p:nvPr>
        </p:nvSpPr>
        <p:spPr>
          <a:xfrm>
            <a:off x="2915816" y="118951"/>
            <a:ext cx="8820472" cy="1268760"/>
          </a:xfrm>
        </p:spPr>
        <p:txBody>
          <a:bodyPr>
            <a:noAutofit/>
          </a:bodyPr>
          <a:lstStyle/>
          <a:p>
            <a:r>
              <a:rPr lang="ru-RU" sz="40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</a:rPr>
              <a:t>Оцени себя!</a:t>
            </a:r>
          </a:p>
        </p:txBody>
      </p:sp>
      <p:sp>
        <p:nvSpPr>
          <p:cNvPr id="7171" name="Rectangle 3"/>
          <p:cNvSpPr>
            <a:spLocks noGrp="1" noChangeArrowheads="1"/>
          </p:cNvSpPr>
          <p:nvPr>
            <p:ph idx="1"/>
          </p:nvPr>
        </p:nvSpPr>
        <p:spPr>
          <a:xfrm>
            <a:off x="900113" y="1052735"/>
            <a:ext cx="7786687" cy="4032027"/>
          </a:xfrm>
        </p:spPr>
        <p:txBody>
          <a:bodyPr/>
          <a:lstStyle/>
          <a:p>
            <a:pPr>
              <a:lnSpc>
                <a:spcPct val="80000"/>
              </a:lnSpc>
              <a:buFontTx/>
              <a:buNone/>
            </a:pPr>
            <a:r>
              <a:rPr lang="ru-RU" sz="2400" b="1" dirty="0">
                <a:solidFill>
                  <a:schemeClr val="accent2"/>
                </a:solidFill>
                <a:latin typeface="Times New Roman" pitchFamily="18" charset="0"/>
              </a:rPr>
              <a:t>                </a:t>
            </a:r>
            <a:endParaRPr lang="ru-RU" sz="2400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827584" y="1628800"/>
            <a:ext cx="8136904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5400" b="1" dirty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          </a:t>
            </a:r>
            <a:endParaRPr lang="ru-RU" sz="5400" b="1" dirty="0">
              <a:solidFill>
                <a:schemeClr val="tx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cxnSp>
        <p:nvCxnSpPr>
          <p:cNvPr id="7" name="Прямая соединительная линия 6"/>
          <p:cNvCxnSpPr/>
          <p:nvPr/>
        </p:nvCxnSpPr>
        <p:spPr>
          <a:xfrm>
            <a:off x="6660232" y="5949280"/>
            <a:ext cx="2304256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Text Box 27"/>
          <p:cNvSpPr txBox="1">
            <a:spLocks noChangeArrowheads="1"/>
          </p:cNvSpPr>
          <p:nvPr/>
        </p:nvSpPr>
        <p:spPr bwMode="auto">
          <a:xfrm>
            <a:off x="228600" y="2415381"/>
            <a:ext cx="3429000" cy="5794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3200">
                <a:solidFill>
                  <a:schemeClr val="tx1"/>
                </a:solidFill>
                <a:latin typeface="Arial" charset="0"/>
              </a:defRPr>
            </a:lvl1pPr>
            <a:lvl2pPr>
              <a:defRPr sz="2800">
                <a:solidFill>
                  <a:schemeClr val="tx1"/>
                </a:solidFill>
                <a:latin typeface="Arial" charset="0"/>
              </a:defRPr>
            </a:lvl2pPr>
            <a:lvl3pPr>
              <a:defRPr sz="2400">
                <a:solidFill>
                  <a:schemeClr val="tx1"/>
                </a:solidFill>
                <a:latin typeface="Arial" charset="0"/>
              </a:defRPr>
            </a:lvl3pPr>
            <a:lvl4pPr>
              <a:defRPr sz="2000">
                <a:solidFill>
                  <a:schemeClr val="tx1"/>
                </a:solidFill>
                <a:latin typeface="Arial" charset="0"/>
              </a:defRPr>
            </a:lvl4pPr>
            <a:lvl5pPr>
              <a:defRPr sz="2000">
                <a:solidFill>
                  <a:schemeClr val="tx1"/>
                </a:solidFill>
                <a:latin typeface="Arial" charset="0"/>
              </a:defRPr>
            </a:lvl5pPr>
            <a:lvl6pPr eaLnBrk="0" hangingPunct="0">
              <a:defRPr sz="2000">
                <a:solidFill>
                  <a:schemeClr val="tx1"/>
                </a:solidFill>
                <a:latin typeface="Arial" charset="0"/>
              </a:defRPr>
            </a:lvl6pPr>
            <a:lvl7pPr eaLnBrk="0" hangingPunct="0">
              <a:defRPr sz="2000">
                <a:solidFill>
                  <a:schemeClr val="tx1"/>
                </a:solidFill>
                <a:latin typeface="Arial" charset="0"/>
              </a:defRPr>
            </a:lvl7pPr>
            <a:lvl8pPr eaLnBrk="0" hangingPunct="0">
              <a:defRPr sz="2000">
                <a:solidFill>
                  <a:schemeClr val="tx1"/>
                </a:solidFill>
                <a:latin typeface="Arial" charset="0"/>
              </a:defRPr>
            </a:lvl8pPr>
            <a:lvl9pPr eaLnBrk="0" hangingPunct="0"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ru-RU">
                <a:solidFill>
                  <a:srgbClr val="000000"/>
                </a:solidFill>
              </a:rPr>
              <a:t>  </a:t>
            </a:r>
            <a:endParaRPr lang="ru-RU">
              <a:solidFill>
                <a:srgbClr val="000000"/>
              </a:solidFill>
              <a:latin typeface="Monotype Corsiva" pitchFamily="66" charset="0"/>
            </a:endParaRPr>
          </a:p>
        </p:txBody>
      </p:sp>
      <p:sp>
        <p:nvSpPr>
          <p:cNvPr id="9" name="Rectangle 5"/>
          <p:cNvSpPr>
            <a:spLocks noChangeArrowheads="1"/>
          </p:cNvSpPr>
          <p:nvPr/>
        </p:nvSpPr>
        <p:spPr bwMode="auto">
          <a:xfrm>
            <a:off x="827584" y="1412776"/>
            <a:ext cx="7632848" cy="1440160"/>
          </a:xfrm>
          <a:prstGeom prst="rect">
            <a:avLst/>
          </a:prstGeom>
          <a:solidFill>
            <a:srgbClr val="00990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 eaLnBrk="1" hangingPunct="1"/>
            <a:r>
              <a:rPr lang="ru-RU" sz="3200" b="1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Отлично,</a:t>
            </a:r>
          </a:p>
          <a:p>
            <a:pPr algn="ctr" eaLnBrk="1" hangingPunct="1"/>
            <a:r>
              <a:rPr lang="ru-RU" sz="3200" b="1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хочу знать больше</a:t>
            </a:r>
          </a:p>
        </p:txBody>
      </p:sp>
      <p:sp>
        <p:nvSpPr>
          <p:cNvPr id="10" name="Rectangle 6"/>
          <p:cNvSpPr>
            <a:spLocks noChangeArrowheads="1"/>
          </p:cNvSpPr>
          <p:nvPr/>
        </p:nvSpPr>
        <p:spPr bwMode="auto">
          <a:xfrm>
            <a:off x="812331" y="2852936"/>
            <a:ext cx="7648101" cy="1415312"/>
          </a:xfrm>
          <a:prstGeom prst="rect">
            <a:avLst/>
          </a:prstGeom>
          <a:solidFill>
            <a:schemeClr val="accent2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anchor="ctr"/>
          <a:lstStyle/>
          <a:p>
            <a:pPr algn="ctr" eaLnBrk="1" hangingPunct="1"/>
            <a:r>
              <a:rPr lang="ru-RU" sz="3200" b="1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Хорошо, но могу лучше</a:t>
            </a:r>
          </a:p>
        </p:txBody>
      </p:sp>
      <p:sp>
        <p:nvSpPr>
          <p:cNvPr id="11" name="Rectangle 7"/>
          <p:cNvSpPr>
            <a:spLocks noChangeArrowheads="1"/>
          </p:cNvSpPr>
          <p:nvPr/>
        </p:nvSpPr>
        <p:spPr bwMode="auto">
          <a:xfrm>
            <a:off x="827584" y="4249666"/>
            <a:ext cx="7632848" cy="1555597"/>
          </a:xfrm>
          <a:prstGeom prst="rect">
            <a:avLst/>
          </a:prstGeom>
          <a:solidFill>
            <a:srgbClr val="FF000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 eaLnBrk="1" hangingPunct="1"/>
            <a:r>
              <a:rPr lang="ru-RU" sz="3200" b="1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Пока испытываю трудности</a:t>
            </a:r>
          </a:p>
        </p:txBody>
      </p:sp>
    </p:spTree>
    <p:extLst>
      <p:ext uri="{BB962C8B-B14F-4D97-AF65-F5344CB8AC3E}">
        <p14:creationId xmlns:p14="http://schemas.microsoft.com/office/powerpoint/2010/main" val="770431707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2"/>
          <p:cNvSpPr>
            <a:spLocks noGrp="1" noChangeArrowheads="1"/>
          </p:cNvSpPr>
          <p:nvPr>
            <p:ph type="title"/>
          </p:nvPr>
        </p:nvSpPr>
        <p:spPr>
          <a:xfrm>
            <a:off x="1259632" y="1398613"/>
            <a:ext cx="8121860" cy="2721868"/>
          </a:xfrm>
        </p:spPr>
        <p:txBody>
          <a:bodyPr>
            <a:noAutofit/>
          </a:bodyPr>
          <a:lstStyle/>
          <a:p>
            <a:br>
              <a:rPr lang="ru-RU" sz="40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</a:rPr>
            </a:br>
            <a:br>
              <a:rPr lang="ru-RU" sz="40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</a:rPr>
            </a:br>
            <a:r>
              <a:rPr lang="ru-RU" sz="9600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</a:rPr>
              <a:t>Молодцы!</a:t>
            </a:r>
          </a:p>
        </p:txBody>
      </p:sp>
      <p:sp>
        <p:nvSpPr>
          <p:cNvPr id="2" name="Прямоугольник 1"/>
          <p:cNvSpPr/>
          <p:nvPr/>
        </p:nvSpPr>
        <p:spPr>
          <a:xfrm>
            <a:off x="827584" y="1628800"/>
            <a:ext cx="8136904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5400" b="1" dirty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          </a:t>
            </a:r>
            <a:endParaRPr lang="ru-RU" sz="5400" b="1" dirty="0">
              <a:solidFill>
                <a:schemeClr val="tx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cxnSp>
        <p:nvCxnSpPr>
          <p:cNvPr id="7" name="Прямая соединительная линия 6"/>
          <p:cNvCxnSpPr/>
          <p:nvPr/>
        </p:nvCxnSpPr>
        <p:spPr>
          <a:xfrm>
            <a:off x="6660232" y="5949280"/>
            <a:ext cx="2304256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3" name="Рисунок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059488" y="4221088"/>
            <a:ext cx="1905000" cy="1828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74979233"/>
      </p:ext>
    </p:extLst>
  </p:cSld>
  <p:clrMapOvr>
    <a:masterClrMapping/>
  </p:clrMapOvr>
</p:sld>
</file>

<file path=ppt/theme/theme1.xml><?xml version="1.0" encoding="utf-8"?>
<a:theme xmlns:a="http://schemas.openxmlformats.org/drawingml/2006/main" name="Легкий дым">
  <a:themeElements>
    <a:clrScheme name="Легкий дым">
      <a:dk1>
        <a:sysClr val="windowText" lastClr="000000"/>
      </a:dk1>
      <a:lt1>
        <a:sysClr val="window" lastClr="FFFFFF"/>
      </a:lt1>
      <a:dk2>
        <a:srgbClr val="766F54"/>
      </a:dk2>
      <a:lt2>
        <a:srgbClr val="E3EACF"/>
      </a:lt2>
      <a:accent1>
        <a:srgbClr val="A53010"/>
      </a:accent1>
      <a:accent2>
        <a:srgbClr val="DE7E18"/>
      </a:accent2>
      <a:accent3>
        <a:srgbClr val="9F8351"/>
      </a:accent3>
      <a:accent4>
        <a:srgbClr val="728653"/>
      </a:accent4>
      <a:accent5>
        <a:srgbClr val="92AA4C"/>
      </a:accent5>
      <a:accent6>
        <a:srgbClr val="6AAC91"/>
      </a:accent6>
      <a:hlink>
        <a:srgbClr val="FB4A18"/>
      </a:hlink>
      <a:folHlink>
        <a:srgbClr val="FB9318"/>
      </a:folHlink>
    </a:clrScheme>
    <a:fontScheme name="Легкий дым">
      <a:maj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Легкий дым">
      <a:fillStyleLst>
        <a:solidFill>
          <a:schemeClr val="phClr"/>
        </a:solidFill>
        <a:solidFill>
          <a:schemeClr val="phClr">
            <a:tint val="70000"/>
            <a:lumMod val="104000"/>
          </a:schemeClr>
        </a:solidFill>
        <a:gradFill rotWithShape="1">
          <a:gsLst>
            <a:gs pos="0">
              <a:schemeClr val="phClr">
                <a:tint val="96000"/>
                <a:lumMod val="104000"/>
              </a:schemeClr>
            </a:gs>
            <a:gs pos="100000">
              <a:schemeClr val="phClr">
                <a:shade val="98000"/>
                <a:lumMod val="9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shade val="90000"/>
            </a:schemeClr>
          </a:solidFill>
          <a:prstDash val="solid"/>
        </a:ln>
        <a:ln w="15875" cap="rnd" cmpd="sng" algn="ctr">
          <a:solidFill>
            <a:schemeClr val="phClr"/>
          </a:solidFill>
          <a:prstDash val="solid"/>
        </a:ln>
        <a:ln w="2222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2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satMod val="92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Wisp" id="{7CB32D59-10C0-40DD-B7BD-2E94284A981C}" vid="{24B1A44C-C006-48B2-A4D7-E5549B3D8CD4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Wisp</Template>
  <TotalTime>803</TotalTime>
  <Words>689</Words>
  <Application>Microsoft Office PowerPoint</Application>
  <PresentationFormat>Экран (4:3)</PresentationFormat>
  <Paragraphs>124</Paragraphs>
  <Slides>17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6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17</vt:i4>
      </vt:variant>
    </vt:vector>
  </HeadingPairs>
  <TitlesOfParts>
    <vt:vector size="24" baseType="lpstr">
      <vt:lpstr>Arial</vt:lpstr>
      <vt:lpstr>Calibri</vt:lpstr>
      <vt:lpstr>Century Gothic</vt:lpstr>
      <vt:lpstr>Monotype Corsiva</vt:lpstr>
      <vt:lpstr>Times New Roman</vt:lpstr>
      <vt:lpstr>Wingdings 3</vt:lpstr>
      <vt:lpstr>Легкий дым</vt:lpstr>
      <vt:lpstr>Умножение на однозначное число в пределах 100000</vt:lpstr>
      <vt:lpstr>Презентация PowerPoint</vt:lpstr>
      <vt:lpstr>Презентация PowerPoint</vt:lpstr>
      <vt:lpstr>Презентация PowerPoint</vt:lpstr>
      <vt:lpstr>Решение: 25:4=6 (л)-может перевезти 24 человека одновременно 6+1=7 (л) Ответ:7 лодок понадобится, чтобы перевезти одновременно 25 человек.</vt:lpstr>
      <vt:lpstr>Кто быстрее?</vt:lpstr>
      <vt:lpstr>Проверка!</vt:lpstr>
      <vt:lpstr>Работаем в парах.</vt:lpstr>
      <vt:lpstr>ПРОВЕРЯЕМ!</vt:lpstr>
      <vt:lpstr>Решите. 13    148    12821</vt:lpstr>
      <vt:lpstr>Презентация PowerPoint</vt:lpstr>
      <vt:lpstr>Вспомним Алгоритм умножения  многозначных чисел   на однозначные</vt:lpstr>
      <vt:lpstr>Презентация PowerPoint</vt:lpstr>
      <vt:lpstr>Презентация PowerPoint</vt:lpstr>
      <vt:lpstr>Презентация PowerPoint</vt:lpstr>
      <vt:lpstr>Оцени себя!</vt:lpstr>
      <vt:lpstr>  Молодцы!</vt:lpstr>
    </vt:vector>
  </TitlesOfParts>
  <Company>Microsoft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Тема урока «Умножение и деление многозначного числа на однозначное»</dc:title>
  <dc:creator>Любовь</dc:creator>
  <cp:lastModifiedBy>Кирилл Нуждин</cp:lastModifiedBy>
  <cp:revision>74</cp:revision>
  <dcterms:created xsi:type="dcterms:W3CDTF">2014-04-27T15:24:34Z</dcterms:created>
  <dcterms:modified xsi:type="dcterms:W3CDTF">2024-12-22T15:23:05Z</dcterms:modified>
</cp:coreProperties>
</file>