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35"/>
  </p:notesMasterIdLst>
  <p:sldIdLst>
    <p:sldId id="257" r:id="rId2"/>
    <p:sldId id="256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71" r:id="rId15"/>
    <p:sldId id="272" r:id="rId16"/>
    <p:sldId id="270" r:id="rId17"/>
    <p:sldId id="274" r:id="rId18"/>
    <p:sldId id="273" r:id="rId19"/>
    <p:sldId id="275" r:id="rId20"/>
    <p:sldId id="26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7" r:id="rId29"/>
    <p:sldId id="288" r:id="rId30"/>
    <p:sldId id="283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570" y="-11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C90D9-7D9F-4CA1-B250-401304B23D4B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80E99-BD9F-4065-B915-11DB4E192B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80E99-BD9F-4065-B915-11DB4E192B4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31.jpe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http://radinetz.by/media/galleries/47/%D0%A038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 descr="OFEclymeB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2387757" cy="1790818"/>
          </a:xfrm>
          <a:prstGeom prst="rect">
            <a:avLst/>
          </a:prstGeom>
        </p:spPr>
      </p:pic>
      <p:pic>
        <p:nvPicPr>
          <p:cNvPr id="5" name="Рисунок 4" descr="E8foU3hAlhY.jpg"/>
          <p:cNvPicPr>
            <a:picLocks noChangeAspect="1"/>
          </p:cNvPicPr>
          <p:nvPr/>
        </p:nvPicPr>
        <p:blipFill>
          <a:blip r:embed="rId3" cstate="print">
            <a:lum bright="10000" contrast="20000"/>
          </a:blip>
          <a:stretch>
            <a:fillRect/>
          </a:stretch>
        </p:blipFill>
        <p:spPr>
          <a:xfrm>
            <a:off x="0" y="0"/>
            <a:ext cx="1653648" cy="2348880"/>
          </a:xfrm>
          <a:prstGeom prst="rect">
            <a:avLst/>
          </a:prstGeom>
        </p:spPr>
      </p:pic>
      <p:pic>
        <p:nvPicPr>
          <p:cNvPr id="6" name="Рисунок 5" descr="IMG-20210406-WA0004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2276872"/>
            <a:ext cx="1674186" cy="2376264"/>
          </a:xfrm>
          <a:prstGeom prst="rect">
            <a:avLst/>
          </a:prstGeom>
        </p:spPr>
      </p:pic>
      <p:pic>
        <p:nvPicPr>
          <p:cNvPr id="7" name="Рисунок 6" descr="IMG-20210406-WA0012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307796" y="4409728"/>
            <a:ext cx="1836204" cy="2448272"/>
          </a:xfrm>
          <a:prstGeom prst="rect">
            <a:avLst/>
          </a:prstGeom>
        </p:spPr>
      </p:pic>
      <p:pic>
        <p:nvPicPr>
          <p:cNvPr id="8" name="Рисунок 7" descr="IMG-20210406-WA0005.jpg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1619672" y="4941168"/>
            <a:ext cx="2555776" cy="1916832"/>
          </a:xfrm>
          <a:prstGeom prst="rect">
            <a:avLst/>
          </a:prstGeom>
        </p:spPr>
      </p:pic>
      <p:pic>
        <p:nvPicPr>
          <p:cNvPr id="10" name="Рисунок 9" descr="IMG-20210406-WA0018.jpg"/>
          <p:cNvPicPr>
            <a:picLocks noChangeAspect="1"/>
          </p:cNvPicPr>
          <p:nvPr/>
        </p:nvPicPr>
        <p:blipFill>
          <a:blip r:embed="rId7" cstate="print">
            <a:lum bright="20000" contrast="30000"/>
          </a:blip>
          <a:stretch>
            <a:fillRect/>
          </a:stretch>
        </p:blipFill>
        <p:spPr>
          <a:xfrm>
            <a:off x="7328334" y="0"/>
            <a:ext cx="1815666" cy="2420888"/>
          </a:xfrm>
          <a:prstGeom prst="rect">
            <a:avLst/>
          </a:prstGeom>
        </p:spPr>
      </p:pic>
      <p:pic>
        <p:nvPicPr>
          <p:cNvPr id="9" name="Рисунок 8" descr="h6qs-rxSvlQ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07796" y="1988840"/>
            <a:ext cx="1836204" cy="2448272"/>
          </a:xfrm>
          <a:prstGeom prst="rect">
            <a:avLst/>
          </a:prstGeom>
        </p:spPr>
      </p:pic>
      <p:pic>
        <p:nvPicPr>
          <p:cNvPr id="11" name="Рисунок 10" descr="ZCtWWQtJVeE.jpg"/>
          <p:cNvPicPr>
            <a:picLocks noChangeAspect="1"/>
          </p:cNvPicPr>
          <p:nvPr/>
        </p:nvPicPr>
        <p:blipFill>
          <a:blip r:embed="rId9" cstate="print">
            <a:lum bright="30000" contrast="30000"/>
          </a:blip>
          <a:srcRect t="17450" b="13251"/>
          <a:stretch>
            <a:fillRect/>
          </a:stretch>
        </p:blipFill>
        <p:spPr>
          <a:xfrm>
            <a:off x="3995936" y="0"/>
            <a:ext cx="1923678" cy="1777454"/>
          </a:xfrm>
          <a:prstGeom prst="rect">
            <a:avLst/>
          </a:prstGeom>
        </p:spPr>
      </p:pic>
      <p:pic>
        <p:nvPicPr>
          <p:cNvPr id="12" name="Рисунок 11" descr="IMG-20210406-WA0011.jpg"/>
          <p:cNvPicPr>
            <a:picLocks noChangeAspect="1"/>
          </p:cNvPicPr>
          <p:nvPr/>
        </p:nvPicPr>
        <p:blipFill>
          <a:blip r:embed="rId10" cstate="print">
            <a:lum bright="10000" contrast="20000"/>
          </a:blip>
          <a:srcRect t="59450" b="1701"/>
          <a:stretch>
            <a:fillRect/>
          </a:stretch>
        </p:blipFill>
        <p:spPr>
          <a:xfrm>
            <a:off x="4139952" y="4941168"/>
            <a:ext cx="3144445" cy="1916832"/>
          </a:xfrm>
          <a:prstGeom prst="rect">
            <a:avLst/>
          </a:prstGeom>
        </p:spPr>
      </p:pic>
      <p:pic>
        <p:nvPicPr>
          <p:cNvPr id="3" name="Рисунок 2" descr="IMG-20210406-WA0001.jpg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0" y="4653136"/>
            <a:ext cx="1653648" cy="2204864"/>
          </a:xfrm>
          <a:prstGeom prst="rect">
            <a:avLst/>
          </a:prstGeom>
        </p:spPr>
      </p:pic>
      <p:pic>
        <p:nvPicPr>
          <p:cNvPr id="14" name="Рисунок 13" descr="xkWQMd_h5B8.jpg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rcRect t="12201" r="51050" b="3801"/>
          <a:stretch>
            <a:fillRect/>
          </a:stretch>
        </p:blipFill>
        <p:spPr>
          <a:xfrm>
            <a:off x="5868144" y="-675456"/>
            <a:ext cx="1512168" cy="2471333"/>
          </a:xfrm>
          <a:prstGeom prst="rect">
            <a:avLst/>
          </a:prstGeom>
        </p:spPr>
      </p:pic>
      <p:pic>
        <p:nvPicPr>
          <p:cNvPr id="17" name="Рисунок 16" descr="PNGPIX-COM-Rectangular-Photo-Frame-PNG-Transparent-Image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259632" y="1484784"/>
            <a:ext cx="6447895" cy="381642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051720" y="2204864"/>
            <a:ext cx="489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Kozuka Mincho Pr6N H" pitchFamily="18" charset="-128"/>
                <a:ea typeface="Kozuka Mincho Pr6N H" pitchFamily="18" charset="-128"/>
              </a:rPr>
              <a:t>Информационно-исследовательский  проект</a:t>
            </a:r>
          </a:p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Kozuka Mincho Pr6N H" pitchFamily="18" charset="-128"/>
                <a:ea typeface="Kozuka Mincho Pr6N H" pitchFamily="18" charset="-128"/>
              </a:rPr>
              <a:t>«Очи» русской избы </a:t>
            </a: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latin typeface="Kozuka Mincho Pr6N H" pitchFamily="18" charset="-128"/>
                <a:ea typeface="Kozuka Mincho Pr6N H" pitchFamily="18" charset="-128"/>
              </a:rPr>
              <a:t>Вышневолоцкого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Kozuka Mincho Pr6N H" pitchFamily="18" charset="-128"/>
                <a:ea typeface="Kozuka Mincho Pr6N H" pitchFamily="18" charset="-128"/>
              </a:rPr>
              <a:t> уезда – «живая» старина»</a:t>
            </a:r>
          </a:p>
          <a:p>
            <a:endParaRPr lang="ru-RU" dirty="0"/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alichnik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Горизонтальный свиток 3"/>
          <p:cNvSpPr/>
          <p:nvPr/>
        </p:nvSpPr>
        <p:spPr>
          <a:xfrm>
            <a:off x="1691680" y="2132856"/>
            <a:ext cx="4896544" cy="266429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907704" y="2744054"/>
            <a:ext cx="4564875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Автор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проекта:</a:t>
            </a:r>
            <a:endParaRPr kumimoji="0" lang="ru-RU" sz="800" b="1" i="0" u="sng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Зайцева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Елена Владимировна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учитель начальных классов </a:t>
            </a:r>
            <a:endParaRPr lang="ru-RU" sz="14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МБОУ «школа № 4»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г.Вышний Волочёк</a:t>
            </a:r>
            <a:endParaRPr lang="ru-RU" sz="14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264" y="0"/>
            <a:ext cx="9576800" cy="6858000"/>
          </a:xfrm>
          <a:prstGeom prst="rect">
            <a:avLst/>
          </a:prstGeom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259632" y="1844824"/>
            <a:ext cx="672626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Тема.</a:t>
            </a: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Тема данного проекта направлена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 познавательный интерес школьников,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основанный на  естественном стремлении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знать прошлое своего края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через образцы народного промысла.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6.jpg"/>
          <p:cNvPicPr>
            <a:picLocks noChangeAspect="1"/>
          </p:cNvPicPr>
          <p:nvPr/>
        </p:nvPicPr>
        <p:blipFill>
          <a:blip r:embed="rId2" cstate="print"/>
          <a:srcRect l="3490" r="2711" b="2751"/>
          <a:stretch>
            <a:fillRect/>
          </a:stretch>
        </p:blipFill>
        <p:spPr>
          <a:xfrm>
            <a:off x="179512" y="0"/>
            <a:ext cx="4824536" cy="666936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5" name="Рисунок 4" descr="IMG-20210406-WA0002.jpg"/>
          <p:cNvPicPr>
            <a:picLocks noChangeAspect="1"/>
          </p:cNvPicPr>
          <p:nvPr/>
        </p:nvPicPr>
        <p:blipFill>
          <a:blip r:embed="rId3" cstate="print"/>
          <a:srcRect r="14601" b="15350"/>
          <a:stretch>
            <a:fillRect/>
          </a:stretch>
        </p:blipFill>
        <p:spPr>
          <a:xfrm>
            <a:off x="989752" y="1412776"/>
            <a:ext cx="3160075" cy="417646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733048" y="836712"/>
            <a:ext cx="441095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Гуляя по улицам нашего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города со своим ребёнком,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 обращала внимание на то,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его привлекало оформление окон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некоторых домов с  резными наличниками.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Когда,  в поле нашего зрения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оказывались дома с окнами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красивым  обрамлением,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ребенок  восторженно привлекал мое внимание.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Мы останавливались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 рассматривали наличники.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Потом он предложил сфотографировать  окно.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большим удовольствием ребенок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сделал первую фотографию,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его заинтересовало, и  затем появились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 другие фотографии.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Теперь  уже  мы останавливаемся,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только рассмотреть,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но и сфотографировать дом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ажурными наличниками.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 появилась идея создать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 коллекцию «живой » старины.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99715" y="992630"/>
            <a:ext cx="858363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 проекта:</a:t>
            </a: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Поводом организовать и провести этот проект послужило,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то, что «Живая» старина, уходит с улиц наших городов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у современного поколения осталось совсем  немного времени,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чтобы стать очевидцами, оставшихся  произведений  мастеров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резьбы по дереву и воочию рассматривать и запечатлевать их работы.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В ходе реализации проекта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«Очи» русской избы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уезда – «живая» старина»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планируется  размещение фотодокументов на сайтах образовательных учреждений,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учреждений культуры.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Такая информация призвана выполнять важную социальную миссию: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воспитывать патриотические чувства,  расширять знания о малой родине,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ее истории, обычаях и традициях, развивать интерес к прошлому,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настоящему, способствовать пониманию красоты, особенностей,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неповторимости родной земли.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Реализация проекта создаст возможность организации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фонда уникальных  краеведческих ресурсов на электронных носителях,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расширяющих представление  о своеобразии историко-культурного наследия  нашего края,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способствующих формированию у населения, чувства любви,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гордости, патриотизма  и чувства принадлежности к малой родине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331640" y="1115454"/>
            <a:ext cx="6048672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Объект исследования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Вышневолоцкий городской округ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Предмет исследования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обрамление окон - наличники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131492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5" y="1484784"/>
            <a:ext cx="2117597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10406-WA0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492896"/>
            <a:ext cx="2592288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24528" cy="7101408"/>
          </a:xfrm>
          <a:prstGeom prst="rect">
            <a:avLst/>
          </a:prstGeom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55576" y="960985"/>
            <a:ext cx="7980583" cy="425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Гипотеза: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Если, находясь в процессе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поисково-творческой деятельности,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мы будем  фото документировать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предметы исследования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«живой» старины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городского округа,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 тем самым будем изучать и сохранять его  историю.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Полученные знания о малой родине, будут способствовать: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дальнейшему развитию нравственно-патриотических чувств у детей;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проявлению  интереса  к народным промыслам,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развитию эстетического  вкуса и наблюдательности.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95536" y="996700"/>
            <a:ext cx="8156592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проекта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Изучение истории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уезда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через знакомство с  народными  промыслами,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частности – деревянное зодчество: резьба по дереву;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создание электронного 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фотодокументного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фонда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краеведческого характера необходимого для будущих поколений.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 проекта: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собрать и оформить фотоматериал по заданной теме;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составить паспорт  обрамления окон(ока) домов: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автор, год создания обрамления окон (ока);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познакомиться с историей появления обрамления окон – наличников;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способствовать развитию самостоятельного познавательного процесса;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пополнять собрание  фотодокументов.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835696" y="1340768"/>
            <a:ext cx="5360377" cy="395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00113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Методы исследования проекта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 с  краеведческой литературой,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источниками Интернета;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фотосъемка;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работа  с семейными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фотоархивами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анкетирование;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поисковый;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беседа;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систематизация.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71400"/>
            <a:ext cx="9144000" cy="7416824"/>
          </a:xfrm>
          <a:prstGeom prst="rect">
            <a:avLst/>
          </a:prstGeom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899592" y="1292420"/>
            <a:ext cx="72008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Новизна проекта: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Новизна данного проекта состоит в том,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впервые история родного края изучается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через работы мастеров – ремесленников,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используя популярный  прием среди  школьников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фотографирование;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процессе его реализации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будет создан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фотоархив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предмета  исследования проекта.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683568" y="1184122"/>
            <a:ext cx="7826822" cy="432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Практическая значимость проекта: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100" b="0" i="0" u="sng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- создание архива-коллекции фотодокументов;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создание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фотоколлекции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будет способствовать развитию творческой  активности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детей и взрослых по сбору фотоматериалов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Вышневолоцком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уезде;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собранный  материал данного проекта,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может быть использован для проведения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школьных мероприятий,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классных часах, на  краеведческих чтениях,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познавательных  играх.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2060848"/>
          <a:ext cx="7344816" cy="2208276"/>
        </p:xfrm>
        <a:graphic>
          <a:graphicData uri="http://schemas.openxmlformats.org/drawingml/2006/table">
            <a:tbl>
              <a:tblPr/>
              <a:tblGrid>
                <a:gridCol w="303939"/>
                <a:gridCol w="2307774"/>
                <a:gridCol w="473310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Название этапа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Цель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Подготовительный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Погружение впроект-мотивация, целеполагание проекта, изучение литературы, проведение краеведческих встреч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Проектировочный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Построение схемы деятельности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Практический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Реализация проекта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Итоговый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Систематизация результатов.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2987824" y="-654549"/>
            <a:ext cx="3464731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реализации проекта:</a:t>
            </a:r>
            <a:endParaRPr kumimoji="0" lang="ru-RU" sz="1050" b="0" i="0" u="sng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2800" b="0" i="0" u="sng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259632" y="3573016"/>
            <a:ext cx="6764992" cy="237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SlantUp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"Народ, не знающий своего прошлого, не имеет будущего" 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Михаил Ломоносов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4" name="Рисунок 3" descr="E8foU3hAlhY.jpg"/>
          <p:cNvPicPr>
            <a:picLocks noChangeAspect="1"/>
          </p:cNvPicPr>
          <p:nvPr/>
        </p:nvPicPr>
        <p:blipFill>
          <a:blip r:embed="rId3" cstate="print"/>
          <a:srcRect l="-399" b="6951"/>
          <a:stretch>
            <a:fillRect/>
          </a:stretch>
        </p:blipFill>
        <p:spPr>
          <a:xfrm>
            <a:off x="1403648" y="908719"/>
            <a:ext cx="2880320" cy="3559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portret_m_v_lomonosova_1951_b_avtolitografija_52kh38_28kh24.jp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5868144" y="908720"/>
            <a:ext cx="2087951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pic>
        <p:nvPicPr>
          <p:cNvPr id="6" name="Рисунок 5" descr="IMG-20210406-WA0009.jpg"/>
          <p:cNvPicPr>
            <a:picLocks noChangeAspect="1"/>
          </p:cNvPicPr>
          <p:nvPr/>
        </p:nvPicPr>
        <p:blipFill>
          <a:blip r:embed="rId3" cstate="print"/>
          <a:srcRect b="22700"/>
          <a:stretch>
            <a:fillRect/>
          </a:stretch>
        </p:blipFill>
        <p:spPr>
          <a:xfrm>
            <a:off x="827584" y="2420888"/>
            <a:ext cx="2520280" cy="2597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-20210406-WA00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717032"/>
            <a:ext cx="1653648" cy="220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-20210406-WA00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45628" y="1268760"/>
            <a:ext cx="183620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-20210406-WA00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1124744"/>
            <a:ext cx="183620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 flipV="1">
            <a:off x="11412760" y="2060848"/>
            <a:ext cx="504056" cy="833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SlantUp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"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6" name="Рисунок 5" descr="IMG-20210406-WA0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196752"/>
            <a:ext cx="3402378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OFEclymeBKA.jpg"/>
          <p:cNvPicPr>
            <a:picLocks noChangeAspect="1"/>
          </p:cNvPicPr>
          <p:nvPr/>
        </p:nvPicPr>
        <p:blipFill>
          <a:blip r:embed="rId4" cstate="print"/>
          <a:srcRect l="31697" t="7287" r="13654" b="3818"/>
          <a:stretch>
            <a:fillRect/>
          </a:stretch>
        </p:blipFill>
        <p:spPr>
          <a:xfrm>
            <a:off x="4499992" y="1196752"/>
            <a:ext cx="3600400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971600" y="980728"/>
            <a:ext cx="7488832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Наличник- это: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100" b="1" i="0" u="sng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1. Накладная планка на дверном или оконном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проѐме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2. Металлическая пластинка со скважиной для ключа.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(Толковый словарь русского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языка.С.И.Ожегов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Наличник-декоративное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обрамление оконного проема.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Состоит обычно из фронтона,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вертикальных тяг (колонок или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полуколонок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подоконной части;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часто украшается резьбой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(особенно в деревянной архитектуре).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(Большой Энциклопедический словарь).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pic>
        <p:nvPicPr>
          <p:cNvPr id="3" name="Рисунок 2" descr="nalichnik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980728"/>
            <a:ext cx="7360993" cy="4828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pic>
        <p:nvPicPr>
          <p:cNvPr id="5" name="Рисунок 4" descr="дом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1943" y="980728"/>
            <a:ext cx="7230457" cy="4876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Волна 5"/>
          <p:cNvSpPr/>
          <p:nvPr/>
        </p:nvSpPr>
        <p:spPr>
          <a:xfrm>
            <a:off x="2195736" y="4797152"/>
            <a:ext cx="2808312" cy="360040"/>
          </a:xfrm>
          <a:prstGeom prst="wav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843808" y="479715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Русская изба.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uZ6gNCYVQQ.jpg"/>
          <p:cNvPicPr>
            <a:picLocks noChangeAspect="1"/>
          </p:cNvPicPr>
          <p:nvPr/>
        </p:nvPicPr>
        <p:blipFill>
          <a:blip r:embed="rId2" cstate="print">
            <a:lum bright="30000" contrast="30000"/>
          </a:blip>
          <a:srcRect l="13438" t="54077" r="78162" b="19673"/>
          <a:stretch>
            <a:fillRect/>
          </a:stretch>
        </p:blipFill>
        <p:spPr>
          <a:xfrm>
            <a:off x="467544" y="692696"/>
            <a:ext cx="1368152" cy="5700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E8foU3hAlhY.jpg"/>
          <p:cNvPicPr>
            <a:picLocks noChangeAspect="1"/>
          </p:cNvPicPr>
          <p:nvPr/>
        </p:nvPicPr>
        <p:blipFill>
          <a:blip r:embed="rId3" cstate="print"/>
          <a:srcRect l="-1400" t="4851" r="80800" b="6951"/>
          <a:stretch>
            <a:fillRect/>
          </a:stretch>
        </p:blipFill>
        <p:spPr>
          <a:xfrm>
            <a:off x="7452320" y="332656"/>
            <a:ext cx="1059582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16824"/>
          </a:xfrm>
          <a:prstGeom prst="rect">
            <a:avLst/>
          </a:prstGeom>
        </p:spPr>
      </p:pic>
      <p:pic>
        <p:nvPicPr>
          <p:cNvPr id="3" name="Рисунок 2" descr="duZ6gNCYVQQ.jpg"/>
          <p:cNvPicPr>
            <a:picLocks noChangeAspect="1"/>
          </p:cNvPicPr>
          <p:nvPr/>
        </p:nvPicPr>
        <p:blipFill>
          <a:blip r:embed="rId2" cstate="print">
            <a:lum bright="30000" contrast="40000"/>
          </a:blip>
          <a:srcRect l="13600" t="79400" r="79400" b="6950"/>
          <a:stretch>
            <a:fillRect/>
          </a:stretch>
        </p:blipFill>
        <p:spPr>
          <a:xfrm>
            <a:off x="1907704" y="3717032"/>
            <a:ext cx="936104" cy="2433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uZ6gNCYVQQ.jpg"/>
          <p:cNvPicPr>
            <a:picLocks noChangeAspect="1"/>
          </p:cNvPicPr>
          <p:nvPr/>
        </p:nvPicPr>
        <p:blipFill>
          <a:blip r:embed="rId2" cstate="print">
            <a:lum bright="30000" contrast="30000"/>
          </a:blip>
          <a:srcRect l="31638" t="48827" r="31962" b="17573"/>
          <a:stretch>
            <a:fillRect/>
          </a:stretch>
        </p:blipFill>
        <p:spPr>
          <a:xfrm>
            <a:off x="3491880" y="1052736"/>
            <a:ext cx="1872208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E8foU3hAlhY.jpg"/>
          <p:cNvPicPr>
            <a:picLocks noChangeAspect="1"/>
          </p:cNvPicPr>
          <p:nvPr/>
        </p:nvPicPr>
        <p:blipFill>
          <a:blip r:embed="rId5" cstate="print"/>
          <a:srcRect l="34999" t="4851" r="-2196" b="29651"/>
          <a:stretch>
            <a:fillRect/>
          </a:stretch>
        </p:blipFill>
        <p:spPr>
          <a:xfrm>
            <a:off x="3635896" y="3789040"/>
            <a:ext cx="1728192" cy="2245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OFEclymeBKA.jpg"/>
          <p:cNvPicPr>
            <a:picLocks noChangeAspect="1"/>
          </p:cNvPicPr>
          <p:nvPr/>
        </p:nvPicPr>
        <p:blipFill>
          <a:blip r:embed="rId6" cstate="print"/>
          <a:srcRect l="46063" t="21650" r="34250" b="16401"/>
          <a:stretch>
            <a:fillRect/>
          </a:stretch>
        </p:blipFill>
        <p:spPr>
          <a:xfrm>
            <a:off x="5580112" y="1268760"/>
            <a:ext cx="1800200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OFEclymeBKA.jp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rcRect l="26376" t="45800" r="61024" b="30051"/>
          <a:stretch>
            <a:fillRect/>
          </a:stretch>
        </p:blipFill>
        <p:spPr>
          <a:xfrm>
            <a:off x="1835696" y="1412776"/>
            <a:ext cx="1452683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210406-WA0016.jpg"/>
          <p:cNvPicPr>
            <a:picLocks noChangeAspect="1"/>
          </p:cNvPicPr>
          <p:nvPr/>
        </p:nvPicPr>
        <p:blipFill>
          <a:blip r:embed="rId2" cstate="print"/>
          <a:srcRect b="17141"/>
          <a:stretch>
            <a:fillRect/>
          </a:stretch>
        </p:blipFill>
        <p:spPr>
          <a:xfrm>
            <a:off x="6444208" y="836712"/>
            <a:ext cx="208569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-20210406-WA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052736"/>
            <a:ext cx="3507854" cy="4677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315416"/>
            <a:ext cx="9144000" cy="7488832"/>
          </a:xfrm>
          <a:prstGeom prst="rect">
            <a:avLst/>
          </a:prstGeom>
        </p:spPr>
      </p:pic>
      <p:pic>
        <p:nvPicPr>
          <p:cNvPr id="5" name="Рисунок 4" descr="IMG-20210406-WA00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2924944"/>
            <a:ext cx="2355726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xkWQMd_h5B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836712"/>
            <a:ext cx="2060848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10406-WA00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88224" y="3212976"/>
            <a:ext cx="194421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XXXL.jpg"/>
          <p:cNvPicPr>
            <a:picLocks noChangeAspect="1"/>
          </p:cNvPicPr>
          <p:nvPr/>
        </p:nvPicPr>
        <p:blipFill>
          <a:blip r:embed="rId2" cstate="print"/>
          <a:srcRect b="19318"/>
          <a:stretch>
            <a:fillRect/>
          </a:stretch>
        </p:blipFill>
        <p:spPr>
          <a:xfrm>
            <a:off x="755576" y="3429000"/>
            <a:ext cx="3672408" cy="2788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98e6f288c8f2c07cc7feaf2a16c6c7fbb2c6ce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764704"/>
            <a:ext cx="3923928" cy="2615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  <p:pic>
        <p:nvPicPr>
          <p:cNvPr id="4" name="Рисунок 3" descr="22923fc243cf463784c2d22441ceff444bd9caa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2348880"/>
            <a:ext cx="4031940" cy="268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uZ6gNCYVQ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20688"/>
            <a:ext cx="4299942" cy="5733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43408"/>
            <a:ext cx="9396536" cy="7488832"/>
          </a:xfrm>
          <a:prstGeom prst="rect">
            <a:avLst/>
          </a:prstGeom>
        </p:spPr>
      </p:pic>
      <p:pic>
        <p:nvPicPr>
          <p:cNvPr id="4" name="Рисунок 3" descr="E8foU3hAlh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692696"/>
            <a:ext cx="3813888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210406-WA0002.jpg"/>
          <p:cNvPicPr>
            <a:picLocks noChangeAspect="1"/>
          </p:cNvPicPr>
          <p:nvPr/>
        </p:nvPicPr>
        <p:blipFill>
          <a:blip r:embed="rId2" cstate="print"/>
          <a:srcRect r="10111"/>
          <a:stretch>
            <a:fillRect/>
          </a:stretch>
        </p:blipFill>
        <p:spPr>
          <a:xfrm>
            <a:off x="4520022" y="260648"/>
            <a:ext cx="4156434" cy="6165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h6qs-rxSvlQ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548680"/>
            <a:ext cx="4299942" cy="5733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OFEclymeB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59278"/>
            <a:ext cx="7992888" cy="5994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ZCtWWQtJVeE.jpg"/>
          <p:cNvPicPr>
            <a:picLocks noChangeAspect="1"/>
          </p:cNvPicPr>
          <p:nvPr/>
        </p:nvPicPr>
        <p:blipFill>
          <a:blip r:embed="rId2" cstate="print"/>
          <a:srcRect l="21000" t="4851" r="4801" b="5901"/>
          <a:stretch>
            <a:fillRect/>
          </a:stretch>
        </p:blipFill>
        <p:spPr>
          <a:xfrm>
            <a:off x="4860032" y="332656"/>
            <a:ext cx="3816424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20210406-WA0012.jpg"/>
          <p:cNvPicPr>
            <a:picLocks noChangeAspect="1"/>
          </p:cNvPicPr>
          <p:nvPr/>
        </p:nvPicPr>
        <p:blipFill>
          <a:blip r:embed="rId3" cstate="print"/>
          <a:srcRect l="10490" t="3801" b="5901"/>
          <a:stretch>
            <a:fillRect/>
          </a:stretch>
        </p:blipFill>
        <p:spPr>
          <a:xfrm>
            <a:off x="323528" y="260648"/>
            <a:ext cx="4603948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xkWQMd_h5B8.jpg"/>
          <p:cNvPicPr>
            <a:picLocks noChangeAspect="1"/>
          </p:cNvPicPr>
          <p:nvPr/>
        </p:nvPicPr>
        <p:blipFill>
          <a:blip r:embed="rId2" cstate="print"/>
          <a:srcRect l="50000" t="8400"/>
          <a:stretch>
            <a:fillRect/>
          </a:stretch>
        </p:blipFill>
        <p:spPr>
          <a:xfrm>
            <a:off x="5220072" y="260648"/>
            <a:ext cx="3429000" cy="6281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-20210406-WA0018.jpg"/>
          <p:cNvPicPr>
            <a:picLocks noChangeAspect="1"/>
          </p:cNvPicPr>
          <p:nvPr/>
        </p:nvPicPr>
        <p:blipFill>
          <a:blip r:embed="rId3" cstate="print"/>
          <a:srcRect t="5901" r="4801" b="6951"/>
          <a:stretch>
            <a:fillRect/>
          </a:stretch>
        </p:blipFill>
        <p:spPr>
          <a:xfrm>
            <a:off x="395536" y="476672"/>
            <a:ext cx="4896544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210406-WA0020.jpg"/>
          <p:cNvPicPr>
            <a:picLocks noChangeAspect="1"/>
          </p:cNvPicPr>
          <p:nvPr/>
        </p:nvPicPr>
        <p:blipFill>
          <a:blip r:embed="rId2" cstate="print"/>
          <a:srcRect l="4200" t="4851" r="16001" b="6951"/>
          <a:stretch>
            <a:fillRect/>
          </a:stretch>
        </p:blipFill>
        <p:spPr>
          <a:xfrm>
            <a:off x="4788024" y="332656"/>
            <a:ext cx="4104456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-20210406-WA0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6672"/>
            <a:ext cx="4495428" cy="5993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 cstate="print"/>
          <a:srcRect r="8680"/>
          <a:stretch>
            <a:fillRect/>
          </a:stretch>
        </p:blipFill>
        <p:spPr bwMode="auto">
          <a:xfrm>
            <a:off x="4586958" y="404664"/>
            <a:ext cx="4161506" cy="6076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437448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 l="8834" t="4714" b="7531"/>
          <a:stretch>
            <a:fillRect/>
          </a:stretch>
        </p:blipFill>
        <p:spPr bwMode="auto">
          <a:xfrm>
            <a:off x="467544" y="332656"/>
            <a:ext cx="4825044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 t="13164" r="36813" b="11363"/>
          <a:stretch>
            <a:fillRect/>
          </a:stretch>
        </p:blipFill>
        <p:spPr bwMode="auto">
          <a:xfrm>
            <a:off x="4788024" y="404664"/>
            <a:ext cx="3888432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-315416"/>
            <a:ext cx="9721080" cy="7488832"/>
          </a:xfrm>
          <a:prstGeom prst="rect">
            <a:avLst/>
          </a:prstGeom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251520" y="877943"/>
            <a:ext cx="8572667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Результаты работы. Выводы.</a:t>
            </a:r>
            <a:endParaRPr kumimoji="0" lang="ru-RU" sz="1050" b="0" i="0" u="sng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В результате работы над проектом  мы узнали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много нового из истории и значении наличников  для дома.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Рассматривали  уникальность  и самобытность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образцов деревянного зодчества; узоры, использование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образов, символичность  рисунков.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Отметили неповторимость и красоту обрамления окон.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Изучили литературный материал, связанный с резными наличниками.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Использовали Интернет источники.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Так же, разработали анкету (см. Приложение 1),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которая  может  быть использована для проведения школьных мероприятий,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направленных  на привлечение детей к изучению исторического прошлого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уезда.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будут совершать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фотопутешествие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 времени,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сохраняя  в фотографиях, то, что скоро может навсегда уйти с наших улиц – «живую» старину!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Автор данного проекта, после пробных фотокадров,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стал  проявлять  заинтересованность и теперь постоянно,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обращает внимание на наличники на окнах домов,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говоря о них, что они красивые!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Значит проект «живой» и действительно работает.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755576" y="960404"/>
            <a:ext cx="7512441" cy="373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Приложение 1.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Анкета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информационно-исследовательского проекта</a:t>
            </a:r>
            <a:endParaRPr kumimoji="0" lang="ru-RU" sz="1100" b="1" i="0" u="sng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«Очи» русской избы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Вышневолоцкого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уезда – «живая» старина»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ru-RU" sz="105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1.Обращаете ли вы внимание на наличники, когда идете по улице?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2.Какие дома вам больше нравятся: с наличниками или без них?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3.Имеет ли ваш дом резные наличники?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 Важно ли фотографировать дома с наличниками? Почему?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5.Готовы ли Вы совершить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фотопутешествие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того,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чтобы собрать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фотоколлекцию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домов с наличниками?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971600" y="1340768"/>
            <a:ext cx="6968767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Список литературы и использованных источников: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Федотов – «Волшебный мир дерева»  Москва. Просвещение. 1987год.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В. Г.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Буринов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«Домовая резьба» Москва. 1993год.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А.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Хвороселов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С. Н. Новиков – «Журнал» Москва. Просвещение. 1991год.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История русского искусства: В 2-х томах. 3 книгах. Учебник. М.,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Изобраз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искусство,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1979. 1980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5)Осипенко В. А. Резьба по дереву. – М.: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Профиздат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2006. – 112 с.: ил.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Интернет ресурсы: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www.shushara.ru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http://www.magazindomov.ru/2010/10/20/derevyannye-nalichniki-rossii/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gardenweb.ru ›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reznoi-nalichnik-okna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domovaja-resba.narod.ru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https://www.livemaster.ru/topic/3352614-article-krasota-v-detalyah-ochi-russkoj-izby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NGPIX-COM-Rectangular-Photo-Frame-PNG-Transparent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488832"/>
          </a:xfrm>
          <a:prstGeom prst="rect">
            <a:avLst/>
          </a:prstGeom>
        </p:spPr>
      </p:pic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1551393" y="2647366"/>
            <a:ext cx="58287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</TotalTime>
  <Words>1066</Words>
  <Application>Microsoft Office PowerPoint</Application>
  <PresentationFormat>Экран (4:3)</PresentationFormat>
  <Paragraphs>218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music&amp;sound</dc:creator>
  <cp:lastModifiedBy>11kabinet</cp:lastModifiedBy>
  <cp:revision>3</cp:revision>
  <dcterms:created xsi:type="dcterms:W3CDTF">2021-04-06T14:29:38Z</dcterms:created>
  <dcterms:modified xsi:type="dcterms:W3CDTF">2024-07-04T06:48:25Z</dcterms:modified>
</cp:coreProperties>
</file>