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9" r:id="rId14"/>
    <p:sldId id="280" r:id="rId15"/>
    <p:sldId id="281" r:id="rId16"/>
    <p:sldId id="288" r:id="rId17"/>
  </p:sldIdLst>
  <p:sldSz cx="18288000" cy="10287000"/>
  <p:notesSz cx="6858000" cy="9144000"/>
  <p:embeddedFontLst>
    <p:embeddedFont>
      <p:font typeface="Aleo" panose="020B0604020202020204" charset="0"/>
      <p:regular r:id="rId18"/>
    </p:embeddedFont>
    <p:embeddedFont>
      <p:font typeface="Aleo Bold" panose="020B0604020202020204" charset="0"/>
      <p:regular r:id="rId19"/>
    </p:embeddedFont>
    <p:embeddedFont>
      <p:font typeface="Aleo Bold Italics" panose="020B0604020202020204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Dosis Extra Bold" panose="020B0604020202020204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2" d="100"/>
          <a:sy n="42" d="100"/>
        </p:scale>
        <p:origin x="10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2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168774" y="2795278"/>
            <a:ext cx="9926283" cy="4431983"/>
            <a:chOff x="0" y="85725"/>
            <a:chExt cx="11205431" cy="5909310"/>
          </a:xfrm>
        </p:grpSpPr>
        <p:sp>
          <p:nvSpPr>
            <p:cNvPr id="3" name="TextBox 3"/>
            <p:cNvSpPr txBox="1"/>
            <p:nvPr/>
          </p:nvSpPr>
          <p:spPr>
            <a:xfrm>
              <a:off x="0" y="85725"/>
              <a:ext cx="11205431" cy="590931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/>
              <a:r>
                <a:rPr lang="ru-RU" sz="7200" dirty="0">
                  <a:solidFill>
                    <a:srgbClr val="272727"/>
                  </a:solidFill>
                  <a:latin typeface="Dosis Extra Bold"/>
                </a:rPr>
                <a:t>Многообразие социальных ролей в подростковом возрасте</a:t>
              </a:r>
              <a:endParaRPr lang="en-US" sz="7200" dirty="0">
                <a:solidFill>
                  <a:srgbClr val="272727"/>
                </a:solidFill>
                <a:latin typeface="Dosis Extra Bold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4414918"/>
              <a:ext cx="11205431" cy="8382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508"/>
                </a:lnSpc>
              </a:pPr>
              <a:endParaRPr lang="en-US" sz="3599" spc="107" dirty="0">
                <a:solidFill>
                  <a:srgbClr val="DDBC78"/>
                </a:solidFill>
                <a:latin typeface="Aleo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3824522" y="9159605"/>
            <a:ext cx="4073292" cy="438127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8"/>
              </a:srgbClr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5175612" y="1028700"/>
            <a:ext cx="2722203" cy="847378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 l="2084" r="2084"/>
          <a:stretch>
            <a:fillRect/>
          </a:stretch>
        </p:blipFill>
        <p:spPr>
          <a:xfrm>
            <a:off x="13531287" y="6189292"/>
            <a:ext cx="2883311" cy="351897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09443" y="4545355"/>
            <a:ext cx="1995244" cy="4957127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518943" y="9159605"/>
            <a:ext cx="4073292" cy="438127"/>
            <a:chOff x="0" y="0"/>
            <a:chExt cx="6350000" cy="6350000"/>
          </a:xfrm>
        </p:grpSpPr>
        <p:sp>
          <p:nvSpPr>
            <p:cNvPr id="11" name="Freeform 11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8"/>
              </a:srgbClr>
            </a:solidFill>
          </p:spPr>
        </p:sp>
      </p:grpSp>
      <p:pic>
        <p:nvPicPr>
          <p:cNvPr id="12" name="Picture 1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707065" y="1381901"/>
            <a:ext cx="3075670" cy="812058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BC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416177" y="2329560"/>
            <a:ext cx="9553501" cy="5732639"/>
            <a:chOff x="0" y="-76200"/>
            <a:chExt cx="12738002" cy="7643518"/>
          </a:xfrm>
        </p:grpSpPr>
        <p:sp>
          <p:nvSpPr>
            <p:cNvPr id="3" name="TextBox 3"/>
            <p:cNvSpPr txBox="1"/>
            <p:nvPr/>
          </p:nvSpPr>
          <p:spPr>
            <a:xfrm>
              <a:off x="0" y="-76200"/>
              <a:ext cx="12738002" cy="13022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7800"/>
                </a:lnSpc>
              </a:pPr>
              <a:r>
                <a:rPr lang="en-US" sz="6000" dirty="0" err="1">
                  <a:solidFill>
                    <a:srgbClr val="50603F"/>
                  </a:solidFill>
                  <a:latin typeface="Aleo Bold"/>
                </a:rPr>
                <a:t>Социальная</a:t>
              </a:r>
              <a:r>
                <a:rPr lang="en-US" sz="6000" dirty="0">
                  <a:solidFill>
                    <a:srgbClr val="50603F"/>
                  </a:solidFill>
                  <a:latin typeface="Aleo Bold"/>
                </a:rPr>
                <a:t> </a:t>
              </a:r>
              <a:r>
                <a:rPr lang="en-US" sz="6000" dirty="0" err="1">
                  <a:solidFill>
                    <a:srgbClr val="50603F"/>
                  </a:solidFill>
                  <a:latin typeface="Aleo Bold"/>
                </a:rPr>
                <a:t>роль</a:t>
              </a:r>
              <a:endParaRPr lang="en-US" sz="6000" dirty="0">
                <a:solidFill>
                  <a:srgbClr val="50603F"/>
                </a:solidFill>
                <a:latin typeface="Aleo Bold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1753761"/>
              <a:ext cx="10881173" cy="581355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3360"/>
                </a:lnSpc>
              </a:pPr>
              <a:r>
                <a:rPr lang="en-US" sz="3200" spc="63" dirty="0">
                  <a:solidFill>
                    <a:srgbClr val="272727"/>
                  </a:solidFill>
                  <a:latin typeface="Aleo"/>
                </a:rPr>
                <a:t>- </a:t>
              </a:r>
              <a:r>
                <a:rPr lang="en-US" sz="3200" spc="63" dirty="0" err="1">
                  <a:solidFill>
                    <a:srgbClr val="272727"/>
                  </a:solidFill>
                  <a:latin typeface="Aleo"/>
                </a:rPr>
                <a:t>модель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поведения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,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ориентированная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на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определенный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статус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,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это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система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ожидаемого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поведения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,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которое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определяется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нормативными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обязанностями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и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соответствующими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этим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обязанностям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правами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.</a:t>
              </a:r>
            </a:p>
            <a:p>
              <a:pPr marL="0" lvl="0" indent="0">
                <a:lnSpc>
                  <a:spcPts val="3360"/>
                </a:lnSpc>
              </a:pPr>
              <a:endParaRPr lang="en-US" sz="3200" u="none" spc="63" dirty="0">
                <a:solidFill>
                  <a:srgbClr val="272727"/>
                </a:solidFill>
                <a:latin typeface="Aleo"/>
              </a:endParaRPr>
            </a:p>
            <a:p>
              <a:pPr marL="0" lvl="0" indent="0">
                <a:lnSpc>
                  <a:spcPts val="3359"/>
                </a:lnSpc>
              </a:pPr>
              <a:r>
                <a:rPr lang="en-US" sz="3200" u="none" spc="62" dirty="0">
                  <a:solidFill>
                    <a:srgbClr val="272727"/>
                  </a:solidFill>
                  <a:latin typeface="Aleo"/>
                </a:rPr>
                <a:t>– </a:t>
              </a:r>
              <a:r>
                <a:rPr lang="en-US" sz="3200" u="none" spc="62" dirty="0" err="1">
                  <a:solidFill>
                    <a:srgbClr val="272727"/>
                  </a:solidFill>
                  <a:latin typeface="Aleo"/>
                </a:rPr>
                <a:t>это</a:t>
              </a:r>
              <a:r>
                <a:rPr lang="en-US" sz="3200" u="none" spc="6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2" dirty="0" err="1">
                  <a:solidFill>
                    <a:srgbClr val="272727"/>
                  </a:solidFill>
                  <a:latin typeface="Aleo"/>
                </a:rPr>
                <a:t>ожидаемая</a:t>
              </a:r>
              <a:r>
                <a:rPr lang="en-US" sz="3200" u="none" spc="62" dirty="0">
                  <a:solidFill>
                    <a:srgbClr val="272727"/>
                  </a:solidFill>
                  <a:latin typeface="Aleo"/>
                </a:rPr>
                <a:t> в </a:t>
              </a:r>
              <a:r>
                <a:rPr lang="en-US" sz="3200" u="none" spc="62" dirty="0" err="1">
                  <a:solidFill>
                    <a:srgbClr val="272727"/>
                  </a:solidFill>
                  <a:latin typeface="Aleo"/>
                </a:rPr>
                <a:t>данном</a:t>
              </a:r>
              <a:r>
                <a:rPr lang="en-US" sz="3200" u="none" spc="6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2" dirty="0" err="1">
                  <a:solidFill>
                    <a:srgbClr val="272727"/>
                  </a:solidFill>
                  <a:latin typeface="Aleo"/>
                </a:rPr>
                <a:t>обществе</a:t>
              </a:r>
              <a:r>
                <a:rPr lang="en-US" sz="3200" u="none" spc="6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2" dirty="0" err="1">
                  <a:solidFill>
                    <a:srgbClr val="272727"/>
                  </a:solidFill>
                  <a:latin typeface="Aleo"/>
                </a:rPr>
                <a:t>модель</a:t>
              </a:r>
              <a:r>
                <a:rPr lang="en-US" sz="3200" u="none" spc="6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2" dirty="0" err="1">
                  <a:solidFill>
                    <a:srgbClr val="272727"/>
                  </a:solidFill>
                  <a:latin typeface="Aleo"/>
                </a:rPr>
                <a:t>поведения</a:t>
              </a:r>
              <a:r>
                <a:rPr lang="en-US" sz="3200" u="none" spc="6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2" dirty="0" err="1">
                  <a:solidFill>
                    <a:srgbClr val="272727"/>
                  </a:solidFill>
                  <a:latin typeface="Aleo"/>
                </a:rPr>
                <a:t>человека</a:t>
              </a:r>
              <a:r>
                <a:rPr lang="en-US" sz="3200" u="none" spc="62" dirty="0">
                  <a:solidFill>
                    <a:srgbClr val="272727"/>
                  </a:solidFill>
                  <a:latin typeface="Aleo"/>
                </a:rPr>
                <a:t>, </a:t>
              </a:r>
              <a:r>
                <a:rPr lang="en-US" sz="3200" u="none" spc="62" dirty="0" err="1">
                  <a:solidFill>
                    <a:srgbClr val="272727"/>
                  </a:solidFill>
                  <a:latin typeface="Aleo"/>
                </a:rPr>
                <a:t>занимающего</a:t>
              </a:r>
              <a:r>
                <a:rPr lang="en-US" sz="3200" u="none" spc="6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2" dirty="0" err="1">
                  <a:solidFill>
                    <a:srgbClr val="272727"/>
                  </a:solidFill>
                  <a:latin typeface="Aleo"/>
                </a:rPr>
                <a:t>определённое</a:t>
              </a:r>
              <a:r>
                <a:rPr lang="en-US" sz="3200" u="none" spc="6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2" dirty="0" err="1">
                  <a:solidFill>
                    <a:srgbClr val="272727"/>
                  </a:solidFill>
                  <a:latin typeface="Aleo"/>
                </a:rPr>
                <a:t>место</a:t>
              </a:r>
              <a:r>
                <a:rPr lang="en-US" sz="3200" u="none" spc="62" dirty="0">
                  <a:solidFill>
                    <a:srgbClr val="272727"/>
                  </a:solidFill>
                  <a:latin typeface="Aleo"/>
                </a:rPr>
                <a:t> в </a:t>
              </a:r>
              <a:r>
                <a:rPr lang="en-US" sz="3200" u="none" spc="62" dirty="0" err="1">
                  <a:solidFill>
                    <a:srgbClr val="272727"/>
                  </a:solidFill>
                  <a:latin typeface="Aleo"/>
                </a:rPr>
                <a:t>социальной</a:t>
              </a:r>
              <a:r>
                <a:rPr lang="en-US" sz="3200" u="none" spc="6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2" dirty="0" err="1">
                  <a:solidFill>
                    <a:srgbClr val="272727"/>
                  </a:solidFill>
                  <a:latin typeface="Aleo"/>
                </a:rPr>
                <a:t>системе</a:t>
              </a:r>
              <a:r>
                <a:rPr lang="en-US" sz="3200" u="none" spc="62" dirty="0">
                  <a:solidFill>
                    <a:srgbClr val="272727"/>
                  </a:solidFill>
                  <a:latin typeface="Aleo"/>
                </a:rPr>
                <a:t>.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030371" y="4731512"/>
            <a:ext cx="2020487" cy="217326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0603F">
                <a:alpha val="19608"/>
              </a:srgbClr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2030371" y="7789685"/>
            <a:ext cx="2020487" cy="217326"/>
            <a:chOff x="0" y="0"/>
            <a:chExt cx="6350000" cy="6350000"/>
          </a:xfrm>
        </p:grpSpPr>
        <p:sp>
          <p:nvSpPr>
            <p:cNvPr id="8" name="Freeform 8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0603F">
                <a:alpha val="19608"/>
              </a:srgbClr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5350347" y="4731512"/>
            <a:ext cx="2020487" cy="217326"/>
            <a:chOff x="0" y="0"/>
            <a:chExt cx="6350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0603F">
                <a:alpha val="19608"/>
              </a:srgbClr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5350347" y="7789685"/>
            <a:ext cx="2020487" cy="217326"/>
            <a:chOff x="0" y="0"/>
            <a:chExt cx="6350000" cy="6350000"/>
          </a:xfrm>
        </p:grpSpPr>
        <p:sp>
          <p:nvSpPr>
            <p:cNvPr id="12" name="Freeform 12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0603F">
                <a:alpha val="19608"/>
              </a:srgbClr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1770558" y="2298894"/>
            <a:ext cx="2540113" cy="2540113"/>
            <a:chOff x="0" y="0"/>
            <a:chExt cx="6350000" cy="6350000"/>
          </a:xfrm>
        </p:grpSpPr>
        <p:sp>
          <p:nvSpPr>
            <p:cNvPr id="14" name="Freeform 14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8F6EB"/>
            </a:solidFill>
          </p:spPr>
        </p:sp>
      </p:grpSp>
      <p:grpSp>
        <p:nvGrpSpPr>
          <p:cNvPr id="15" name="Group 15"/>
          <p:cNvGrpSpPr/>
          <p:nvPr/>
        </p:nvGrpSpPr>
        <p:grpSpPr>
          <a:xfrm>
            <a:off x="1770558" y="5357068"/>
            <a:ext cx="2540113" cy="2540113"/>
            <a:chOff x="0" y="0"/>
            <a:chExt cx="6350000" cy="6350000"/>
          </a:xfrm>
        </p:grpSpPr>
        <p:sp>
          <p:nvSpPr>
            <p:cNvPr id="16" name="Freeform 1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8F6EB"/>
            </a:solidFill>
          </p:spPr>
        </p:sp>
      </p:grpSp>
      <p:grpSp>
        <p:nvGrpSpPr>
          <p:cNvPr id="17" name="Group 17"/>
          <p:cNvGrpSpPr/>
          <p:nvPr/>
        </p:nvGrpSpPr>
        <p:grpSpPr>
          <a:xfrm>
            <a:off x="5090534" y="2298894"/>
            <a:ext cx="2540113" cy="2540113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8F6EB"/>
            </a:solidFill>
          </p:spPr>
        </p:sp>
      </p:grpSp>
      <p:grpSp>
        <p:nvGrpSpPr>
          <p:cNvPr id="19" name="Group 19"/>
          <p:cNvGrpSpPr/>
          <p:nvPr/>
        </p:nvGrpSpPr>
        <p:grpSpPr>
          <a:xfrm>
            <a:off x="5090534" y="5357068"/>
            <a:ext cx="2540113" cy="2540113"/>
            <a:chOff x="0" y="0"/>
            <a:chExt cx="6350000" cy="6350000"/>
          </a:xfrm>
        </p:grpSpPr>
        <p:sp>
          <p:nvSpPr>
            <p:cNvPr id="20" name="Freeform 20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8F6EB"/>
            </a:solidFill>
          </p:spPr>
        </p:sp>
      </p:grpSp>
      <p:pic>
        <p:nvPicPr>
          <p:cNvPr id="21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441246" y="5994393"/>
            <a:ext cx="1198738" cy="1265463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5864067" y="6095824"/>
            <a:ext cx="993048" cy="1062600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5621732" y="2936220"/>
            <a:ext cx="1477717" cy="1265463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2495096" y="2966470"/>
            <a:ext cx="1091039" cy="120496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391607" y="1566651"/>
            <a:ext cx="9337579" cy="9957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800"/>
              </a:lnSpc>
            </a:pPr>
            <a:r>
              <a:rPr lang="en-US" sz="6000">
                <a:solidFill>
                  <a:srgbClr val="DDBC78"/>
                </a:solidFill>
                <a:latin typeface="Aleo Bold"/>
              </a:rPr>
              <a:t>Виды ролей: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391607" y="3141803"/>
            <a:ext cx="11944988" cy="34881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3360"/>
              </a:lnSpc>
            </a:pPr>
            <a:r>
              <a:rPr lang="en-US" sz="3200" spc="63" dirty="0" err="1">
                <a:solidFill>
                  <a:srgbClr val="272727"/>
                </a:solidFill>
                <a:latin typeface="Aleo"/>
              </a:rPr>
              <a:t>Основные</a:t>
            </a:r>
            <a:r>
              <a:rPr lang="en-US" sz="3200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spc="63" dirty="0" err="1">
                <a:solidFill>
                  <a:srgbClr val="272727"/>
                </a:solidFill>
                <a:latin typeface="Aleo"/>
              </a:rPr>
              <a:t>роли</a:t>
            </a:r>
            <a:r>
              <a:rPr lang="en-US" sz="3200" spc="63" dirty="0">
                <a:solidFill>
                  <a:srgbClr val="272727"/>
                </a:solidFill>
                <a:latin typeface="Aleo"/>
              </a:rPr>
              <a:t>: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семейно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-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бытовые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,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профессиональные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,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общественно-политические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(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гражданин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,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семьянин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,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труженик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,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собственник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,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потребитель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и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т.д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.)</a:t>
            </a:r>
          </a:p>
          <a:p>
            <a:pPr marL="0" lvl="0" indent="0">
              <a:lnSpc>
                <a:spcPts val="3360"/>
              </a:lnSpc>
            </a:pPr>
            <a:endParaRPr lang="en-US" sz="3200" u="none" spc="63" dirty="0">
              <a:solidFill>
                <a:srgbClr val="272727"/>
              </a:solidFill>
              <a:latin typeface="Aleo"/>
            </a:endParaRPr>
          </a:p>
          <a:p>
            <a:pPr marL="0" lvl="0" indent="0">
              <a:lnSpc>
                <a:spcPts val="3360"/>
              </a:lnSpc>
            </a:pP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Ситуативная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роль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(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пешеход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,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пассажир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,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покупатель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,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зритель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и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т.д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.)</a:t>
            </a:r>
          </a:p>
          <a:p>
            <a:pPr marL="0" lvl="0" indent="0">
              <a:lnSpc>
                <a:spcPts val="3360"/>
              </a:lnSpc>
            </a:pPr>
            <a:endParaRPr lang="en-US" sz="3200" u="none" spc="63" dirty="0">
              <a:solidFill>
                <a:srgbClr val="272727"/>
              </a:solidFill>
              <a:latin typeface="Aleo"/>
            </a:endParaRPr>
          </a:p>
          <a:p>
            <a:pPr marL="0" lvl="0" indent="0">
              <a:lnSpc>
                <a:spcPts val="3360"/>
              </a:lnSpc>
            </a:pP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Социальные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роли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–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обусловлены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социальным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статусом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,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профессией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или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занимаемой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должностью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.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12614508" y="8820173"/>
            <a:ext cx="4073292" cy="438127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8"/>
              </a:srgbClr>
            </a:solidFill>
          </p:spPr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058044" y="1397570"/>
            <a:ext cx="2457342" cy="783216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 b="556"/>
          <a:stretch>
            <a:fillRect/>
          </a:stretch>
        </p:blipFill>
        <p:spPr>
          <a:xfrm>
            <a:off x="12064827" y="6232400"/>
            <a:ext cx="2225558" cy="280683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391607" y="952500"/>
            <a:ext cx="9337579" cy="1991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800"/>
              </a:lnSpc>
            </a:pPr>
            <a:r>
              <a:rPr lang="en-US" sz="6000">
                <a:solidFill>
                  <a:srgbClr val="DDBC78"/>
                </a:solidFill>
                <a:latin typeface="Aleo Bold"/>
              </a:rPr>
              <a:t>Особенности социальных ролей: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3546584"/>
            <a:ext cx="11944988" cy="4360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>
              <a:lnSpc>
                <a:spcPts val="3360"/>
              </a:lnSpc>
              <a:buFont typeface="Arial"/>
              <a:buChar char="•"/>
            </a:pPr>
            <a:r>
              <a:rPr lang="en-US" sz="3200" spc="63" dirty="0" err="1">
                <a:solidFill>
                  <a:srgbClr val="272727"/>
                </a:solidFill>
                <a:latin typeface="Aleo"/>
              </a:rPr>
              <a:t>Стандартизированы</a:t>
            </a:r>
            <a:r>
              <a:rPr lang="en-US" sz="3200" spc="63" dirty="0">
                <a:solidFill>
                  <a:srgbClr val="272727"/>
                </a:solidFill>
                <a:latin typeface="Aleo"/>
              </a:rPr>
              <a:t>;</a:t>
            </a:r>
          </a:p>
          <a:p>
            <a:pPr marL="453390" lvl="1" indent="-226695">
              <a:lnSpc>
                <a:spcPts val="3360"/>
              </a:lnSpc>
              <a:buFont typeface="Arial"/>
              <a:buChar char="•"/>
            </a:pPr>
            <a:r>
              <a:rPr lang="en-US" sz="3200" spc="63" dirty="0" err="1">
                <a:solidFill>
                  <a:srgbClr val="272727"/>
                </a:solidFill>
                <a:latin typeface="Aleo"/>
              </a:rPr>
              <a:t>Строятся</a:t>
            </a:r>
            <a:r>
              <a:rPr lang="en-US" sz="3200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spc="63" dirty="0" err="1">
                <a:solidFill>
                  <a:srgbClr val="272727"/>
                </a:solidFill>
                <a:latin typeface="Aleo"/>
              </a:rPr>
              <a:t>на</a:t>
            </a:r>
            <a:r>
              <a:rPr lang="en-US" sz="3200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spc="63" dirty="0" err="1">
                <a:solidFill>
                  <a:srgbClr val="272727"/>
                </a:solidFill>
                <a:latin typeface="Aleo"/>
              </a:rPr>
              <a:t>о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снове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прав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и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обязанностей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(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учитель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-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ученик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,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работник-директор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)</a:t>
            </a:r>
          </a:p>
          <a:p>
            <a:pPr>
              <a:lnSpc>
                <a:spcPts val="3360"/>
              </a:lnSpc>
            </a:pPr>
            <a:endParaRPr lang="en-US" sz="3200" u="none" spc="63" dirty="0">
              <a:solidFill>
                <a:srgbClr val="272727"/>
              </a:solidFill>
              <a:latin typeface="Aleo"/>
            </a:endParaRPr>
          </a:p>
          <a:p>
            <a:pPr marL="0" lvl="0" indent="0">
              <a:lnSpc>
                <a:spcPts val="3360"/>
              </a:lnSpc>
            </a:pP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Ролевой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набор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—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совокупность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ролей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,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выполняемых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человеком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.</a:t>
            </a:r>
          </a:p>
          <a:p>
            <a:pPr>
              <a:lnSpc>
                <a:spcPts val="3360"/>
              </a:lnSpc>
            </a:pPr>
            <a:endParaRPr lang="en-US" sz="3200" u="none" spc="63" dirty="0">
              <a:solidFill>
                <a:srgbClr val="272727"/>
              </a:solidFill>
              <a:latin typeface="Aleo"/>
            </a:endParaRPr>
          </a:p>
          <a:p>
            <a:pPr marL="0" lvl="0" indent="0">
              <a:lnSpc>
                <a:spcPts val="3360"/>
              </a:lnSpc>
            </a:pP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Требования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к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той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или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иной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роли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выдвигает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общество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.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Они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закреплены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в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правовых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и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нравственных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нормах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.</a:t>
            </a:r>
          </a:p>
          <a:p>
            <a:pPr marL="0" lvl="0" indent="0">
              <a:lnSpc>
                <a:spcPts val="3360"/>
              </a:lnSpc>
            </a:pP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Выполнение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социальных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ролей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общество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поддерживает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путём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поощрения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или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63" dirty="0" err="1">
                <a:solidFill>
                  <a:srgbClr val="272727"/>
                </a:solidFill>
                <a:latin typeface="Aleo"/>
              </a:rPr>
              <a:t>наказания</a:t>
            </a:r>
            <a:r>
              <a:rPr lang="en-US" sz="3200" u="none" spc="63" dirty="0">
                <a:solidFill>
                  <a:srgbClr val="272727"/>
                </a:solidFill>
                <a:latin typeface="Aleo"/>
              </a:rPr>
              <a:t>.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12614508" y="8820173"/>
            <a:ext cx="4073292" cy="438127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8"/>
              </a:srgbClr>
            </a:solidFill>
          </p:spPr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849154" y="1443790"/>
            <a:ext cx="2457342" cy="783216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 b="556"/>
          <a:stretch>
            <a:fillRect/>
          </a:stretch>
        </p:blipFill>
        <p:spPr>
          <a:xfrm>
            <a:off x="12776340" y="6503333"/>
            <a:ext cx="2225558" cy="280683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318463" y="1472343"/>
            <a:ext cx="9134705" cy="5938533"/>
            <a:chOff x="0" y="-76200"/>
            <a:chExt cx="12179607" cy="7918044"/>
          </a:xfrm>
        </p:grpSpPr>
        <p:sp>
          <p:nvSpPr>
            <p:cNvPr id="3" name="TextBox 3"/>
            <p:cNvSpPr txBox="1"/>
            <p:nvPr/>
          </p:nvSpPr>
          <p:spPr>
            <a:xfrm>
              <a:off x="0" y="-76200"/>
              <a:ext cx="12179607" cy="262999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7800"/>
                </a:lnSpc>
              </a:pPr>
              <a:r>
                <a:rPr lang="en-US" sz="6000">
                  <a:solidFill>
                    <a:srgbClr val="DDBC78"/>
                  </a:solidFill>
                  <a:latin typeface="Aleo Bold"/>
                </a:rPr>
                <a:t>Социальная структура социальной роли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3190999"/>
              <a:ext cx="12179607" cy="46508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3360"/>
                </a:lnSpc>
              </a:pPr>
              <a:r>
                <a:rPr lang="en-US" sz="3200" spc="63" dirty="0" err="1">
                  <a:solidFill>
                    <a:srgbClr val="272727"/>
                  </a:solidFill>
                  <a:latin typeface="Aleo"/>
                </a:rPr>
                <a:t>Социальные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нормы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–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требования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,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предъявляемые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к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поведению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человека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в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соответствии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с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той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или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иной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ролью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.</a:t>
              </a:r>
            </a:p>
            <a:p>
              <a:pPr marL="0" lvl="0" indent="0">
                <a:lnSpc>
                  <a:spcPts val="3360"/>
                </a:lnSpc>
              </a:pPr>
              <a:endParaRPr lang="en-US" sz="3200" u="none" spc="63" dirty="0">
                <a:solidFill>
                  <a:srgbClr val="272727"/>
                </a:solidFill>
                <a:latin typeface="Aleo"/>
              </a:endParaRPr>
            </a:p>
            <a:p>
              <a:pPr marL="0" lvl="0" indent="0">
                <a:lnSpc>
                  <a:spcPts val="3360"/>
                </a:lnSpc>
              </a:pP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Санкции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–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реакция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общества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на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действия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человека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в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рамках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социальной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роли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,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оценка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выполнения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им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этой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роли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.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Санкции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побуждают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человека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к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определённому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типу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поведения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.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8453485"/>
            <a:ext cx="6099059" cy="859146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8"/>
              </a:srgbClr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15765090" y="9095306"/>
            <a:ext cx="1182287" cy="217326"/>
            <a:chOff x="0" y="0"/>
            <a:chExt cx="6350000" cy="6350000"/>
          </a:xfrm>
        </p:grpSpPr>
        <p:sp>
          <p:nvSpPr>
            <p:cNvPr id="8" name="Freeform 8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8"/>
              </a:srgbClr>
            </a:solidFill>
          </p:spPr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5453168" y="5110752"/>
            <a:ext cx="1806132" cy="4093217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33280" y="1061771"/>
            <a:ext cx="4898948" cy="82508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BC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лачко с текстом: овальное 13">
            <a:extLst>
              <a:ext uri="{FF2B5EF4-FFF2-40B4-BE49-F238E27FC236}">
                <a16:creationId xmlns:a16="http://schemas.microsoft.com/office/drawing/2014/main" id="{D1E5CD68-C85C-4010-A53C-6CFFC30C2CC5}"/>
              </a:ext>
            </a:extLst>
          </p:cNvPr>
          <p:cNvSpPr/>
          <p:nvPr/>
        </p:nvSpPr>
        <p:spPr>
          <a:xfrm rot="16200000">
            <a:off x="11498533" y="-433748"/>
            <a:ext cx="2194554" cy="3790600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Облачко с текстом: овальное 12">
            <a:extLst>
              <a:ext uri="{FF2B5EF4-FFF2-40B4-BE49-F238E27FC236}">
                <a16:creationId xmlns:a16="http://schemas.microsoft.com/office/drawing/2014/main" id="{4975FCF7-C886-468D-B765-A42D39BAA947}"/>
              </a:ext>
            </a:extLst>
          </p:cNvPr>
          <p:cNvSpPr/>
          <p:nvPr/>
        </p:nvSpPr>
        <p:spPr>
          <a:xfrm rot="5248920">
            <a:off x="6393431" y="1026342"/>
            <a:ext cx="2850772" cy="4405580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12857047" y="8420101"/>
            <a:ext cx="4402253" cy="8382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0603F">
                <a:alpha val="19608"/>
              </a:srgbClr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905000" y="9582414"/>
            <a:ext cx="4073292" cy="438127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0603F">
                <a:alpha val="19608"/>
              </a:srgbClr>
            </a:solidFill>
          </p:spPr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492417" y="1484412"/>
            <a:ext cx="2566788" cy="848524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4657888" y="920063"/>
            <a:ext cx="2592324" cy="82296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2857047" y="6453587"/>
            <a:ext cx="1758241" cy="258564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948448" y="4948853"/>
            <a:ext cx="2145428" cy="486216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10204183" y="892882"/>
            <a:ext cx="4783254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/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Aleo Bold"/>
              </a:rPr>
              <a:t>Какие у него есть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Aleo Bold"/>
              </a:rPr>
              <a:t> </a:t>
            </a:r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Aleo Bold"/>
              </a:rPr>
              <a:t>особенности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Aleo Bold"/>
              </a:rPr>
              <a:t>?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E9378184-D486-4B74-B405-9E1B2C66CAAB}"/>
              </a:ext>
            </a:extLst>
          </p:cNvPr>
          <p:cNvSpPr txBox="1"/>
          <p:nvPr/>
        </p:nvSpPr>
        <p:spPr>
          <a:xfrm>
            <a:off x="6404341" y="2121136"/>
            <a:ext cx="3761150" cy="2215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3600" dirty="0">
                <a:solidFill>
                  <a:schemeClr val="tx2">
                    <a:lumMod val="75000"/>
                  </a:schemeClr>
                </a:solidFill>
              </a:rPr>
              <a:t>Со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</a:rPr>
              <a:t>скольки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</a:rPr>
              <a:t> лет начинается подростковый возраст?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BC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855584" y="1028700"/>
            <a:ext cx="14576833" cy="267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559"/>
              </a:lnSpc>
            </a:pPr>
            <a:r>
              <a:rPr lang="en-US" sz="8799">
                <a:solidFill>
                  <a:srgbClr val="50603F"/>
                </a:solidFill>
                <a:latin typeface="Dosis Extra Bold"/>
              </a:rPr>
              <a:t>Примерный</a:t>
            </a:r>
            <a:r>
              <a:rPr lang="en-US" sz="8799" u="none">
                <a:solidFill>
                  <a:srgbClr val="50603F"/>
                </a:solidFill>
                <a:latin typeface="Dosis Extra Bold"/>
              </a:rPr>
              <a:t> ролевой набор подростка: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3083115" y="7865706"/>
            <a:ext cx="3274553" cy="352214"/>
            <a:chOff x="0" y="0"/>
            <a:chExt cx="6350000" cy="6350000"/>
          </a:xfrm>
        </p:grpSpPr>
        <p:sp>
          <p:nvSpPr>
            <p:cNvPr id="4" name="Freeform 4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0603F">
                <a:alpha val="19608"/>
              </a:srgbClr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7487743" y="7865706"/>
            <a:ext cx="3274553" cy="352214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0603F">
                <a:alpha val="19608"/>
              </a:srgbClr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11930331" y="7865706"/>
            <a:ext cx="3274553" cy="352214"/>
            <a:chOff x="0" y="0"/>
            <a:chExt cx="6350000" cy="6350000"/>
          </a:xfrm>
        </p:grpSpPr>
        <p:sp>
          <p:nvSpPr>
            <p:cNvPr id="8" name="Freeform 8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0603F">
                <a:alpha val="19608"/>
              </a:srgbClr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2662043" y="3749008"/>
            <a:ext cx="4116698" cy="4116698"/>
            <a:chOff x="0" y="0"/>
            <a:chExt cx="6350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8F6EB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7066671" y="3841116"/>
            <a:ext cx="4116698" cy="4116698"/>
            <a:chOff x="0" y="0"/>
            <a:chExt cx="6350000" cy="6350000"/>
          </a:xfrm>
        </p:grpSpPr>
        <p:sp>
          <p:nvSpPr>
            <p:cNvPr id="12" name="Freeform 12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8F6EB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11509259" y="3841116"/>
            <a:ext cx="4116698" cy="4116698"/>
            <a:chOff x="0" y="0"/>
            <a:chExt cx="6350000" cy="6350000"/>
          </a:xfrm>
        </p:grpSpPr>
        <p:sp>
          <p:nvSpPr>
            <p:cNvPr id="14" name="Freeform 14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8F6EB"/>
            </a:solidFill>
          </p:spPr>
        </p:sp>
      </p:grpSp>
      <p:pic>
        <p:nvPicPr>
          <p:cNvPr id="15" name="Picture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479328" y="6614457"/>
            <a:ext cx="2293259" cy="2502498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9216" y="6699234"/>
            <a:ext cx="1918906" cy="2821921"/>
          </a:xfrm>
          <a:prstGeom prst="rect">
            <a:avLst/>
          </a:prstGeom>
        </p:spPr>
      </p:pic>
      <p:sp>
        <p:nvSpPr>
          <p:cNvPr id="17" name="TextBox 17"/>
          <p:cNvSpPr txBox="1"/>
          <p:nvPr/>
        </p:nvSpPr>
        <p:spPr>
          <a:xfrm>
            <a:off x="2803296" y="5143500"/>
            <a:ext cx="3834193" cy="1085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sz="2400">
                <a:solidFill>
                  <a:srgbClr val="272727"/>
                </a:solidFill>
                <a:latin typeface="Dosis Extra Bold"/>
              </a:rPr>
              <a:t>- роль мальчика или девочки</a:t>
            </a:r>
          </a:p>
          <a:p>
            <a:pPr marL="0" lvl="0" indent="0" algn="ctr">
              <a:lnSpc>
                <a:spcPts val="2879"/>
              </a:lnSpc>
            </a:pPr>
            <a:r>
              <a:rPr lang="en-US" sz="2400">
                <a:solidFill>
                  <a:srgbClr val="272727"/>
                </a:solidFill>
                <a:latin typeface="Dosis Extra Bold"/>
              </a:rPr>
              <a:t>- роль сына или дочери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1650512" y="5264432"/>
            <a:ext cx="3834193" cy="1085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sz="2400">
                <a:solidFill>
                  <a:srgbClr val="272727"/>
                </a:solidFill>
                <a:latin typeface="Dosis Extra Bold"/>
              </a:rPr>
              <a:t>- роль ученика или ученицы</a:t>
            </a:r>
          </a:p>
          <a:p>
            <a:pPr marL="0" lvl="0" indent="0" algn="ctr">
              <a:lnSpc>
                <a:spcPts val="2879"/>
              </a:lnSpc>
            </a:pPr>
            <a:r>
              <a:rPr lang="en-US" sz="2400">
                <a:solidFill>
                  <a:srgbClr val="272727"/>
                </a:solidFill>
                <a:latin typeface="Dosis Extra Bold"/>
              </a:rPr>
              <a:t>- роль лидера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7226904" y="5324475"/>
            <a:ext cx="3834193" cy="723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sz="2400">
                <a:solidFill>
                  <a:srgbClr val="272727"/>
                </a:solidFill>
                <a:latin typeface="Dosis Extra Bold"/>
              </a:rPr>
              <a:t>- роль брата или сестры</a:t>
            </a:r>
          </a:p>
          <a:p>
            <a:pPr marL="0" lvl="0" indent="0" algn="ctr">
              <a:lnSpc>
                <a:spcPts val="2879"/>
              </a:lnSpc>
            </a:pPr>
            <a:r>
              <a:rPr lang="en-US" sz="2400">
                <a:solidFill>
                  <a:srgbClr val="272727"/>
                </a:solidFill>
                <a:latin typeface="Dosis Extra Bold"/>
              </a:rPr>
              <a:t>- роль друга или подруги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66800" y="1445835"/>
            <a:ext cx="14035623" cy="7129762"/>
            <a:chOff x="0" y="0"/>
            <a:chExt cx="18714164" cy="9506350"/>
          </a:xfrm>
        </p:grpSpPr>
        <p:sp>
          <p:nvSpPr>
            <p:cNvPr id="3" name="TextBox 3"/>
            <p:cNvSpPr txBox="1"/>
            <p:nvPr/>
          </p:nvSpPr>
          <p:spPr>
            <a:xfrm>
              <a:off x="0" y="0"/>
              <a:ext cx="18714164" cy="25908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7680"/>
                </a:lnSpc>
              </a:pPr>
              <a:r>
                <a:rPr lang="en-US" sz="6400" dirty="0" err="1">
                  <a:solidFill>
                    <a:srgbClr val="DDBC78"/>
                  </a:solidFill>
                  <a:latin typeface="Dosis Extra Bold"/>
                </a:rPr>
                <a:t>Обстоятельства</a:t>
              </a:r>
              <a:r>
                <a:rPr lang="en-US" sz="6400" dirty="0">
                  <a:solidFill>
                    <a:srgbClr val="DDBC78"/>
                  </a:solidFill>
                  <a:latin typeface="Dosis Extra Bold"/>
                </a:rPr>
                <a:t>, </a:t>
              </a:r>
              <a:r>
                <a:rPr lang="en-US" sz="6400" dirty="0" err="1">
                  <a:solidFill>
                    <a:srgbClr val="DDBC78"/>
                  </a:solidFill>
                  <a:latin typeface="Dosis Extra Bold"/>
                </a:rPr>
                <a:t>влияющие</a:t>
              </a:r>
              <a:r>
                <a:rPr lang="en-US" sz="6400" dirty="0">
                  <a:solidFill>
                    <a:srgbClr val="DDBC78"/>
                  </a:solidFill>
                  <a:latin typeface="Dosis Extra Bold"/>
                </a:rPr>
                <a:t> </a:t>
              </a:r>
              <a:r>
                <a:rPr lang="en-US" sz="6400" dirty="0" err="1">
                  <a:solidFill>
                    <a:srgbClr val="DDBC78"/>
                  </a:solidFill>
                  <a:latin typeface="Dosis Extra Bold"/>
                </a:rPr>
                <a:t>на</a:t>
              </a:r>
              <a:r>
                <a:rPr lang="en-US" sz="6400" dirty="0">
                  <a:solidFill>
                    <a:srgbClr val="DDBC78"/>
                  </a:solidFill>
                  <a:latin typeface="Dosis Extra Bold"/>
                </a:rPr>
                <a:t> </a:t>
              </a:r>
              <a:r>
                <a:rPr lang="en-US" sz="6400" dirty="0" err="1">
                  <a:solidFill>
                    <a:srgbClr val="DDBC78"/>
                  </a:solidFill>
                  <a:latin typeface="Dosis Extra Bold"/>
                </a:rPr>
                <a:t>изменение</a:t>
              </a:r>
              <a:r>
                <a:rPr lang="en-US" sz="6400" dirty="0">
                  <a:solidFill>
                    <a:srgbClr val="DDBC78"/>
                  </a:solidFill>
                  <a:latin typeface="Dosis Extra Bold"/>
                </a:rPr>
                <a:t> </a:t>
              </a:r>
              <a:r>
                <a:rPr lang="en-US" sz="6400" dirty="0" err="1">
                  <a:solidFill>
                    <a:srgbClr val="DDBC78"/>
                  </a:solidFill>
                  <a:latin typeface="Dosis Extra Bold"/>
                </a:rPr>
                <a:t>ролей</a:t>
              </a:r>
              <a:r>
                <a:rPr lang="en-US" sz="6400" dirty="0">
                  <a:solidFill>
                    <a:srgbClr val="DDBC78"/>
                  </a:solidFill>
                  <a:latin typeface="Dosis Extra Bold"/>
                </a:rPr>
                <a:t> </a:t>
              </a:r>
              <a:r>
                <a:rPr lang="en-US" sz="6400" dirty="0" err="1">
                  <a:solidFill>
                    <a:srgbClr val="DDBC78"/>
                  </a:solidFill>
                  <a:latin typeface="Dosis Extra Bold"/>
                </a:rPr>
                <a:t>подростка</a:t>
              </a:r>
              <a:endParaRPr lang="en-US" sz="6400" dirty="0">
                <a:solidFill>
                  <a:srgbClr val="DDBC78"/>
                </a:solidFill>
                <a:latin typeface="Dosis Extra Bold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3008844"/>
              <a:ext cx="15917952" cy="649750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3840"/>
                </a:lnSpc>
              </a:pPr>
              <a:r>
                <a:rPr lang="en-US" sz="3200" spc="72" dirty="0" err="1">
                  <a:latin typeface="Aleo Bold Italics"/>
                </a:rPr>
                <a:t>Взаимоотношения</a:t>
              </a:r>
              <a:r>
                <a:rPr lang="en-US" sz="3200" u="none" spc="72" dirty="0">
                  <a:latin typeface="Aleo Bold Italics"/>
                </a:rPr>
                <a:t> с </a:t>
              </a:r>
              <a:r>
                <a:rPr lang="en-US" sz="3200" u="none" spc="72" dirty="0" err="1">
                  <a:latin typeface="Aleo Bold Italics"/>
                </a:rPr>
                <a:t>родителями</a:t>
              </a:r>
              <a:r>
                <a:rPr lang="en-US" sz="3200" u="none" spc="72" dirty="0">
                  <a:latin typeface="Aleo"/>
                </a:rPr>
                <a:t> - </a:t>
              </a:r>
              <a:r>
                <a:rPr lang="en-US" sz="3200" u="none" spc="72" dirty="0" err="1">
                  <a:latin typeface="Aleo"/>
                </a:rPr>
                <a:t>желание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быть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самостоятельными</a:t>
              </a:r>
              <a:r>
                <a:rPr lang="en-US" sz="3200" u="none" spc="72" dirty="0">
                  <a:latin typeface="Aleo"/>
                </a:rPr>
                <a:t> и </a:t>
              </a:r>
              <a:r>
                <a:rPr lang="en-US" sz="3200" u="none" spc="72" dirty="0" err="1">
                  <a:latin typeface="Aleo"/>
                </a:rPr>
                <a:t>независимыми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часто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ведёт</a:t>
              </a:r>
              <a:r>
                <a:rPr lang="en-US" sz="3200" u="none" spc="72" dirty="0">
                  <a:latin typeface="Aleo"/>
                </a:rPr>
                <a:t> к </a:t>
              </a:r>
              <a:r>
                <a:rPr lang="en-US" sz="3200" u="none" spc="72" dirty="0" err="1">
                  <a:latin typeface="Aleo"/>
                </a:rPr>
                <a:t>конфликтам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подростков</a:t>
              </a:r>
              <a:r>
                <a:rPr lang="en-US" sz="3200" u="none" spc="72" dirty="0">
                  <a:latin typeface="Aleo"/>
                </a:rPr>
                <a:t> с </a:t>
              </a:r>
              <a:r>
                <a:rPr lang="en-US" sz="3200" u="none" spc="72" dirty="0" err="1">
                  <a:latin typeface="Aleo"/>
                </a:rPr>
                <a:t>родителями</a:t>
              </a:r>
              <a:r>
                <a:rPr lang="en-US" sz="3200" u="none" spc="72" dirty="0">
                  <a:latin typeface="Aleo"/>
                </a:rPr>
                <a:t>; </a:t>
              </a:r>
              <a:r>
                <a:rPr lang="en-US" sz="3200" u="none" spc="72" dirty="0" err="1">
                  <a:latin typeface="Aleo"/>
                </a:rPr>
                <a:t>при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этом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большая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часть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родителей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сохраняет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авторитет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перед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детьми</a:t>
              </a:r>
              <a:r>
                <a:rPr lang="en-US" sz="3200" u="none" spc="72" dirty="0">
                  <a:latin typeface="Aleo"/>
                </a:rPr>
                <a:t>, </a:t>
              </a:r>
              <a:r>
                <a:rPr lang="en-US" sz="3200" u="none" spc="72" dirty="0" err="1">
                  <a:latin typeface="Aleo"/>
                </a:rPr>
                <a:t>дети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продолжают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любить</a:t>
              </a:r>
              <a:r>
                <a:rPr lang="en-US" sz="3200" u="none" spc="72" dirty="0">
                  <a:latin typeface="Aleo"/>
                </a:rPr>
                <a:t> и </a:t>
              </a:r>
              <a:r>
                <a:rPr lang="en-US" sz="3200" u="none" spc="72" dirty="0" err="1">
                  <a:latin typeface="Aleo"/>
                </a:rPr>
                <a:t>уважать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родителей</a:t>
              </a:r>
              <a:r>
                <a:rPr lang="en-US" sz="3200" u="none" spc="72" dirty="0">
                  <a:latin typeface="Aleo"/>
                </a:rPr>
                <a:t>).</a:t>
              </a:r>
            </a:p>
            <a:p>
              <a:pPr marL="0" lvl="0" indent="0">
                <a:lnSpc>
                  <a:spcPts val="3840"/>
                </a:lnSpc>
              </a:pPr>
              <a:endParaRPr lang="en-US" sz="3200" u="none" spc="72" dirty="0">
                <a:latin typeface="Aleo"/>
              </a:endParaRPr>
            </a:p>
            <a:p>
              <a:pPr marL="0" lvl="0" indent="0">
                <a:lnSpc>
                  <a:spcPts val="3840"/>
                </a:lnSpc>
              </a:pPr>
              <a:r>
                <a:rPr lang="en-US" sz="3200" u="none" spc="72" dirty="0" err="1">
                  <a:latin typeface="Aleo Bold Italics"/>
                </a:rPr>
                <a:t>Взаимоотношения</a:t>
              </a:r>
              <a:r>
                <a:rPr lang="en-US" sz="3200" u="none" spc="72" dirty="0">
                  <a:latin typeface="Aleo Bold Italics"/>
                </a:rPr>
                <a:t> </a:t>
              </a:r>
              <a:r>
                <a:rPr lang="en-US" sz="3200" u="none" spc="72" dirty="0" err="1">
                  <a:latin typeface="Aleo Bold Italics"/>
                </a:rPr>
                <a:t>со</a:t>
              </a:r>
              <a:r>
                <a:rPr lang="en-US" sz="3200" u="none" spc="72" dirty="0">
                  <a:latin typeface="Aleo Bold Italics"/>
                </a:rPr>
                <a:t> </a:t>
              </a:r>
              <a:r>
                <a:rPr lang="en-US" sz="3200" u="none" spc="72" dirty="0" err="1">
                  <a:latin typeface="Aleo Bold Italics"/>
                </a:rPr>
                <a:t>сверстниками</a:t>
              </a:r>
              <a:r>
                <a:rPr lang="en-US" sz="3200" u="none" spc="72" dirty="0">
                  <a:latin typeface="Aleo"/>
                </a:rPr>
                <a:t> - </a:t>
              </a:r>
              <a:r>
                <a:rPr lang="en-US" sz="3200" u="none" spc="72" dirty="0" err="1">
                  <a:latin typeface="Aleo"/>
                </a:rPr>
                <a:t>становятся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более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глубокими</a:t>
              </a:r>
              <a:r>
                <a:rPr lang="en-US" sz="3200" u="none" spc="72" dirty="0">
                  <a:latin typeface="Aleo"/>
                </a:rPr>
                <a:t>, </a:t>
              </a:r>
              <a:r>
                <a:rPr lang="en-US" sz="3200" u="none" spc="72" dirty="0" err="1">
                  <a:latin typeface="Aleo"/>
                </a:rPr>
                <a:t>психологически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необходимыми</a:t>
              </a:r>
              <a:r>
                <a:rPr lang="en-US" sz="3200" u="none" spc="72" dirty="0">
                  <a:latin typeface="Aleo"/>
                </a:rPr>
                <a:t>; </a:t>
              </a:r>
              <a:r>
                <a:rPr lang="en-US" sz="3200" u="none" spc="72" dirty="0" err="1">
                  <a:latin typeface="Aleo"/>
                </a:rPr>
                <a:t>появляется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чувство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влюблённости</a:t>
              </a:r>
              <a:r>
                <a:rPr lang="en-US" sz="3200" u="none" spc="72" dirty="0">
                  <a:latin typeface="Aleo"/>
                </a:rPr>
                <a:t>; </a:t>
              </a:r>
              <a:r>
                <a:rPr lang="en-US" sz="3200" u="none" spc="72" dirty="0" err="1">
                  <a:latin typeface="Aleo"/>
                </a:rPr>
                <a:t>велико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влияние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сверстников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на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систему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ценностей</a:t>
              </a:r>
              <a:r>
                <a:rPr lang="en-US" sz="3200" u="none" spc="72" dirty="0">
                  <a:latin typeface="Aleo"/>
                </a:rPr>
                <a:t> и </a:t>
              </a:r>
              <a:r>
                <a:rPr lang="en-US" sz="3200" u="none" spc="72" dirty="0" err="1">
                  <a:latin typeface="Aleo"/>
                </a:rPr>
                <a:t>поведение</a:t>
              </a:r>
              <a:r>
                <a:rPr lang="en-US" sz="3200" u="none" spc="72" dirty="0">
                  <a:latin typeface="Aleo"/>
                </a:rPr>
                <a:t> </a:t>
              </a:r>
              <a:r>
                <a:rPr lang="en-US" sz="3200" u="none" spc="72" dirty="0" err="1">
                  <a:latin typeface="Aleo"/>
                </a:rPr>
                <a:t>подростка</a:t>
              </a:r>
              <a:r>
                <a:rPr lang="en-US" sz="3200" u="none" spc="72" dirty="0">
                  <a:latin typeface="Aleo"/>
                </a:rPr>
                <a:t>.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219259" y="9039236"/>
            <a:ext cx="3654192" cy="438127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8"/>
              </a:srgbClr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3605108" y="1687189"/>
            <a:ext cx="3920146" cy="7520664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 r="21669"/>
          <a:stretch>
            <a:fillRect/>
          </a:stretch>
        </p:blipFill>
        <p:spPr>
          <a:xfrm>
            <a:off x="14303007" y="5756508"/>
            <a:ext cx="1912700" cy="35909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1475" y="4848867"/>
            <a:ext cx="12989515" cy="3616200"/>
            <a:chOff x="0" y="0"/>
            <a:chExt cx="17319353" cy="4821600"/>
          </a:xfrm>
        </p:grpSpPr>
        <p:sp>
          <p:nvSpPr>
            <p:cNvPr id="3" name="TextBox 3"/>
            <p:cNvSpPr txBox="1"/>
            <p:nvPr/>
          </p:nvSpPr>
          <p:spPr>
            <a:xfrm>
              <a:off x="0" y="0"/>
              <a:ext cx="17319353" cy="965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5759"/>
                </a:lnSpc>
              </a:pPr>
              <a:r>
                <a:rPr lang="en-US" sz="4800">
                  <a:solidFill>
                    <a:srgbClr val="DDBC78"/>
                  </a:solidFill>
                  <a:latin typeface="Dosis Extra Bold"/>
                </a:rPr>
                <a:t>Причины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1631153"/>
              <a:ext cx="14589406" cy="319044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840"/>
                </a:lnSpc>
              </a:pPr>
              <a:r>
                <a:rPr lang="en-US" sz="2400" spc="72" dirty="0" err="1">
                  <a:latin typeface="Aleo"/>
                </a:rPr>
                <a:t>Высокий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уровень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притязаний</a:t>
              </a:r>
              <a:r>
                <a:rPr lang="en-US" sz="2400" spc="72" dirty="0">
                  <a:latin typeface="Aleo"/>
                </a:rPr>
                <a:t> (</a:t>
              </a:r>
              <a:r>
                <a:rPr lang="en-US" sz="2400" spc="72" dirty="0" err="1">
                  <a:latin typeface="Aleo"/>
                </a:rPr>
                <a:t>стремление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выделиться</a:t>
              </a:r>
              <a:r>
                <a:rPr lang="en-US" sz="2400" spc="72" dirty="0">
                  <a:latin typeface="Aleo"/>
                </a:rPr>
                <a:t>, </a:t>
              </a:r>
              <a:r>
                <a:rPr lang="en-US" sz="2400" spc="72" dirty="0" err="1">
                  <a:latin typeface="Aleo"/>
                </a:rPr>
                <a:t>прославиться</a:t>
              </a:r>
              <a:r>
                <a:rPr lang="en-US" sz="2400" spc="72" dirty="0">
                  <a:latin typeface="Aleo"/>
                </a:rPr>
                <a:t>, </a:t>
              </a:r>
              <a:r>
                <a:rPr lang="en-US" sz="2400" spc="72" dirty="0" err="1">
                  <a:latin typeface="Aleo"/>
                </a:rPr>
                <a:t>стать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замеченным</a:t>
              </a:r>
              <a:r>
                <a:rPr lang="en-US" sz="2400" spc="72" dirty="0">
                  <a:latin typeface="Aleo"/>
                </a:rPr>
                <a:t>) – и </a:t>
              </a:r>
              <a:r>
                <a:rPr lang="en-US" sz="2400" spc="72" dirty="0" err="1">
                  <a:latin typeface="Aleo"/>
                </a:rPr>
                <a:t>низкий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социальный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статус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подростка</a:t>
              </a:r>
              <a:r>
                <a:rPr lang="en-US" sz="2400" spc="72" dirty="0">
                  <a:latin typeface="Aleo"/>
                </a:rPr>
                <a:t>.</a:t>
              </a:r>
            </a:p>
            <a:p>
              <a:pPr marL="0" lvl="0" indent="0">
                <a:lnSpc>
                  <a:spcPts val="3840"/>
                </a:lnSpc>
              </a:pPr>
              <a:r>
                <a:rPr lang="en-US" sz="2400" spc="72" dirty="0" err="1">
                  <a:latin typeface="Aleo"/>
                </a:rPr>
                <a:t>Старый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стиль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поведения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родителей</a:t>
              </a:r>
              <a:r>
                <a:rPr lang="en-US" sz="2400" spc="72" dirty="0">
                  <a:latin typeface="Aleo"/>
                </a:rPr>
                <a:t> с </a:t>
              </a:r>
              <a:r>
                <a:rPr lang="en-US" sz="2400" spc="72" dirty="0" err="1">
                  <a:latin typeface="Aleo"/>
                </a:rPr>
                <a:t>подростком</a:t>
              </a:r>
              <a:r>
                <a:rPr lang="en-US" sz="2400" spc="72" dirty="0">
                  <a:latin typeface="Aleo"/>
                </a:rPr>
                <a:t>, </a:t>
              </a:r>
              <a:r>
                <a:rPr lang="en-US" sz="2400" spc="72" dirty="0" err="1">
                  <a:latin typeface="Aleo"/>
                </a:rPr>
                <a:t>не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учитывающий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изменения</a:t>
              </a:r>
              <a:r>
                <a:rPr lang="en-US" sz="2400" spc="72" dirty="0">
                  <a:latin typeface="Aleo"/>
                </a:rPr>
                <a:t>, </a:t>
              </a:r>
              <a:r>
                <a:rPr lang="en-US" sz="2400" spc="72" dirty="0" err="1">
                  <a:latin typeface="Aleo"/>
                </a:rPr>
                <a:t>произошедшие</a:t>
              </a:r>
              <a:r>
                <a:rPr lang="en-US" sz="2400" spc="72" dirty="0">
                  <a:latin typeface="Aleo"/>
                </a:rPr>
                <a:t> в </a:t>
              </a:r>
              <a:r>
                <a:rPr lang="en-US" sz="2400" spc="72" dirty="0" err="1">
                  <a:latin typeface="Aleo"/>
                </a:rPr>
                <a:t>ребёнке</a:t>
              </a:r>
              <a:r>
                <a:rPr lang="en-US" sz="2400" spc="72" dirty="0">
                  <a:latin typeface="Aleo"/>
                </a:rPr>
                <a:t> – и </a:t>
              </a:r>
              <a:r>
                <a:rPr lang="en-US" sz="2400" spc="72" dirty="0" err="1">
                  <a:latin typeface="Aleo"/>
                </a:rPr>
                <a:t>появление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новых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потенциальных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возможностей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подростка</a:t>
              </a:r>
              <a:r>
                <a:rPr lang="en-US" sz="2400" spc="72" dirty="0">
                  <a:latin typeface="Aleo"/>
                </a:rPr>
                <a:t>, </a:t>
              </a:r>
              <a:r>
                <a:rPr lang="en-US" sz="2400" spc="72" dirty="0" err="1">
                  <a:latin typeface="Aleo"/>
                </a:rPr>
                <a:t>которые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родители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пока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не</a:t>
              </a:r>
              <a:r>
                <a:rPr lang="en-US" sz="2400" spc="72" dirty="0">
                  <a:latin typeface="Aleo"/>
                </a:rPr>
                <a:t> </a:t>
              </a:r>
              <a:r>
                <a:rPr lang="en-US" sz="2400" spc="72" dirty="0" err="1">
                  <a:latin typeface="Aleo"/>
                </a:rPr>
                <a:t>замечают</a:t>
              </a:r>
              <a:r>
                <a:rPr lang="en-US" sz="2400" spc="72" dirty="0">
                  <a:latin typeface="Aleo"/>
                </a:rPr>
                <a:t>.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3605108" y="8991191"/>
            <a:ext cx="3654192" cy="438127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8"/>
              </a:srgbClr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106765" y="6472109"/>
            <a:ext cx="2543914" cy="2786191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>
            <a:off x="911474" y="1028700"/>
            <a:ext cx="16614525" cy="2754563"/>
            <a:chOff x="0" y="0"/>
            <a:chExt cx="21953400" cy="4034460"/>
          </a:xfrm>
        </p:grpSpPr>
        <p:sp>
          <p:nvSpPr>
            <p:cNvPr id="9" name="TextBox 9"/>
            <p:cNvSpPr txBox="1"/>
            <p:nvPr/>
          </p:nvSpPr>
          <p:spPr>
            <a:xfrm>
              <a:off x="0" y="0"/>
              <a:ext cx="21953400" cy="25908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7680"/>
                </a:lnSpc>
              </a:pPr>
              <a:r>
                <a:rPr lang="en-US" sz="6400" dirty="0" err="1">
                  <a:solidFill>
                    <a:srgbClr val="DDBC78"/>
                  </a:solidFill>
                  <a:latin typeface="Dosis Extra Bold"/>
                </a:rPr>
                <a:t>Ролевой</a:t>
              </a:r>
              <a:r>
                <a:rPr lang="en-US" sz="6400" dirty="0">
                  <a:solidFill>
                    <a:srgbClr val="DDBC78"/>
                  </a:solidFill>
                  <a:latin typeface="Dosis Extra Bold"/>
                </a:rPr>
                <a:t> </a:t>
              </a:r>
              <a:r>
                <a:rPr lang="en-US" sz="6400" dirty="0" err="1">
                  <a:solidFill>
                    <a:srgbClr val="DDBC78"/>
                  </a:solidFill>
                  <a:latin typeface="Dosis Extra Bold"/>
                </a:rPr>
                <a:t>конфликт</a:t>
              </a:r>
              <a:r>
                <a:rPr lang="en-US" sz="6400" dirty="0">
                  <a:solidFill>
                    <a:srgbClr val="DDBC78"/>
                  </a:solidFill>
                  <a:latin typeface="Dosis Extra Bold"/>
                </a:rPr>
                <a:t> в </a:t>
              </a:r>
              <a:r>
                <a:rPr lang="en-US" sz="6400" dirty="0" err="1">
                  <a:solidFill>
                    <a:srgbClr val="DDBC78"/>
                  </a:solidFill>
                  <a:latin typeface="Dosis Extra Bold"/>
                </a:rPr>
                <a:t>подростковом</a:t>
              </a:r>
              <a:r>
                <a:rPr lang="en-US" sz="6400" dirty="0">
                  <a:solidFill>
                    <a:srgbClr val="DDBC78"/>
                  </a:solidFill>
                  <a:latin typeface="Dosis Extra Bold"/>
                </a:rPr>
                <a:t> </a:t>
              </a:r>
              <a:r>
                <a:rPr lang="en-US" sz="6400" dirty="0" err="1">
                  <a:solidFill>
                    <a:srgbClr val="DDBC78"/>
                  </a:solidFill>
                  <a:latin typeface="Dosis Extra Bold"/>
                </a:rPr>
                <a:t>возрасте</a:t>
              </a:r>
              <a:endParaRPr lang="en-US" sz="6400" dirty="0">
                <a:solidFill>
                  <a:srgbClr val="DDBC78"/>
                </a:solidFill>
                <a:latin typeface="Dosis Extra Bold"/>
              </a:endParaRP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205238" y="2149146"/>
              <a:ext cx="18493016" cy="188531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3840"/>
                </a:lnSpc>
              </a:pPr>
              <a:r>
                <a:rPr lang="en-US" sz="2400" spc="72" dirty="0">
                  <a:latin typeface="Aleo"/>
                </a:rPr>
                <a:t>–</a:t>
              </a:r>
              <a:r>
                <a:rPr lang="en-US" sz="2400" u="none" spc="72" dirty="0">
                  <a:latin typeface="Aleo"/>
                </a:rPr>
                <a:t> </a:t>
              </a:r>
              <a:r>
                <a:rPr lang="en-US" sz="2400" u="none" spc="72" dirty="0" err="1">
                  <a:latin typeface="Aleo"/>
                </a:rPr>
                <a:t>это</a:t>
              </a:r>
              <a:r>
                <a:rPr lang="en-US" sz="2400" u="none" spc="72" dirty="0">
                  <a:latin typeface="Aleo"/>
                </a:rPr>
                <a:t> </a:t>
              </a:r>
              <a:r>
                <a:rPr lang="en-US" sz="2400" u="none" spc="72" dirty="0" err="1">
                  <a:latin typeface="Aleo"/>
                </a:rPr>
                <a:t>конфликт</a:t>
              </a:r>
              <a:r>
                <a:rPr lang="en-US" sz="2400" u="none" spc="72" dirty="0">
                  <a:latin typeface="Aleo"/>
                </a:rPr>
                <a:t>, </a:t>
              </a:r>
              <a:r>
                <a:rPr lang="en-US" sz="2400" u="none" spc="72" dirty="0" err="1">
                  <a:latin typeface="Aleo"/>
                </a:rPr>
                <a:t>связанный</a:t>
              </a:r>
              <a:r>
                <a:rPr lang="en-US" sz="2400" u="none" spc="72" dirty="0">
                  <a:latin typeface="Aleo"/>
                </a:rPr>
                <a:t> с </a:t>
              </a:r>
              <a:r>
                <a:rPr lang="en-US" sz="2400" u="none" spc="72" dirty="0" err="1">
                  <a:latin typeface="Aleo"/>
                </a:rPr>
                <a:t>выполнением</a:t>
              </a:r>
              <a:r>
                <a:rPr lang="en-US" sz="2400" u="none" spc="72" dirty="0">
                  <a:latin typeface="Aleo"/>
                </a:rPr>
                <a:t> </a:t>
              </a:r>
              <a:r>
                <a:rPr lang="en-US" sz="2400" u="none" spc="72" dirty="0" err="1">
                  <a:latin typeface="Aleo"/>
                </a:rPr>
                <a:t>подростком</a:t>
              </a:r>
              <a:r>
                <a:rPr lang="en-US" sz="2400" u="none" spc="72" dirty="0">
                  <a:latin typeface="Aleo"/>
                </a:rPr>
                <a:t> </a:t>
              </a:r>
              <a:r>
                <a:rPr lang="en-US" sz="2400" u="none" spc="72" dirty="0" err="1">
                  <a:latin typeface="Aleo"/>
                </a:rPr>
                <a:t>одной</a:t>
              </a:r>
              <a:r>
                <a:rPr lang="en-US" sz="2400" u="none" spc="72" dirty="0">
                  <a:latin typeface="Aleo"/>
                </a:rPr>
                <a:t> </a:t>
              </a:r>
              <a:r>
                <a:rPr lang="en-US" sz="2400" u="none" spc="72" dirty="0" err="1">
                  <a:latin typeface="Aleo"/>
                </a:rPr>
                <a:t>или</a:t>
              </a:r>
              <a:r>
                <a:rPr lang="en-US" sz="2400" u="none" spc="72" dirty="0">
                  <a:latin typeface="Aleo"/>
                </a:rPr>
                <a:t> </a:t>
              </a:r>
              <a:r>
                <a:rPr lang="en-US" sz="2400" u="none" spc="72" dirty="0" err="1">
                  <a:latin typeface="Aleo"/>
                </a:rPr>
                <a:t>нескольких</a:t>
              </a:r>
              <a:r>
                <a:rPr lang="en-US" sz="2400" u="none" spc="72" dirty="0">
                  <a:latin typeface="Aleo"/>
                </a:rPr>
                <a:t> </a:t>
              </a:r>
              <a:r>
                <a:rPr lang="en-US" sz="2400" u="none" spc="72" dirty="0" err="1">
                  <a:latin typeface="Aleo"/>
                </a:rPr>
                <a:t>социальных</a:t>
              </a:r>
              <a:r>
                <a:rPr lang="en-US" sz="2400" u="none" spc="72" dirty="0">
                  <a:latin typeface="Aleo"/>
                </a:rPr>
                <a:t> </a:t>
              </a:r>
              <a:r>
                <a:rPr lang="en-US" sz="2400" u="none" spc="72" dirty="0" err="1">
                  <a:latin typeface="Aleo"/>
                </a:rPr>
                <a:t>ролей</a:t>
              </a:r>
              <a:r>
                <a:rPr lang="en-US" sz="2400" u="none" spc="72" dirty="0">
                  <a:latin typeface="Aleo"/>
                </a:rPr>
                <a:t>, </a:t>
              </a:r>
              <a:r>
                <a:rPr lang="en-US" sz="2400" u="none" spc="72" dirty="0" err="1">
                  <a:latin typeface="Aleo"/>
                </a:rPr>
                <a:t>которые</a:t>
              </a:r>
              <a:r>
                <a:rPr lang="en-US" sz="2400" u="none" spc="72" dirty="0">
                  <a:latin typeface="Aleo"/>
                </a:rPr>
                <a:t> </a:t>
              </a:r>
              <a:r>
                <a:rPr lang="en-US" sz="2400" u="none" spc="72" dirty="0" err="1">
                  <a:latin typeface="Aleo"/>
                </a:rPr>
                <a:t>заключают</a:t>
              </a:r>
              <a:r>
                <a:rPr lang="en-US" sz="2400" u="none" spc="72" dirty="0">
                  <a:latin typeface="Aleo"/>
                </a:rPr>
                <a:t> в </a:t>
              </a:r>
              <a:r>
                <a:rPr lang="en-US" sz="2400" u="none" spc="72" dirty="0" err="1">
                  <a:latin typeface="Aleo"/>
                </a:rPr>
                <a:t>себе</a:t>
              </a:r>
              <a:r>
                <a:rPr lang="en-US" sz="2400" u="none" spc="72" dirty="0">
                  <a:latin typeface="Aleo"/>
                </a:rPr>
                <a:t> </a:t>
              </a:r>
              <a:r>
                <a:rPr lang="en-US" sz="2400" u="none" spc="72" dirty="0" err="1">
                  <a:latin typeface="Aleo"/>
                </a:rPr>
                <a:t>несовместимость</a:t>
              </a:r>
              <a:r>
                <a:rPr lang="en-US" sz="2400" u="none" spc="72" dirty="0">
                  <a:latin typeface="Aleo"/>
                </a:rPr>
                <a:t>, </a:t>
              </a:r>
              <a:r>
                <a:rPr lang="en-US" sz="2400" u="none" spc="72" dirty="0" err="1">
                  <a:latin typeface="Aleo"/>
                </a:rPr>
                <a:t>требования</a:t>
              </a:r>
              <a:r>
                <a:rPr lang="en-US" sz="2400" u="none" spc="72" dirty="0">
                  <a:latin typeface="Aleo"/>
                </a:rPr>
                <a:t> и </a:t>
              </a:r>
              <a:r>
                <a:rPr lang="en-US" sz="2400" u="none" spc="72" dirty="0" err="1">
                  <a:latin typeface="Aleo"/>
                </a:rPr>
                <a:t>обязанности</a:t>
              </a:r>
              <a:r>
                <a:rPr lang="en-US" sz="2400" u="none" spc="72" dirty="0">
                  <a:latin typeface="Aleo"/>
                </a:rPr>
                <a:t>, </a:t>
              </a:r>
              <a:r>
                <a:rPr lang="en-US" sz="2400" u="none" spc="72" dirty="0" err="1">
                  <a:latin typeface="Aleo"/>
                </a:rPr>
                <a:t>которые</a:t>
              </a:r>
              <a:r>
                <a:rPr lang="en-US" sz="2400" u="none" spc="72" dirty="0">
                  <a:latin typeface="Aleo"/>
                </a:rPr>
                <a:t> </a:t>
              </a:r>
              <a:r>
                <a:rPr lang="en-US" sz="2400" u="none" spc="72" dirty="0" err="1">
                  <a:latin typeface="Aleo"/>
                </a:rPr>
                <a:t>подросток</a:t>
              </a:r>
              <a:r>
                <a:rPr lang="en-US" sz="2400" u="none" spc="72" dirty="0">
                  <a:latin typeface="Aleo"/>
                </a:rPr>
                <a:t> </a:t>
              </a:r>
              <a:r>
                <a:rPr lang="en-US" sz="2400" u="none" spc="72" dirty="0" err="1">
                  <a:latin typeface="Aleo"/>
                </a:rPr>
                <a:t>не</a:t>
              </a:r>
              <a:r>
                <a:rPr lang="en-US" sz="2400" u="none" spc="72" dirty="0">
                  <a:latin typeface="Aleo"/>
                </a:rPr>
                <a:t> </a:t>
              </a:r>
              <a:r>
                <a:rPr lang="en-US" sz="2400" u="none" spc="72" dirty="0" err="1">
                  <a:latin typeface="Aleo"/>
                </a:rPr>
                <a:t>желает</a:t>
              </a:r>
              <a:r>
                <a:rPr lang="en-US" sz="2400" u="none" spc="72" dirty="0">
                  <a:latin typeface="Aleo"/>
                </a:rPr>
                <a:t> </a:t>
              </a:r>
              <a:r>
                <a:rPr lang="en-US" sz="2400" u="none" spc="72" dirty="0" err="1">
                  <a:latin typeface="Aleo"/>
                </a:rPr>
                <a:t>выполнять</a:t>
              </a:r>
              <a:r>
                <a:rPr lang="en-US" sz="2400" u="none" spc="72" dirty="0">
                  <a:latin typeface="Aleo"/>
                </a:rPr>
                <a:t>.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BC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086060" y="1039999"/>
            <a:ext cx="9899585" cy="8364626"/>
            <a:chOff x="-33400" y="-66675"/>
            <a:chExt cx="13199446" cy="11152835"/>
          </a:xfrm>
        </p:grpSpPr>
        <p:sp>
          <p:nvSpPr>
            <p:cNvPr id="3" name="TextBox 3"/>
            <p:cNvSpPr txBox="1"/>
            <p:nvPr/>
          </p:nvSpPr>
          <p:spPr>
            <a:xfrm>
              <a:off x="0" y="-66675"/>
              <a:ext cx="13166046" cy="394816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7799"/>
                </a:lnSpc>
              </a:pPr>
              <a:r>
                <a:rPr lang="en-US" sz="5999">
                  <a:solidFill>
                    <a:srgbClr val="50603F"/>
                  </a:solidFill>
                  <a:latin typeface="Aleo Bold"/>
                </a:rPr>
                <a:t>Характеристика социальных ролей (Т. Парсонс)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-33400" y="3289153"/>
              <a:ext cx="11246819" cy="779700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518160" lvl="1" indent="-259080">
                <a:lnSpc>
                  <a:spcPts val="3840"/>
                </a:lnSpc>
                <a:buFont typeface="Arial"/>
                <a:buChar char="•"/>
              </a:pPr>
              <a:r>
                <a:rPr lang="en-US" sz="3200" spc="72" dirty="0" err="1">
                  <a:solidFill>
                    <a:srgbClr val="272727"/>
                  </a:solidFill>
                  <a:latin typeface="Aleo"/>
                </a:rPr>
                <a:t>По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способу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получения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: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предписанные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(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пол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)и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достигаемые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(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должность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);</a:t>
              </a:r>
            </a:p>
            <a:p>
              <a:pPr marL="518160" lvl="1" indent="-259080">
                <a:lnSpc>
                  <a:spcPts val="3840"/>
                </a:lnSpc>
                <a:buFont typeface="Arial"/>
                <a:buChar char="•"/>
              </a:pP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По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степени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формализации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: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формальные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(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то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есть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документально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подтверждённые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,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например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,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ученик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) и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неформальные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(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друзья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);</a:t>
              </a:r>
            </a:p>
            <a:p>
              <a:pPr marL="518160" lvl="1" indent="-259080">
                <a:lnSpc>
                  <a:spcPts val="3840"/>
                </a:lnSpc>
                <a:buFont typeface="Arial"/>
                <a:buChar char="•"/>
              </a:pP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По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видам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мотивации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: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мотивами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могут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служить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личная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прибыль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,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общественное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благо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и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др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.;</a:t>
              </a:r>
            </a:p>
            <a:p>
              <a:pPr marL="518160" lvl="1" indent="-259080">
                <a:lnSpc>
                  <a:spcPts val="3840"/>
                </a:lnSpc>
                <a:buFont typeface="Arial"/>
                <a:buChar char="•"/>
              </a:pP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По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масштабу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: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ограниченный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масштаб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(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покупатель-продавец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) и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большой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масштаб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(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супруги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,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дети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 и </a:t>
              </a:r>
              <a:r>
                <a:rPr lang="en-US" sz="3200" u="none" spc="72" dirty="0" err="1">
                  <a:solidFill>
                    <a:srgbClr val="272727"/>
                  </a:solidFill>
                  <a:latin typeface="Aleo"/>
                </a:rPr>
                <a:t>родители</a:t>
              </a:r>
              <a:r>
                <a:rPr lang="en-US" sz="3200" u="none" spc="72" dirty="0">
                  <a:solidFill>
                    <a:srgbClr val="272727"/>
                  </a:solidFill>
                  <a:latin typeface="Aleo"/>
                </a:rPr>
                <a:t>).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030371" y="4731512"/>
            <a:ext cx="2020487" cy="217326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0603F">
                <a:alpha val="19608"/>
              </a:srgbClr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2030371" y="7789685"/>
            <a:ext cx="2020487" cy="217326"/>
            <a:chOff x="0" y="0"/>
            <a:chExt cx="6350000" cy="6350000"/>
          </a:xfrm>
        </p:grpSpPr>
        <p:sp>
          <p:nvSpPr>
            <p:cNvPr id="8" name="Freeform 8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0603F">
                <a:alpha val="19608"/>
              </a:srgbClr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5350347" y="4731512"/>
            <a:ext cx="2020487" cy="217326"/>
            <a:chOff x="0" y="0"/>
            <a:chExt cx="6350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0603F">
                <a:alpha val="19608"/>
              </a:srgbClr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5350347" y="7789685"/>
            <a:ext cx="2020487" cy="217326"/>
            <a:chOff x="0" y="0"/>
            <a:chExt cx="6350000" cy="6350000"/>
          </a:xfrm>
        </p:grpSpPr>
        <p:sp>
          <p:nvSpPr>
            <p:cNvPr id="12" name="Freeform 12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50603F">
                <a:alpha val="19608"/>
              </a:srgbClr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1770558" y="2298894"/>
            <a:ext cx="2540113" cy="2540113"/>
            <a:chOff x="0" y="0"/>
            <a:chExt cx="6350000" cy="6350000"/>
          </a:xfrm>
        </p:grpSpPr>
        <p:sp>
          <p:nvSpPr>
            <p:cNvPr id="14" name="Freeform 14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8F6EB"/>
            </a:solidFill>
          </p:spPr>
        </p:sp>
      </p:grpSp>
      <p:grpSp>
        <p:nvGrpSpPr>
          <p:cNvPr id="15" name="Group 15"/>
          <p:cNvGrpSpPr/>
          <p:nvPr/>
        </p:nvGrpSpPr>
        <p:grpSpPr>
          <a:xfrm>
            <a:off x="1770558" y="5357068"/>
            <a:ext cx="2540113" cy="2540113"/>
            <a:chOff x="0" y="0"/>
            <a:chExt cx="6350000" cy="6350000"/>
          </a:xfrm>
        </p:grpSpPr>
        <p:sp>
          <p:nvSpPr>
            <p:cNvPr id="16" name="Freeform 1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8F6EB"/>
            </a:solidFill>
          </p:spPr>
        </p:sp>
      </p:grpSp>
      <p:grpSp>
        <p:nvGrpSpPr>
          <p:cNvPr id="17" name="Group 17"/>
          <p:cNvGrpSpPr/>
          <p:nvPr/>
        </p:nvGrpSpPr>
        <p:grpSpPr>
          <a:xfrm>
            <a:off x="5090534" y="2298894"/>
            <a:ext cx="2540113" cy="2540113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8F6EB"/>
            </a:solidFill>
          </p:spPr>
        </p:sp>
      </p:grpSp>
      <p:grpSp>
        <p:nvGrpSpPr>
          <p:cNvPr id="19" name="Group 19"/>
          <p:cNvGrpSpPr/>
          <p:nvPr/>
        </p:nvGrpSpPr>
        <p:grpSpPr>
          <a:xfrm>
            <a:off x="5090534" y="5357068"/>
            <a:ext cx="2540113" cy="2540113"/>
            <a:chOff x="0" y="0"/>
            <a:chExt cx="6350000" cy="6350000"/>
          </a:xfrm>
        </p:grpSpPr>
        <p:sp>
          <p:nvSpPr>
            <p:cNvPr id="20" name="Freeform 20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8F6EB"/>
            </a:solidFill>
          </p:spPr>
        </p:sp>
      </p:grpSp>
      <p:pic>
        <p:nvPicPr>
          <p:cNvPr id="21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441246" y="5994393"/>
            <a:ext cx="1198738" cy="1265463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5864067" y="6095824"/>
            <a:ext cx="993048" cy="1062600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5621732" y="2936220"/>
            <a:ext cx="1477717" cy="1265463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2495096" y="2966470"/>
            <a:ext cx="1091039" cy="120496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431884" y="645425"/>
            <a:ext cx="14966736" cy="29873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800"/>
              </a:lnSpc>
            </a:pPr>
            <a:r>
              <a:rPr lang="en-US" sz="6000">
                <a:solidFill>
                  <a:srgbClr val="DDBC78"/>
                </a:solidFill>
                <a:latin typeface="Aleo Bold"/>
              </a:rPr>
              <a:t>Виды социальных ролей по положению и значимости в обществе: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431884" y="4937096"/>
            <a:ext cx="7073655" cy="2268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4480"/>
              </a:lnSpc>
            </a:pPr>
            <a:r>
              <a:rPr lang="en-US" sz="3200" spc="84" dirty="0" err="1">
                <a:solidFill>
                  <a:srgbClr val="272727"/>
                </a:solidFill>
                <a:latin typeface="Aleo"/>
              </a:rPr>
              <a:t>Позитивные</a:t>
            </a: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84" dirty="0" err="1">
                <a:solidFill>
                  <a:srgbClr val="272727"/>
                </a:solidFill>
                <a:latin typeface="Aleo"/>
              </a:rPr>
              <a:t>роли</a:t>
            </a: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: </a:t>
            </a:r>
          </a:p>
          <a:p>
            <a:pPr marL="0" lvl="0" indent="0">
              <a:lnSpc>
                <a:spcPts val="4480"/>
              </a:lnSpc>
            </a:pP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- </a:t>
            </a:r>
            <a:r>
              <a:rPr lang="en-US" sz="3200" u="none" spc="84" dirty="0" err="1">
                <a:solidFill>
                  <a:srgbClr val="272727"/>
                </a:solidFill>
                <a:latin typeface="Aleo"/>
              </a:rPr>
              <a:t>член</a:t>
            </a: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84" dirty="0" err="1">
                <a:solidFill>
                  <a:srgbClr val="272727"/>
                </a:solidFill>
                <a:latin typeface="Aleo"/>
              </a:rPr>
              <a:t>семьи</a:t>
            </a: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;</a:t>
            </a:r>
          </a:p>
          <a:p>
            <a:pPr marL="0" lvl="0" indent="0">
              <a:lnSpc>
                <a:spcPts val="4480"/>
              </a:lnSpc>
            </a:pP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- </a:t>
            </a:r>
            <a:r>
              <a:rPr lang="en-US" sz="3200" u="none" spc="84" dirty="0" err="1">
                <a:solidFill>
                  <a:srgbClr val="272727"/>
                </a:solidFill>
                <a:latin typeface="Aleo"/>
              </a:rPr>
              <a:t>член</a:t>
            </a: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84" dirty="0" err="1">
                <a:solidFill>
                  <a:srgbClr val="272727"/>
                </a:solidFill>
                <a:latin typeface="Aleo"/>
              </a:rPr>
              <a:t>коллектива</a:t>
            </a: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;</a:t>
            </a:r>
          </a:p>
          <a:p>
            <a:pPr marL="0" lvl="0" indent="0">
              <a:lnSpc>
                <a:spcPts val="4480"/>
              </a:lnSpc>
            </a:pP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- </a:t>
            </a:r>
            <a:r>
              <a:rPr lang="en-US" sz="3200" u="none" spc="84" dirty="0" err="1">
                <a:solidFill>
                  <a:srgbClr val="272727"/>
                </a:solidFill>
                <a:latin typeface="Aleo"/>
              </a:rPr>
              <a:t>специалист</a:t>
            </a: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 и </a:t>
            </a:r>
            <a:r>
              <a:rPr lang="en-US" sz="3200" u="none" spc="84" dirty="0" err="1">
                <a:solidFill>
                  <a:srgbClr val="272727"/>
                </a:solidFill>
                <a:latin typeface="Aleo"/>
              </a:rPr>
              <a:t>др</a:t>
            </a: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685057" y="4937096"/>
            <a:ext cx="7073655" cy="28453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4480"/>
              </a:lnSpc>
            </a:pPr>
            <a:r>
              <a:rPr lang="en-US" sz="3200" spc="84" dirty="0" err="1">
                <a:solidFill>
                  <a:srgbClr val="272727"/>
                </a:solidFill>
                <a:latin typeface="Aleo"/>
              </a:rPr>
              <a:t>Негативные</a:t>
            </a:r>
            <a:r>
              <a:rPr lang="en-US" sz="3200" spc="84" dirty="0">
                <a:solidFill>
                  <a:srgbClr val="272727"/>
                </a:solidFill>
                <a:latin typeface="Aleo"/>
              </a:rPr>
              <a:t> </a:t>
            </a:r>
            <a:r>
              <a:rPr lang="en-US" sz="3200" u="none" spc="84" dirty="0" err="1">
                <a:solidFill>
                  <a:srgbClr val="272727"/>
                </a:solidFill>
                <a:latin typeface="Aleo"/>
              </a:rPr>
              <a:t>роли</a:t>
            </a: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:</a:t>
            </a:r>
          </a:p>
          <a:p>
            <a:pPr marL="0" lvl="0" indent="0">
              <a:lnSpc>
                <a:spcPts val="4480"/>
              </a:lnSpc>
            </a:pP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- </a:t>
            </a:r>
            <a:r>
              <a:rPr lang="en-US" sz="3200" u="none" spc="84" dirty="0" err="1">
                <a:solidFill>
                  <a:srgbClr val="272727"/>
                </a:solidFill>
                <a:latin typeface="Aleo"/>
              </a:rPr>
              <a:t>бродяга</a:t>
            </a: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;</a:t>
            </a:r>
          </a:p>
          <a:p>
            <a:pPr marL="0" lvl="0" indent="0">
              <a:lnSpc>
                <a:spcPts val="4480"/>
              </a:lnSpc>
            </a:pP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- </a:t>
            </a:r>
            <a:r>
              <a:rPr lang="en-US" sz="3200" u="none" spc="84" dirty="0" err="1">
                <a:solidFill>
                  <a:srgbClr val="272727"/>
                </a:solidFill>
                <a:latin typeface="Aleo"/>
              </a:rPr>
              <a:t>попрошайка</a:t>
            </a: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;</a:t>
            </a:r>
          </a:p>
          <a:p>
            <a:pPr marL="0" lvl="0" indent="0">
              <a:lnSpc>
                <a:spcPts val="4480"/>
              </a:lnSpc>
            </a:pP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- </a:t>
            </a:r>
            <a:r>
              <a:rPr lang="en-US" sz="3200" u="none" spc="84" dirty="0" err="1">
                <a:solidFill>
                  <a:srgbClr val="272727"/>
                </a:solidFill>
                <a:latin typeface="Aleo"/>
              </a:rPr>
              <a:t>наркоман</a:t>
            </a: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;</a:t>
            </a:r>
          </a:p>
          <a:p>
            <a:pPr marL="0" lvl="0" indent="0">
              <a:lnSpc>
                <a:spcPts val="4480"/>
              </a:lnSpc>
            </a:pP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- </a:t>
            </a:r>
            <a:r>
              <a:rPr lang="en-US" sz="3200" u="none" spc="84" dirty="0" err="1">
                <a:solidFill>
                  <a:srgbClr val="272727"/>
                </a:solidFill>
                <a:latin typeface="Aleo"/>
              </a:rPr>
              <a:t>алкоголик</a:t>
            </a: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 и </a:t>
            </a:r>
            <a:r>
              <a:rPr lang="en-US" sz="3200" u="none" spc="84" dirty="0" err="1">
                <a:solidFill>
                  <a:srgbClr val="272727"/>
                </a:solidFill>
                <a:latin typeface="Aleo"/>
              </a:rPr>
              <a:t>др</a:t>
            </a:r>
            <a:r>
              <a:rPr lang="en-US" sz="3200" u="none" spc="84" dirty="0">
                <a:solidFill>
                  <a:srgbClr val="272727"/>
                </a:solidFill>
                <a:latin typeface="Aleo"/>
              </a:rPr>
              <a:t>.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2614508" y="8820173"/>
            <a:ext cx="4073292" cy="438127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8"/>
              </a:srgbClr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 b="556"/>
          <a:stretch>
            <a:fillRect/>
          </a:stretch>
        </p:blipFill>
        <p:spPr>
          <a:xfrm>
            <a:off x="13209381" y="6232400"/>
            <a:ext cx="2225558" cy="280683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60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220334"/>
            <a:ext cx="13170666" cy="6139707"/>
            <a:chOff x="0" y="0"/>
            <a:chExt cx="17560887" cy="8186276"/>
          </a:xfrm>
        </p:grpSpPr>
        <p:sp>
          <p:nvSpPr>
            <p:cNvPr id="3" name="TextBox 3"/>
            <p:cNvSpPr txBox="1"/>
            <p:nvPr/>
          </p:nvSpPr>
          <p:spPr>
            <a:xfrm>
              <a:off x="0" y="0"/>
              <a:ext cx="17560887" cy="35723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10560"/>
                </a:lnSpc>
              </a:pPr>
              <a:r>
                <a:rPr lang="en-US" sz="8800">
                  <a:solidFill>
                    <a:srgbClr val="DDBC78"/>
                  </a:solidFill>
                  <a:latin typeface="Dosis Extra Bold"/>
                </a:rPr>
                <a:t>Значение социальных ролей</a:t>
              </a:r>
              <a:r>
                <a:rPr lang="en-US" sz="8800" u="none">
                  <a:solidFill>
                    <a:srgbClr val="DDBC78"/>
                  </a:solidFill>
                  <a:latin typeface="Dosis Extra Bold"/>
                </a:rPr>
                <a:t> для человека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4287774"/>
              <a:ext cx="15269582" cy="38985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3840"/>
                </a:lnSpc>
              </a:pP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От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того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,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насколько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хорошо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человек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усвоит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свои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роли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,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будет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зависеть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и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его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положение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во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обществе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.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Стремление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овладеть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как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можно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большим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количеством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ролей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приводит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в к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саморазвитию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.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Чем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больше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ролей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у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человека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,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тем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лучше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он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приспособлен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в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жизни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,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тем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ему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легче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адаптироваться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в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той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или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иной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 </a:t>
              </a:r>
              <a:r>
                <a:rPr lang="en-US" sz="3200" spc="72" dirty="0" err="1">
                  <a:solidFill>
                    <a:srgbClr val="F8F6EB"/>
                  </a:solidFill>
                  <a:latin typeface="Aleo"/>
                </a:rPr>
                <a:t>ситуации</a:t>
              </a:r>
              <a:r>
                <a:rPr lang="en-US" sz="3200" spc="72" dirty="0">
                  <a:solidFill>
                    <a:srgbClr val="F8F6EB"/>
                  </a:solidFill>
                  <a:latin typeface="Aleo"/>
                </a:rPr>
                <a:t>.</a:t>
              </a:r>
            </a:p>
          </p:txBody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3828771" y="3053568"/>
            <a:ext cx="2650119" cy="6005936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10779241" y="8474606"/>
            <a:ext cx="6099059" cy="859146"/>
            <a:chOff x="0" y="0"/>
            <a:chExt cx="6350000" cy="6350000"/>
          </a:xfrm>
        </p:grpSpPr>
        <p:sp>
          <p:nvSpPr>
            <p:cNvPr id="7" name="Freeform 7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8"/>
              </a:srgbClr>
            </a:solidFill>
          </p:spPr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60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34694" y="8753498"/>
            <a:ext cx="7311792" cy="590527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981788" y="3599259"/>
            <a:ext cx="4918656" cy="567810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4393430" y="4924436"/>
            <a:ext cx="2448306" cy="41148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028700" y="1124590"/>
            <a:ext cx="7853032" cy="13396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0559"/>
              </a:lnSpc>
            </a:pPr>
            <a:r>
              <a:rPr lang="en-US" sz="8799">
                <a:solidFill>
                  <a:srgbClr val="DDBC78"/>
                </a:solidFill>
                <a:latin typeface="Dosis Extra Bold"/>
              </a:rPr>
              <a:t>Практика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86710" y="1768928"/>
            <a:ext cx="12196739" cy="5814795"/>
            <a:chOff x="0" y="-76200"/>
            <a:chExt cx="16262319" cy="7753060"/>
          </a:xfrm>
        </p:grpSpPr>
        <p:sp>
          <p:nvSpPr>
            <p:cNvPr id="3" name="TextBox 3"/>
            <p:cNvSpPr txBox="1"/>
            <p:nvPr/>
          </p:nvSpPr>
          <p:spPr>
            <a:xfrm>
              <a:off x="0" y="-76200"/>
              <a:ext cx="16262319" cy="13022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7800"/>
                </a:lnSpc>
              </a:pPr>
              <a:r>
                <a:rPr lang="en-US" sz="6000">
                  <a:solidFill>
                    <a:srgbClr val="DDBC78"/>
                  </a:solidFill>
                  <a:latin typeface="Aleo Bold"/>
                </a:rPr>
                <a:t>Практика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1863303"/>
              <a:ext cx="16262319" cy="581355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3360"/>
                </a:lnSpc>
              </a:pPr>
              <a:r>
                <a:rPr lang="en-US" sz="3200" spc="63" dirty="0" err="1">
                  <a:solidFill>
                    <a:srgbClr val="272727"/>
                  </a:solidFill>
                  <a:latin typeface="Aleo"/>
                </a:rPr>
                <a:t>Верны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ли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следующие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суждения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о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социальных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ролях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?</a:t>
              </a:r>
            </a:p>
            <a:p>
              <a:pPr marL="0" lvl="0" indent="0">
                <a:lnSpc>
                  <a:spcPts val="3360"/>
                </a:lnSpc>
              </a:pPr>
              <a:endParaRPr lang="en-US" sz="3200" u="none" spc="63" dirty="0">
                <a:solidFill>
                  <a:srgbClr val="272727"/>
                </a:solidFill>
                <a:latin typeface="Aleo"/>
              </a:endParaRPr>
            </a:p>
            <a:p>
              <a:pPr marL="0" lvl="0" indent="0">
                <a:lnSpc>
                  <a:spcPts val="3360"/>
                </a:lnSpc>
              </a:pP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А.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Социальные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роли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усваиваются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индивидом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в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процессе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социализации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.</a:t>
              </a:r>
            </a:p>
            <a:p>
              <a:pPr marL="0" lvl="0" indent="0">
                <a:lnSpc>
                  <a:spcPts val="3360"/>
                </a:lnSpc>
              </a:pP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Б.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Все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социальные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роли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человека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имеют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формальный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характер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.</a:t>
              </a:r>
            </a:p>
            <a:p>
              <a:pPr marL="0" lvl="0" indent="0">
                <a:lnSpc>
                  <a:spcPts val="3360"/>
                </a:lnSpc>
              </a:pPr>
              <a:endParaRPr lang="en-US" sz="3200" u="none" spc="63" dirty="0">
                <a:solidFill>
                  <a:srgbClr val="272727"/>
                </a:solidFill>
                <a:latin typeface="Aleo"/>
              </a:endParaRPr>
            </a:p>
            <a:p>
              <a:pPr marL="0" lvl="0" indent="0">
                <a:lnSpc>
                  <a:spcPts val="3360"/>
                </a:lnSpc>
              </a:pP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1)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верно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только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А</a:t>
              </a:r>
            </a:p>
            <a:p>
              <a:pPr marL="0" lvl="0" indent="0">
                <a:lnSpc>
                  <a:spcPts val="3360"/>
                </a:lnSpc>
              </a:pP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2)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верно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только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Б</a:t>
              </a:r>
            </a:p>
            <a:p>
              <a:pPr marL="0" lvl="0" indent="0">
                <a:lnSpc>
                  <a:spcPts val="3360"/>
                </a:lnSpc>
              </a:pP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3)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верны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оба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суждения</a:t>
              </a:r>
              <a:endParaRPr lang="en-US" sz="3200" u="none" spc="63" dirty="0">
                <a:solidFill>
                  <a:srgbClr val="272727"/>
                </a:solidFill>
                <a:latin typeface="Aleo"/>
              </a:endParaRPr>
            </a:p>
            <a:p>
              <a:pPr marL="0" lvl="0" indent="0">
                <a:lnSpc>
                  <a:spcPts val="3360"/>
                </a:lnSpc>
              </a:pP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4)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оба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суждения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неверны</a:t>
              </a:r>
              <a:endParaRPr lang="en-US" sz="3200" u="none" spc="63" dirty="0">
                <a:solidFill>
                  <a:srgbClr val="272727"/>
                </a:solidFill>
                <a:latin typeface="Aleo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5765090" y="9095306"/>
            <a:ext cx="1182287" cy="217326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8"/>
              </a:srgbClr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5453168" y="5110752"/>
            <a:ext cx="1806132" cy="409321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58794" y="2012104"/>
            <a:ext cx="12196739" cy="4506746"/>
            <a:chOff x="0" y="-76200"/>
            <a:chExt cx="16262319" cy="6008994"/>
          </a:xfrm>
        </p:grpSpPr>
        <p:sp>
          <p:nvSpPr>
            <p:cNvPr id="3" name="TextBox 3"/>
            <p:cNvSpPr txBox="1"/>
            <p:nvPr/>
          </p:nvSpPr>
          <p:spPr>
            <a:xfrm>
              <a:off x="0" y="-76200"/>
              <a:ext cx="16262319" cy="13022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7800"/>
                </a:lnSpc>
              </a:pPr>
              <a:r>
                <a:rPr lang="en-US" sz="6000">
                  <a:solidFill>
                    <a:srgbClr val="DDBC78"/>
                  </a:solidFill>
                  <a:latin typeface="Aleo Bold"/>
                </a:rPr>
                <a:t>Практика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1863303"/>
              <a:ext cx="16262319" cy="40694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3360"/>
                </a:lnSpc>
              </a:pPr>
              <a:r>
                <a:rPr lang="en-US" sz="3200" spc="63" dirty="0" err="1">
                  <a:solidFill>
                    <a:srgbClr val="272727"/>
                  </a:solidFill>
                  <a:latin typeface="Aleo"/>
                </a:rPr>
                <a:t>Иван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у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12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лет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. В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какой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из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перечисленных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социальных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ролей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он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может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выступать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? </a:t>
              </a:r>
            </a:p>
            <a:p>
              <a:pPr marL="0" lvl="0" indent="0">
                <a:lnSpc>
                  <a:spcPts val="3360"/>
                </a:lnSpc>
              </a:pPr>
              <a:endParaRPr lang="en-US" sz="3200" u="none" spc="63" dirty="0">
                <a:solidFill>
                  <a:srgbClr val="272727"/>
                </a:solidFill>
                <a:latin typeface="Aleo"/>
              </a:endParaRPr>
            </a:p>
            <a:p>
              <a:pPr marL="0" lvl="0" indent="0">
                <a:lnSpc>
                  <a:spcPts val="3360"/>
                </a:lnSpc>
              </a:pP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1)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избиратель</a:t>
              </a:r>
              <a:endParaRPr lang="en-US" sz="3200" u="none" spc="63" dirty="0">
                <a:solidFill>
                  <a:srgbClr val="272727"/>
                </a:solidFill>
                <a:latin typeface="Aleo"/>
              </a:endParaRPr>
            </a:p>
            <a:p>
              <a:pPr marL="0" lvl="0" indent="0">
                <a:lnSpc>
                  <a:spcPts val="3360"/>
                </a:lnSpc>
              </a:pP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2)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покупатель</a:t>
              </a:r>
              <a:endParaRPr lang="en-US" sz="3200" u="none" spc="63" dirty="0">
                <a:solidFill>
                  <a:srgbClr val="272727"/>
                </a:solidFill>
                <a:latin typeface="Aleo"/>
              </a:endParaRPr>
            </a:p>
            <a:p>
              <a:pPr marL="0" lvl="0" indent="0">
                <a:lnSpc>
                  <a:spcPts val="3360"/>
                </a:lnSpc>
              </a:pP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3)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работник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по</a:t>
              </a: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найму</a:t>
              </a:r>
              <a:endParaRPr lang="en-US" sz="3200" u="none" spc="63" dirty="0">
                <a:solidFill>
                  <a:srgbClr val="272727"/>
                </a:solidFill>
                <a:latin typeface="Aleo"/>
              </a:endParaRPr>
            </a:p>
            <a:p>
              <a:pPr marL="0" lvl="0" indent="0">
                <a:lnSpc>
                  <a:spcPts val="3360"/>
                </a:lnSpc>
              </a:pPr>
              <a:r>
                <a:rPr lang="en-US" sz="3200" u="none" spc="63" dirty="0">
                  <a:solidFill>
                    <a:srgbClr val="272727"/>
                  </a:solidFill>
                  <a:latin typeface="Aleo"/>
                </a:rPr>
                <a:t>4) </a:t>
              </a:r>
              <a:r>
                <a:rPr lang="en-US" sz="3200" u="none" spc="63" dirty="0" err="1">
                  <a:solidFill>
                    <a:srgbClr val="272727"/>
                  </a:solidFill>
                  <a:latin typeface="Aleo"/>
                </a:rPr>
                <a:t>студент</a:t>
              </a:r>
              <a:endParaRPr lang="en-US" sz="3200" u="none" spc="63" dirty="0">
                <a:solidFill>
                  <a:srgbClr val="272727"/>
                </a:solidFill>
                <a:latin typeface="Aleo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5765090" y="9095306"/>
            <a:ext cx="1182287" cy="217326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8"/>
              </a:srgbClr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5453168" y="5110752"/>
            <a:ext cx="1806132" cy="409321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60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889865" y="8820173"/>
            <a:ext cx="6508270" cy="38998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8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998238" y="3714807"/>
            <a:ext cx="2067968" cy="537134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316902" y="4768048"/>
            <a:ext cx="3654196" cy="431810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9811543" y="6134282"/>
            <a:ext cx="2319109" cy="2880881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092919" y="524478"/>
            <a:ext cx="12102162" cy="2932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440"/>
              </a:lnSpc>
            </a:pPr>
            <a:r>
              <a:rPr lang="en-US" sz="10400">
                <a:solidFill>
                  <a:srgbClr val="DDBC78"/>
                </a:solidFill>
                <a:latin typeface="Dosis Extra Bold"/>
              </a:rPr>
              <a:t>Что нового сегодня узнали?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661</Words>
  <Application>Microsoft Office PowerPoint</Application>
  <PresentationFormat>Произвольный</PresentationFormat>
  <Paragraphs>77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Dosis Extra Bold</vt:lpstr>
      <vt:lpstr>Aleo</vt:lpstr>
      <vt:lpstr>Arial</vt:lpstr>
      <vt:lpstr>Aleo Bold Italics</vt:lpstr>
      <vt:lpstr>Calibri</vt:lpstr>
      <vt:lpstr>Aleo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Социальная сфера</dc:title>
  <cp:lastModifiedBy>Пользователь</cp:lastModifiedBy>
  <cp:revision>2</cp:revision>
  <dcterms:created xsi:type="dcterms:W3CDTF">2006-08-16T00:00:00Z</dcterms:created>
  <dcterms:modified xsi:type="dcterms:W3CDTF">2024-01-23T10:42:36Z</dcterms:modified>
  <dc:identifier>DAESo_bIn0s</dc:identifier>
</cp:coreProperties>
</file>