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2" r:id="rId4"/>
    <p:sldId id="288" r:id="rId5"/>
    <p:sldId id="264" r:id="rId6"/>
    <p:sldId id="268" r:id="rId7"/>
    <p:sldId id="269" r:id="rId8"/>
    <p:sldId id="270" r:id="rId9"/>
    <p:sldId id="273" r:id="rId10"/>
    <p:sldId id="274" r:id="rId11"/>
    <p:sldId id="275" r:id="rId12"/>
    <p:sldId id="276" r:id="rId13"/>
    <p:sldId id="277" r:id="rId14"/>
    <p:sldId id="280" r:id="rId15"/>
    <p:sldId id="281" r:id="rId16"/>
    <p:sldId id="282" r:id="rId17"/>
    <p:sldId id="285" r:id="rId18"/>
    <p:sldId id="286" r:id="rId19"/>
    <p:sldId id="287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99FF66"/>
    <a:srgbClr val="FC5D04"/>
    <a:srgbClr val="00FFFF"/>
    <a:srgbClr val="B6DDE8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0" autoAdjust="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D8D67C-5C47-45D2-B87E-B21801451F2A}" type="datetimeFigureOut">
              <a:rPr lang="ru-RU" smtClean="0"/>
              <a:pPr/>
              <a:t>23.01.2022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2DECF5-F5C2-4E54-9D07-2432BC8E1A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29600" cy="6192688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  <a:latin typeface="Ampir Deco" pitchFamily="2" charset="0"/>
              </a:rPr>
            </a:br>
            <a:r>
              <a:rPr lang="ru-RU" sz="1800" dirty="0" smtClean="0">
                <a:solidFill>
                  <a:schemeClr val="tx1"/>
                </a:solidFill>
              </a:rPr>
              <a:t>МУНИЦИПАЛЬНОЕ УЧРЕЖДЕНИЕ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ГИМНАЗИЯ №20 ИМЕНИ ГЕРОЯ СОВЕТСКОГО СОЮЗА Н.Д.ДУГИНА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МУНИЦИПАЛЬНОГО ОБРАЗОВАНИЯ ГОРОДСКОЙ ОКРУГ ЛЮБЕРЦЫ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МОСКОВСКОЙ ОБЛАСТИ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Ampir Deco" pitchFamily="2" charset="0"/>
              </a:rPr>
              <a:t/>
            </a:r>
            <a:br>
              <a:rPr lang="ru-RU" sz="2000" dirty="0" smtClean="0">
                <a:latin typeface="Ampir Deco" pitchFamily="2" charset="0"/>
              </a:rPr>
            </a:br>
            <a:r>
              <a:rPr lang="ru-RU" dirty="0" smtClean="0">
                <a:latin typeface="Ampir Deco" pitchFamily="2" charset="0"/>
              </a:rPr>
              <a:t/>
            </a:r>
            <a:br>
              <a:rPr lang="ru-RU" dirty="0" smtClean="0">
                <a:latin typeface="Ampir Deco" pitchFamily="2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mpir Deco" pitchFamily="2" charset="0"/>
              </a:rPr>
              <a:t>Урок развития речи</a:t>
            </a:r>
            <a:r>
              <a:rPr lang="ru-RU" dirty="0" smtClean="0">
                <a:solidFill>
                  <a:srgbClr val="FF0000"/>
                </a:solidFill>
                <a:latin typeface="Ampir Deco" pitchFamily="2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mpir Deco" pitchFamily="2" charset="0"/>
              </a:rPr>
            </a:br>
            <a:r>
              <a:rPr lang="ru-RU" dirty="0" smtClean="0">
                <a:solidFill>
                  <a:srgbClr val="FF0000"/>
                </a:solidFill>
                <a:latin typeface="Ampir Deco" pitchFamily="2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mpir Deco" pitchFamily="2" charset="0"/>
              </a:rPr>
            </a:br>
            <a:r>
              <a:rPr lang="ru-RU" dirty="0" smtClean="0">
                <a:solidFill>
                  <a:schemeClr val="tx1"/>
                </a:solidFill>
                <a:latin typeface="Ampir Deco" pitchFamily="2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mpir Deco" pitchFamily="2" charset="0"/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АВТОР: КУЗЬМИНА Ю.В., Учитель начальных классов</a:t>
            </a:r>
            <a:br>
              <a:rPr lang="ru-RU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</a:br>
            <a:r>
              <a:rPr lang="ru-RU" sz="10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г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.ЛЮБЕРЦЫ, 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202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2</a:t>
            </a:r>
            <a:r>
              <a:rPr lang="ru-RU" sz="10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г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Ampir Deco" pitchFamily="2" charset="0"/>
              </a:rPr>
              <a:t>.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Ampir Deco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effectLst/>
                <a:latin typeface="Ampir Deco" pitchFamily="2" charset="0"/>
              </a:rPr>
            </a:br>
            <a:r>
              <a:rPr lang="ru-RU" dirty="0" smtClean="0">
                <a:solidFill>
                  <a:srgbClr val="FF0000"/>
                </a:solidFill>
                <a:latin typeface="Ampir Deco" pitchFamily="2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mpir Deco" pitchFamily="2" charset="0"/>
              </a:rPr>
            </a:br>
            <a:endParaRPr lang="ru-RU" dirty="0">
              <a:solidFill>
                <a:srgbClr val="FF0000"/>
              </a:solidFill>
              <a:latin typeface="Ampir Deco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140968"/>
            <a:ext cx="7376864" cy="1152128"/>
          </a:xfrm>
        </p:spPr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  <a:latin typeface="Ampir Deco" pitchFamily="2" charset="0"/>
              </a:rPr>
              <a:t>Изобразительные </a:t>
            </a:r>
            <a:r>
              <a:rPr lang="ru-RU" i="1" dirty="0" smtClean="0">
                <a:solidFill>
                  <a:srgbClr val="FFFF00"/>
                </a:solidFill>
                <a:latin typeface="Ampir Deco" pitchFamily="2" charset="0"/>
              </a:rPr>
              <a:t>средства</a:t>
            </a:r>
            <a:r>
              <a:rPr lang="en-US" i="1" dirty="0" smtClean="0">
                <a:solidFill>
                  <a:srgbClr val="FFFF00"/>
                </a:solidFill>
                <a:latin typeface="Ampir Deco" pitchFamily="2" charset="0"/>
              </a:rPr>
              <a:t> </a:t>
            </a:r>
            <a:r>
              <a:rPr lang="ru-RU" i="1" dirty="0" smtClean="0">
                <a:solidFill>
                  <a:srgbClr val="FFFF00"/>
                </a:solidFill>
                <a:latin typeface="Ampir Deco" pitchFamily="2" charset="0"/>
              </a:rPr>
              <a:t>родного </a:t>
            </a:r>
            <a:r>
              <a:rPr lang="ru-RU" i="1" dirty="0" smtClean="0">
                <a:solidFill>
                  <a:srgbClr val="FFFF00"/>
                </a:solidFill>
                <a:latin typeface="Ampir Deco" pitchFamily="2" charset="0"/>
              </a:rPr>
              <a:t>языка.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Если бабочка сядет на листочек, на стебелёк, на что она будет похожа?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4" name="Содержимое 3" descr="post-311-1214165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151140"/>
            <a:ext cx="6048672" cy="4544393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7000" dirty="0" smtClean="0">
                <a:solidFill>
                  <a:srgbClr val="FFFF00"/>
                </a:solidFill>
                <a:latin typeface="Ampir Deco" pitchFamily="2" charset="0"/>
              </a:rPr>
              <a:t>Составьте предложение о бабочке как о цветке.</a:t>
            </a:r>
            <a:endParaRPr lang="ru-RU" sz="7000" dirty="0">
              <a:solidFill>
                <a:srgbClr val="FFFF00"/>
              </a:solidFill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На кого похож маленький мухомор?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amanita_muscariamgw-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4424568" cy="530120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Чем? </a:t>
            </a:r>
            <a:br>
              <a:rPr lang="ru-RU" dirty="0" smtClean="0">
                <a:solidFill>
                  <a:srgbClr val="FFFF00"/>
                </a:solidFill>
                <a:latin typeface="Ampir Deco" pitchFamily="2" charset="0"/>
              </a:rPr>
            </a:br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Как выглядит божья коровка?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marienkaefer-110503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983308" cy="5067822"/>
          </a:xfrm>
        </p:spPr>
      </p:pic>
      <p:pic>
        <p:nvPicPr>
          <p:cNvPr id="5" name="Рисунок 4" descr="0_66197_df1b6408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412776"/>
            <a:ext cx="4104456" cy="5248862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Что это за цветок?</a:t>
            </a:r>
            <a:br>
              <a:rPr lang="ru-RU" dirty="0" smtClean="0">
                <a:solidFill>
                  <a:srgbClr val="FFFF00"/>
                </a:solidFill>
                <a:latin typeface="Ampir Deco" pitchFamily="2" charset="0"/>
              </a:rPr>
            </a:br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 Какого он цвета?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flowers_561-1600x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39887"/>
            <a:ext cx="8229600" cy="462915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Что станет с пушистой головкой одуванчика, если подует ветер?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3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6624736" cy="496855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99FF66"/>
                </a:solidFill>
                <a:latin typeface="Ampir Deco" pitchFamily="2" charset="0"/>
              </a:rPr>
              <a:t>Прочитаем стихотворение поэта об одуванчике.</a:t>
            </a:r>
            <a:endParaRPr lang="ru-RU" sz="4000" dirty="0">
              <a:solidFill>
                <a:srgbClr val="99FF66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latin typeface="Ampir Deco" pitchFamily="2" charset="0"/>
              </a:rPr>
              <a:t>Посмотрите, вьюга какая </a:t>
            </a:r>
          </a:p>
          <a:p>
            <a:pPr algn="ctr">
              <a:buNone/>
            </a:pPr>
            <a:r>
              <a:rPr lang="ru-RU" sz="4400" dirty="0" smtClean="0">
                <a:latin typeface="Ampir Deco" pitchFamily="2" charset="0"/>
              </a:rPr>
              <a:t>В середине жаркого дня!</a:t>
            </a:r>
          </a:p>
          <a:p>
            <a:pPr algn="ctr">
              <a:buNone/>
            </a:pPr>
            <a:r>
              <a:rPr lang="ru-RU" sz="4400" dirty="0" smtClean="0">
                <a:latin typeface="Ampir Deco" pitchFamily="2" charset="0"/>
              </a:rPr>
              <a:t>И летят пушинки, сверкая,</a:t>
            </a:r>
          </a:p>
          <a:p>
            <a:pPr algn="ctr">
              <a:buNone/>
            </a:pPr>
            <a:r>
              <a:rPr lang="ru-RU" sz="4400" dirty="0" smtClean="0">
                <a:latin typeface="Ampir Deco" pitchFamily="2" charset="0"/>
              </a:rPr>
              <a:t>На цветы, на траву, на меня…</a:t>
            </a:r>
            <a:endParaRPr lang="ru-RU" sz="4400" dirty="0"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FF66"/>
                </a:solidFill>
                <a:latin typeface="Ampir Deco" pitchFamily="2" charset="0"/>
              </a:rPr>
              <a:t>Мальчик однажды решил стать писателем. Вот какой текст он написал:</a:t>
            </a:r>
            <a:endParaRPr lang="ru-RU" dirty="0">
              <a:solidFill>
                <a:srgbClr val="99FF66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FFFF"/>
                </a:solidFill>
                <a:latin typeface="Ampir Deco" pitchFamily="2" charset="0"/>
              </a:rPr>
              <a:t>Утром выпал снег. Он покрыл землю, покрыл осинки, покрыл ёлочки.</a:t>
            </a:r>
          </a:p>
          <a:p>
            <a:endParaRPr lang="ru-RU" dirty="0" smtClean="0">
              <a:latin typeface="Ampir Deco" pitchFamily="2" charset="0"/>
            </a:endParaRPr>
          </a:p>
          <a:p>
            <a:r>
              <a:rPr lang="ru-RU" dirty="0" smtClean="0">
                <a:latin typeface="Ampir Deco" pitchFamily="2" charset="0"/>
              </a:rPr>
              <a:t>Вам понравился текст?</a:t>
            </a:r>
          </a:p>
          <a:p>
            <a:r>
              <a:rPr lang="ru-RU" dirty="0" smtClean="0">
                <a:latin typeface="Ampir Deco" pitchFamily="2" charset="0"/>
              </a:rPr>
              <a:t>Почему?</a:t>
            </a:r>
          </a:p>
          <a:p>
            <a:r>
              <a:rPr lang="ru-RU" dirty="0" smtClean="0">
                <a:latin typeface="Ampir Deco" pitchFamily="2" charset="0"/>
              </a:rPr>
              <a:t>Давайте поможем мальчику. Для этого нужно представить снег. Какой он по цвету? На что похож?</a:t>
            </a:r>
            <a:endParaRPr lang="ru-RU" dirty="0"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FF66"/>
                </a:solidFill>
                <a:latin typeface="Ampir Deco" pitchFamily="2" charset="0"/>
              </a:rPr>
              <a:t>Давайте прочитаем загадки о снеге.</a:t>
            </a:r>
            <a:endParaRPr lang="ru-RU" dirty="0">
              <a:solidFill>
                <a:srgbClr val="99FF66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1)Пушистый ковёр,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Не руками ткан,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Не шелками шит,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При солнце, при месяце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Серебром блестит.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26876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2)Простор сияет чистый,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Белым - бела земля,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Под шубою пушистой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Сады, луга, поля.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      О чём говорится в этих загадках?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       Чем же покрыл снег землю?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      А теперь давайте посмотрим что же у нас получилось: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Утром выпал снег. Он покрыл землю серебристым ковром, укутал пушистыми шубками осинки, надел рукавицы и шапки на ёлочки.</a:t>
            </a:r>
            <a:endParaRPr lang="ru-RU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5" name="Рисунок 4" descr="745253995526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96477"/>
            <a:ext cx="3850571" cy="5091311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500" dirty="0" smtClean="0">
                <a:solidFill>
                  <a:srgbClr val="99FF66"/>
                </a:solidFill>
                <a:latin typeface="Ampir Deco" pitchFamily="2" charset="0"/>
              </a:rPr>
              <a:t>Когда мы удивляемся?</a:t>
            </a:r>
            <a:endParaRPr lang="ru-RU" sz="4500" dirty="0">
              <a:solidFill>
                <a:srgbClr val="99FF66"/>
              </a:solidFill>
              <a:latin typeface="Ampir Deco" pitchFamily="2" charset="0"/>
            </a:endParaRPr>
          </a:p>
        </p:txBody>
      </p:sp>
      <p:pic>
        <p:nvPicPr>
          <p:cNvPr id="6" name="Содержимое 5" descr="1455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8631047" cy="4775846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Ampir Deco" pitchFamily="2" charset="0"/>
              </a:rPr>
              <a:t>Спасибо за внимание!</a:t>
            </a:r>
            <a:endParaRPr lang="ru-RU" sz="6000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437112"/>
            <a:ext cx="36004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500" dirty="0" smtClean="0">
                <a:solidFill>
                  <a:srgbClr val="99FF66"/>
                </a:solidFill>
                <a:latin typeface="Ampir Deco" pitchFamily="2" charset="0"/>
              </a:rPr>
              <a:t>Когда мы </a:t>
            </a:r>
            <a:r>
              <a:rPr lang="ru-RU" sz="4500" dirty="0" smtClean="0">
                <a:solidFill>
                  <a:srgbClr val="99FF66"/>
                </a:solidFill>
                <a:latin typeface="Ampir Deco" pitchFamily="2" charset="0"/>
                <a:cs typeface="Arial" pitchFamily="34" charset="0"/>
              </a:rPr>
              <a:t>восхищаемся</a:t>
            </a:r>
            <a:r>
              <a:rPr lang="ru-RU" sz="4500" dirty="0" smtClean="0">
                <a:solidFill>
                  <a:srgbClr val="99FF66"/>
                </a:solidFill>
                <a:latin typeface="Ampir Deco" pitchFamily="2" charset="0"/>
              </a:rPr>
              <a:t>?</a:t>
            </a:r>
            <a:endParaRPr lang="ru-RU" sz="4500" dirty="0">
              <a:solidFill>
                <a:srgbClr val="99FF66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The-best-top-desktop-beach-wallpapers-hd-beach-wallpaper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00156"/>
            <a:ext cx="7344816" cy="550861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flipH="1">
            <a:off x="395536" y="404664"/>
            <a:ext cx="8424936" cy="58186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7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99FF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mpir Deco" pitchFamily="2" charset="0"/>
                <a:ea typeface="+mj-ea"/>
                <a:cs typeface="+mj-cs"/>
              </a:rPr>
              <a:t>Сейчас мы познакомимся со стихотворением, в котором есть и удивление, и восхищение, и вопрос:</a:t>
            </a:r>
            <a:endParaRPr kumimoji="0" lang="ru-RU" sz="3700" b="1" i="0" u="none" strike="noStrike" kern="1200" cap="none" spc="0" normalizeH="0" baseline="0" noProof="0" dirty="0">
              <a:ln w="6350">
                <a:noFill/>
              </a:ln>
              <a:solidFill>
                <a:srgbClr val="99FF66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pir Deco" pitchFamily="2" charset="0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971600" y="2852936"/>
            <a:ext cx="7200800" cy="345638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Это что за потолок?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То он низок, то высок,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То он сер, то беловат,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То чуть-чуть голубоват,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А порой такой красивый-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pir Deco" pitchFamily="2" charset="0"/>
              </a:rPr>
              <a:t>Кружевной и синий-синий!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0"/>
            <a:ext cx="8075240" cy="17373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Что мы прочитали?</a:t>
            </a:r>
          </a:p>
          <a:p>
            <a:pPr algn="just"/>
            <a:r>
              <a:rPr lang="ru-RU" sz="32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Что это? </a:t>
            </a:r>
          </a:p>
          <a:p>
            <a:pPr algn="just"/>
            <a:r>
              <a:rPr lang="ru-RU" sz="32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Как вы догадались?</a:t>
            </a:r>
            <a:endParaRPr lang="ru-RU" sz="32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7" name="Содержимое 6" descr="69327-800x60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5856651" cy="439248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Утром бусы засверкали,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Всю траву собой заткали.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А пошли искать их днём,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Ищем, ищем – не найдём.</a:t>
            </a:r>
            <a:endParaRPr lang="ru-RU" sz="36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5" name="Содержимое 4" descr="vista-wallpaper-grass-de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95936" y="692696"/>
            <a:ext cx="4968552" cy="3726414"/>
          </a:xfrm>
        </p:spPr>
      </p:pic>
      <p:sp>
        <p:nvSpPr>
          <p:cNvPr id="6" name="Прямоугольник 5"/>
          <p:cNvSpPr/>
          <p:nvPr/>
        </p:nvSpPr>
        <p:spPr>
          <a:xfrm>
            <a:off x="5857685" y="5229200"/>
            <a:ext cx="1840568" cy="923330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mpir Deco" pitchFamily="2" charset="0"/>
              </a:rPr>
              <a:t>Роса</a:t>
            </a:r>
            <a:endParaRPr lang="ru-RU" sz="5400" b="1" cap="none" spc="0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76672"/>
            <a:ext cx="417227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Удивительное солнце,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В этом солнце сто оконцев,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Из оконцев тех глядят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Сотни маленьких галчат.</a:t>
            </a:r>
            <a:endParaRPr lang="ru-RU" sz="36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5" name="Содержимое 4" descr="y4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0"/>
            <a:ext cx="3289548" cy="4934322"/>
          </a:xfrm>
        </p:spPr>
      </p:pic>
      <p:sp>
        <p:nvSpPr>
          <p:cNvPr id="6" name="Прямоугольник 5"/>
          <p:cNvSpPr/>
          <p:nvPr/>
        </p:nvSpPr>
        <p:spPr>
          <a:xfrm>
            <a:off x="4168075" y="5589240"/>
            <a:ext cx="4188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mpir Deco" pitchFamily="2" charset="0"/>
              </a:rPr>
              <a:t>Подсолнух</a:t>
            </a:r>
            <a:endParaRPr lang="ru-RU" sz="5400" b="1" cap="none" spc="0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20688"/>
            <a:ext cx="44958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Что же это за девица: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Не швея, не мастерица,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Ничего сама не шьёт,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pir Deco" pitchFamily="2" charset="0"/>
              </a:rPr>
              <a:t>А в иголках круглый год.</a:t>
            </a:r>
            <a:endParaRPr lang="ru-RU" sz="36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pir Deco" pitchFamily="2" charset="0"/>
            </a:endParaRPr>
          </a:p>
        </p:txBody>
      </p:sp>
      <p:pic>
        <p:nvPicPr>
          <p:cNvPr id="5" name="Содержимое 4" descr="0_61da2_c004daaf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0"/>
            <a:ext cx="4176464" cy="5568619"/>
          </a:xfrm>
        </p:spPr>
      </p:pic>
      <p:sp>
        <p:nvSpPr>
          <p:cNvPr id="6" name="Прямоугольник 5"/>
          <p:cNvSpPr/>
          <p:nvPr/>
        </p:nvSpPr>
        <p:spPr>
          <a:xfrm>
            <a:off x="5805627" y="5733256"/>
            <a:ext cx="1524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mpir Deco" pitchFamily="2" charset="0"/>
              </a:rPr>
              <a:t>Ель</a:t>
            </a:r>
            <a:endParaRPr lang="ru-RU" sz="5400" b="1" cap="none" spc="0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mpir Deco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FF66"/>
                </a:solidFill>
                <a:latin typeface="Ampir Deco" pitchFamily="2" charset="0"/>
              </a:rPr>
              <a:t>Какая окраска у бабочки?</a:t>
            </a:r>
            <a:endParaRPr lang="ru-RU" dirty="0">
              <a:solidFill>
                <a:srgbClr val="99FF66"/>
              </a:solidFill>
              <a:latin typeface="Ampir Deco" pitchFamily="2" charset="0"/>
            </a:endParaRPr>
          </a:p>
        </p:txBody>
      </p:sp>
      <p:pic>
        <p:nvPicPr>
          <p:cNvPr id="6" name="Содержимое 5" descr="453134eeae92dc8fdfaa70fa0d775e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268760"/>
            <a:ext cx="5646523" cy="5364197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418</TotalTime>
  <Words>369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 МУНИЦИПАЛЬНОЕ УЧРЕЖДЕНИЕ ГИМНАЗИЯ №20 ИМЕНИ ГЕРОЯ СОВЕТСКОГО СОЮЗА Н.Д.ДУГИНА МУНИЦИПАЛЬНОГО ОБРАЗОВАНИЯ ГОРОДСКОЙ ОКРУГ ЛЮБЕРЦЫ  МОСКОВСКОЙ ОБЛАСТИ   Урок развития речи   АВТОР: КУЗЬМИНА Ю.В., Учитель начальных классов г.ЛЮБЕРЦЫ, 2022г.  </vt:lpstr>
      <vt:lpstr>Когда мы удивляемся?</vt:lpstr>
      <vt:lpstr>Когда мы восхищаемся?</vt:lpstr>
      <vt:lpstr>Слайд 4</vt:lpstr>
      <vt:lpstr>Слайд 5</vt:lpstr>
      <vt:lpstr>Слайд 6</vt:lpstr>
      <vt:lpstr>Слайд 7</vt:lpstr>
      <vt:lpstr>Слайд 8</vt:lpstr>
      <vt:lpstr>Какая окраска у бабочки?</vt:lpstr>
      <vt:lpstr>Если бабочка сядет на листочек, на стебелёк, на что она будет похожа?</vt:lpstr>
      <vt:lpstr>Составьте предложение о бабочке как о цветке.</vt:lpstr>
      <vt:lpstr>На кого похож маленький мухомор?</vt:lpstr>
      <vt:lpstr>Чем?  Как выглядит божья коровка?</vt:lpstr>
      <vt:lpstr>Что это за цветок?  Какого он цвета?</vt:lpstr>
      <vt:lpstr>Что станет с пушистой головкой одуванчика, если подует ветер?</vt:lpstr>
      <vt:lpstr>Прочитаем стихотворение поэта об одуванчике.</vt:lpstr>
      <vt:lpstr>Мальчик однажды решил стать писателем. Вот какой текст он написал:</vt:lpstr>
      <vt:lpstr>Давайте прочитаем загадки о снеге.</vt:lpstr>
      <vt:lpstr>Слайд 19</vt:lpstr>
      <vt:lpstr>Спасибо за внимание!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</dc:title>
  <dc:creator>User</dc:creator>
  <cp:lastModifiedBy>Toshiba</cp:lastModifiedBy>
  <cp:revision>45</cp:revision>
  <dcterms:created xsi:type="dcterms:W3CDTF">2011-09-28T12:05:08Z</dcterms:created>
  <dcterms:modified xsi:type="dcterms:W3CDTF">2022-01-23T12:29:20Z</dcterms:modified>
</cp:coreProperties>
</file>