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2" r:id="rId3"/>
    <p:sldId id="259" r:id="rId4"/>
    <p:sldId id="265" r:id="rId5"/>
    <p:sldId id="266" r:id="rId6"/>
    <p:sldId id="267" r:id="rId7"/>
    <p:sldId id="258" r:id="rId8"/>
    <p:sldId id="269" r:id="rId9"/>
    <p:sldId id="275" r:id="rId10"/>
    <p:sldId id="272" r:id="rId11"/>
    <p:sldId id="273" r:id="rId12"/>
    <p:sldId id="274" r:id="rId13"/>
    <p:sldId id="276" r:id="rId14"/>
    <p:sldId id="281" r:id="rId15"/>
    <p:sldId id="284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75" autoAdjust="0"/>
    <p:restoredTop sz="94660"/>
  </p:normalViewPr>
  <p:slideViewPr>
    <p:cSldViewPr>
      <p:cViewPr varScale="1">
        <p:scale>
          <a:sx n="69" d="100"/>
          <a:sy n="69" d="100"/>
        </p:scale>
        <p:origin x="1398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35B3-952E-4442-A4FB-7CA291486768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979FA-8A08-4403-8135-50309C5DB60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35B3-952E-4442-A4FB-7CA291486768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979FA-8A08-4403-8135-50309C5DB6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35B3-952E-4442-A4FB-7CA291486768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979FA-8A08-4403-8135-50309C5DB60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35B3-952E-4442-A4FB-7CA291486768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979FA-8A08-4403-8135-50309C5DB6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35B3-952E-4442-A4FB-7CA291486768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979FA-8A08-4403-8135-50309C5DB6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35B3-952E-4442-A4FB-7CA291486768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979FA-8A08-4403-8135-50309C5DB6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35B3-952E-4442-A4FB-7CA291486768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979FA-8A08-4403-8135-50309C5DB60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35B3-952E-4442-A4FB-7CA291486768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979FA-8A08-4403-8135-50309C5DB6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35B3-952E-4442-A4FB-7CA291486768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979FA-8A08-4403-8135-50309C5DB60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35B3-952E-4442-A4FB-7CA291486768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979FA-8A08-4403-8135-50309C5DB6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35B3-952E-4442-A4FB-7CA291486768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979FA-8A08-4403-8135-50309C5DB6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23335B3-952E-4442-A4FB-7CA291486768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80D979FA-8A08-4403-8135-50309C5DB60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 idx="4294967295"/>
          </p:nvPr>
        </p:nvSpPr>
        <p:spPr>
          <a:xfrm>
            <a:off x="1475656" y="235780"/>
            <a:ext cx="7435850" cy="5497476"/>
          </a:xfrm>
        </p:spPr>
        <p:txBody>
          <a:bodyPr>
            <a:noAutofit/>
          </a:bodyPr>
          <a:lstStyle/>
          <a:p>
            <a:pPr algn="ctr">
              <a:spcBef>
                <a:spcPts val="0"/>
              </a:spcBef>
            </a:pPr>
            <a:r>
              <a:rPr lang="ru-RU" sz="5400" i="1" dirty="0" smtClean="0">
                <a:solidFill>
                  <a:srgbClr val="0070C0"/>
                </a:solidFill>
                <a:latin typeface="Constantia" panose="02030602050306030303" pitchFamily="18" charset="0"/>
                <a:cs typeface="Times New Roman" pitchFamily="18" charset="0"/>
              </a:rPr>
              <a:t>Особенности оказания первой помощи </a:t>
            </a:r>
            <a:r>
              <a:rPr lang="ru-RU" sz="5400" i="1" smtClean="0">
                <a:solidFill>
                  <a:srgbClr val="0070C0"/>
                </a:solidFill>
                <a:latin typeface="Constantia" panose="02030602050306030303" pitchFamily="18" charset="0"/>
                <a:cs typeface="Times New Roman" pitchFamily="18" charset="0"/>
              </a:rPr>
              <a:t>ребёнку </a:t>
            </a:r>
            <a:r>
              <a:rPr lang="ru-RU" sz="5400" i="1">
                <a:solidFill>
                  <a:srgbClr val="0070C0"/>
                </a:solidFill>
                <a:latin typeface="Constantia" panose="02030602050306030303" pitchFamily="18" charset="0"/>
                <a:cs typeface="Times New Roman" pitchFamily="18" charset="0"/>
              </a:rPr>
              <a:t/>
            </a:r>
            <a:br>
              <a:rPr lang="ru-RU" sz="5400" i="1">
                <a:solidFill>
                  <a:srgbClr val="0070C0"/>
                </a:solidFill>
                <a:latin typeface="Constantia" panose="02030602050306030303" pitchFamily="18" charset="0"/>
                <a:cs typeface="Times New Roman" pitchFamily="18" charset="0"/>
              </a:rPr>
            </a:br>
            <a:r>
              <a:rPr lang="ru-RU" sz="5400" i="1" smtClean="0">
                <a:solidFill>
                  <a:srgbClr val="0070C0"/>
                </a:solidFill>
                <a:latin typeface="Constantia" panose="02030602050306030303" pitchFamily="18" charset="0"/>
                <a:cs typeface="Times New Roman" pitchFamily="18" charset="0"/>
              </a:rPr>
              <a:t>в </a:t>
            </a:r>
            <a:r>
              <a:rPr lang="ru-RU" sz="5400" i="1" dirty="0" smtClean="0">
                <a:solidFill>
                  <a:srgbClr val="0070C0"/>
                </a:solidFill>
                <a:latin typeface="Constantia" panose="02030602050306030303" pitchFamily="18" charset="0"/>
                <a:cs typeface="Times New Roman" pitchFamily="18" charset="0"/>
              </a:rPr>
              <a:t>условиях образовательной организации</a:t>
            </a:r>
            <a:endParaRPr lang="ru-RU" sz="3200" i="1" dirty="0">
              <a:solidFill>
                <a:srgbClr val="0070C0"/>
              </a:solidFill>
              <a:latin typeface="Constantia" panose="02030602050306030303" pitchFamily="18" charset="0"/>
              <a:cs typeface="Times New Roman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4294967295"/>
          </p:nvPr>
        </p:nvSpPr>
        <p:spPr>
          <a:xfrm>
            <a:off x="2267744" y="5733256"/>
            <a:ext cx="6325954" cy="689075"/>
          </a:xfrm>
        </p:spPr>
        <p:txBody>
          <a:bodyPr>
            <a:normAutofit fontScale="70000" lnSpcReduction="20000"/>
          </a:bodyPr>
          <a:lstStyle/>
          <a:p>
            <a:pPr marL="82296" indent="0" algn="r">
              <a:spcBef>
                <a:spcPts val="0"/>
              </a:spcBef>
              <a:buNone/>
            </a:pPr>
            <a:r>
              <a:rPr lang="ru-RU" dirty="0" smtClean="0">
                <a:solidFill>
                  <a:srgbClr val="0070C0"/>
                </a:solidFill>
                <a:latin typeface="Constantia" panose="02030602050306030303" pitchFamily="18" charset="0"/>
              </a:rPr>
              <a:t>Стырова К.В.,</a:t>
            </a:r>
          </a:p>
          <a:p>
            <a:pPr marL="82296" indent="0" algn="r">
              <a:spcBef>
                <a:spcPts val="0"/>
              </a:spcBef>
              <a:buNone/>
            </a:pPr>
            <a:r>
              <a:rPr lang="ru-RU" dirty="0" err="1" smtClean="0">
                <a:solidFill>
                  <a:srgbClr val="0070C0"/>
                </a:solidFill>
                <a:latin typeface="Constantia" panose="02030602050306030303" pitchFamily="18" charset="0"/>
              </a:rPr>
              <a:t>тьютор</a:t>
            </a:r>
            <a:endParaRPr lang="ru-RU" dirty="0">
              <a:solidFill>
                <a:srgbClr val="0070C0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14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742614" y="0"/>
            <a:ext cx="645901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6000" b="1" cap="none" spc="0" dirty="0" smtClean="0">
                <a:ln w="11430"/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Остановка сердца</a:t>
            </a:r>
            <a:endParaRPr lang="ru-RU" sz="6000" b="1" cap="none" spc="0" dirty="0">
              <a:ln w="11430"/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03648" y="889844"/>
            <a:ext cx="727280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1.  На диагностику остановки сердца (кровообращения) и дыхания отводится не более 10 секунд! Несколько простых фактов, указующих на то, что пора переходить к активным реанимационным действиям:</a:t>
            </a:r>
            <a:endParaRPr lang="ru-RU" sz="2400" dirty="0"/>
          </a:p>
          <a:p>
            <a:r>
              <a:rPr lang="ru-RU" sz="2400" u="sng" dirty="0"/>
              <a:t>-</a:t>
            </a:r>
            <a:r>
              <a:rPr lang="ru-RU" sz="2400" u="sng" dirty="0">
                <a:solidFill>
                  <a:srgbClr val="0070C0"/>
                </a:solidFill>
              </a:rPr>
              <a:t>Полное отсутствие сознания у пострадавшего</a:t>
            </a:r>
          </a:p>
          <a:p>
            <a:r>
              <a:rPr lang="ru-RU" sz="2400" u="sng" dirty="0">
                <a:solidFill>
                  <a:srgbClr val="0070C0"/>
                </a:solidFill>
              </a:rPr>
              <a:t>-Человек не дышит или дышит неправильно</a:t>
            </a:r>
          </a:p>
          <a:p>
            <a:r>
              <a:rPr lang="ru-RU" sz="2400" u="sng" dirty="0">
                <a:solidFill>
                  <a:srgbClr val="0070C0"/>
                </a:solidFill>
              </a:rPr>
              <a:t>-Отсутствует пульса</a:t>
            </a:r>
          </a:p>
          <a:p>
            <a:r>
              <a:rPr lang="ru-RU" sz="2400" dirty="0"/>
              <a:t>После того, как точно установлен факт остановки кровообращения, пострадавшего укладывают на ровной поверхности (желательно твердой) в положение на спину. Ноги нужно слегка приподнять и уложить на возвышение (это улучшит приток крови к сердцу из нижних вен).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5904656" cy="3399321"/>
          </a:xfrm>
          <a:prstGeom prst="rect">
            <a:avLst/>
          </a:prstGeom>
        </p:spPr>
      </p:pic>
      <p:pic>
        <p:nvPicPr>
          <p:cNvPr id="3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524" y="3645024"/>
            <a:ext cx="5903676" cy="3096344"/>
          </a:xfrm>
          <a:prstGeom prst="rect">
            <a:avLst/>
          </a:prstGeom>
        </p:spPr>
      </p:pic>
      <p:pic>
        <p:nvPicPr>
          <p:cNvPr id="4" name="Picture 2" descr="https://sosud-ok.ru/wp-content/uploads/2019/05/152694_html_m2c0b11f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3212976"/>
            <a:ext cx="2304256" cy="15115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7999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476672"/>
            <a:ext cx="756084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2. Непрямой массаж сердца, инструкции:</a:t>
            </a:r>
            <a:endParaRPr lang="ru-RU" sz="2800" dirty="0" smtClean="0"/>
          </a:p>
          <a:p>
            <a:r>
              <a:rPr lang="ru-RU" sz="2800" dirty="0" smtClean="0"/>
              <a:t>Одна рука кладется ладонью на нижнюю треть грудины, так чтобы основной упор приходился на пясть. Другая рука кладется сверху.</a:t>
            </a:r>
          </a:p>
          <a:p>
            <a:r>
              <a:rPr lang="ru-RU" sz="2800" dirty="0" smtClean="0"/>
              <a:t>Глубина надавливания (компрессий) должна составлять 5 см для взрослых людей, для детей 4-5см или 1/3 от диаметра грудной клетки.</a:t>
            </a:r>
          </a:p>
          <a:p>
            <a:r>
              <a:rPr lang="ru-RU" sz="2800" dirty="0" smtClean="0"/>
              <a:t>Частота компрессий – 100 нажатий в минуту.</a:t>
            </a:r>
          </a:p>
          <a:p>
            <a:r>
              <a:rPr lang="ru-RU" sz="2800" dirty="0" smtClean="0"/>
              <a:t>Соотношение компрессий и вдохов – 30 нажатий на 2 вдоха</a:t>
            </a:r>
            <a:endParaRPr lang="ru-RU" sz="2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4365104"/>
            <a:ext cx="3312368" cy="231732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476672"/>
            <a:ext cx="770485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3. Искусственное дыхание:</a:t>
            </a:r>
            <a:endParaRPr lang="ru-RU" sz="3200" dirty="0" smtClean="0"/>
          </a:p>
          <a:p>
            <a:r>
              <a:rPr lang="ru-RU" sz="2800" dirty="0" smtClean="0"/>
              <a:t>Объем – 500-600 мл воздуха (6-7мл/кг) 6-10 вдохов в минуту</a:t>
            </a:r>
          </a:p>
          <a:p>
            <a:pPr algn="just"/>
            <a:r>
              <a:rPr lang="ru-RU" sz="2800" dirty="0" smtClean="0"/>
              <a:t>Прерывание компрессий снижают шансы пострадавшего на выживание. Постарайтесь делать вдох как можно быстрее, чтобы сократить паузы между компрессиями.</a:t>
            </a:r>
          </a:p>
          <a:p>
            <a:r>
              <a:rPr lang="ru-RU" sz="2800" dirty="0" smtClean="0"/>
              <a:t>При этом следует избегать избыточной вентиляции легких.</a:t>
            </a:r>
            <a:endParaRPr lang="ru-RU" sz="2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4077072"/>
            <a:ext cx="3335065" cy="265738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332656"/>
            <a:ext cx="756084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В идеале, спасателей должно быть двое и они должны сменять друг друга каждые </a:t>
            </a:r>
            <a:r>
              <a:rPr lang="ru-RU" sz="2400" dirty="0" smtClean="0">
                <a:solidFill>
                  <a:srgbClr val="FF0000"/>
                </a:solidFill>
              </a:rPr>
              <a:t>2 минуты</a:t>
            </a:r>
            <a:r>
              <a:rPr lang="ru-RU" sz="2400" dirty="0" smtClean="0"/>
              <a:t>! Как только проявится пульс и можно будет услышать дыхание пострадавшего, следует прекратить массаж и искусственную вентиляцию легких. До приезда скорой помощи вы сделали все, что смогли. Необходимо помнить, что при остановке кровообращения ухудшение может наступить очень внезапно и резко. В этот период может наступать клиническая смерть, которая продлится всего 4-6 минут. Это то время, которое есть у вас для оказания первой помощи и спасения жизни человека.</a:t>
            </a:r>
          </a:p>
          <a:p>
            <a:r>
              <a:rPr lang="ru-RU" sz="2400" b="1" dirty="0" smtClean="0"/>
              <a:t>После появления дыхания , кладем пострадавшего в восстановительное положение и ждём приезда скорой помощи.</a:t>
            </a:r>
            <a:endParaRPr lang="ru-RU" sz="2400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16632"/>
            <a:ext cx="7632848" cy="6264696"/>
          </a:xfrm>
        </p:spPr>
      </p:pic>
    </p:spTree>
    <p:extLst>
      <p:ext uri="{BB962C8B-B14F-4D97-AF65-F5344CB8AC3E}">
        <p14:creationId xmlns:p14="http://schemas.microsoft.com/office/powerpoint/2010/main" val="857933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5400" b="1" dirty="0" smtClean="0">
                <a:solidFill>
                  <a:srgbClr val="0070C0"/>
                </a:solidFill>
              </a:rPr>
              <a:t>Эпилепсия</a:t>
            </a:r>
            <a:endParaRPr lang="ru-RU" sz="5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228832" y="1268760"/>
            <a:ext cx="770485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/>
              <a:t>Эпилепсия – это хроническая болезнь в головном мозге человека, проявление которой напрямую связано с возникновением периодически повторяющихся эпилептических припадков, сопровождающихся различными клиническими проявлениями и специфической симптоматикой. </a:t>
            </a:r>
            <a:endParaRPr lang="ru-RU" sz="3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lide-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0"/>
            <a:ext cx="8244408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0f9d8a29e49b5fa00dff7c5bfc686732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0"/>
            <a:ext cx="7920880" cy="666936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fd6de52c20879b5fc1eecc540362b9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0"/>
            <a:ext cx="8100392" cy="666936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epilepsia-pervaia-pomo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66936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Первая помощь при кровотечениях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1412775"/>
            <a:ext cx="784887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Виды кровотечений.</a:t>
            </a:r>
            <a:endParaRPr lang="ru-RU" sz="2400" dirty="0" smtClean="0"/>
          </a:p>
          <a:p>
            <a:r>
              <a:rPr lang="ru-RU" sz="2400" b="1" i="1" dirty="0" smtClean="0"/>
              <a:t>Капиллярное</a:t>
            </a:r>
            <a:r>
              <a:rPr lang="ru-RU" sz="2400" dirty="0" smtClean="0"/>
              <a:t> - возникает при поверхностных ранах; кровь из раны вытекает по каплям;</a:t>
            </a:r>
          </a:p>
          <a:p>
            <a:r>
              <a:rPr lang="ru-RU" sz="2400" b="1" i="1" dirty="0" smtClean="0"/>
              <a:t>Венозное</a:t>
            </a:r>
            <a:r>
              <a:rPr lang="ru-RU" sz="2400" dirty="0" smtClean="0"/>
              <a:t> - возникает при более глубоких ранах, как, например, резаных, колотых; при этом виде кровотечения наблюдается обильное вытекание крови темно-красного цвета;</a:t>
            </a:r>
          </a:p>
          <a:p>
            <a:r>
              <a:rPr lang="ru-RU" sz="2400" b="1" i="1" dirty="0" smtClean="0"/>
              <a:t>Артериальное</a:t>
            </a:r>
            <a:r>
              <a:rPr lang="ru-RU" sz="2400" dirty="0" smtClean="0"/>
              <a:t> - возникает при глубоких рубленых, колотых ранах; артериальная кровь ярко-красного цвета бьет струей из поврежденных артерий, в которых она находится под большим давлением;</a:t>
            </a:r>
          </a:p>
          <a:p>
            <a:r>
              <a:rPr lang="ru-RU" sz="2400" b="1" i="1" dirty="0" smtClean="0"/>
              <a:t>Смешанное кровотечение </a:t>
            </a:r>
            <a:r>
              <a:rPr lang="ru-RU" sz="2400" dirty="0" smtClean="0"/>
              <a:t>- возникает в тех случаях, когда в ране кровоточат одновременно вены и артерии.</a:t>
            </a:r>
            <a:endParaRPr lang="ru-RU" sz="2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lide-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0"/>
            <a:ext cx="8100392" cy="666936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596299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sz="5400" b="1" dirty="0" smtClean="0">
                <a:solidFill>
                  <a:srgbClr val="FF0000"/>
                </a:solidFill>
              </a:rPr>
              <a:t>Будьте здоровы!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7300" dirty="0" smtClean="0">
                <a:solidFill>
                  <a:srgbClr val="0070C0"/>
                </a:solidFill>
              </a:rPr>
              <a:t>Спасибо за внимание!</a:t>
            </a:r>
            <a:endParaRPr lang="ru-RU" sz="73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192</TotalTime>
  <Words>451</Words>
  <Application>Microsoft Office PowerPoint</Application>
  <PresentationFormat>Экран (4:3)</PresentationFormat>
  <Paragraphs>29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Constantia</vt:lpstr>
      <vt:lpstr>Corbel</vt:lpstr>
      <vt:lpstr>Gill Sans MT</vt:lpstr>
      <vt:lpstr>Times New Roman</vt:lpstr>
      <vt:lpstr>Verdana</vt:lpstr>
      <vt:lpstr>Wingdings 2</vt:lpstr>
      <vt:lpstr>Солнцестояние</vt:lpstr>
      <vt:lpstr>Особенности оказания первой помощи ребёнку  в условиях образовательной организации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Эпилепсия</vt:lpstr>
      <vt:lpstr>Презентация PowerPoint</vt:lpstr>
      <vt:lpstr>Презентация PowerPoint</vt:lpstr>
      <vt:lpstr>Презентация PowerPoint</vt:lpstr>
      <vt:lpstr>Презентация PowerPoint</vt:lpstr>
      <vt:lpstr>Первая помощь при кровотечениях</vt:lpstr>
      <vt:lpstr>Презентация PowerPoint</vt:lpstr>
      <vt:lpstr> Будьте здоровы!   Спасибо за внимание!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styrov</dc:creator>
  <cp:lastModifiedBy>ex2519</cp:lastModifiedBy>
  <cp:revision>26</cp:revision>
  <dcterms:created xsi:type="dcterms:W3CDTF">2021-02-28T18:08:48Z</dcterms:created>
  <dcterms:modified xsi:type="dcterms:W3CDTF">2021-10-20T11:08:30Z</dcterms:modified>
</cp:coreProperties>
</file>