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1" r:id="rId5"/>
    <p:sldId id="270" r:id="rId6"/>
    <p:sldId id="271" r:id="rId7"/>
    <p:sldId id="258" r:id="rId8"/>
    <p:sldId id="260" r:id="rId9"/>
    <p:sldId id="265" r:id="rId10"/>
    <p:sldId id="267" r:id="rId11"/>
    <p:sldId id="263" r:id="rId12"/>
    <p:sldId id="262" r:id="rId13"/>
    <p:sldId id="264" r:id="rId14"/>
    <p:sldId id="266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74A5"/>
    <a:srgbClr val="BB1148"/>
    <a:srgbClr val="F75B8F"/>
    <a:srgbClr val="B4E1F6"/>
    <a:srgbClr val="5EC8EF"/>
    <a:srgbClr val="20A8E2"/>
    <a:srgbClr val="3ABDED"/>
    <a:srgbClr val="8ED4F2"/>
    <a:srgbClr val="D52565"/>
    <a:srgbClr val="FFA3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27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98" y="7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76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49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36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07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61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11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45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04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43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88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61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F72FB-0D8E-4513-8A7F-80B475AD11B5}" type="datetimeFigureOut">
              <a:rPr lang="ru-RU" smtClean="0"/>
              <a:t>02.01.2025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13A2C-B449-4928-830D-7233F13D7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48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1.xml"/><Relationship Id="rId18" Type="http://schemas.openxmlformats.org/officeDocument/2006/relationships/slide" Target="slide15.xml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slide" Target="slide10.xml"/><Relationship Id="rId17" Type="http://schemas.openxmlformats.org/officeDocument/2006/relationships/image" Target="../media/image10.png"/><Relationship Id="rId2" Type="http://schemas.openxmlformats.org/officeDocument/2006/relationships/image" Target="../media/image1.png"/><Relationship Id="rId16" Type="http://schemas.openxmlformats.org/officeDocument/2006/relationships/slide" Target="slide14.xml"/><Relationship Id="rId20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9.xml"/><Relationship Id="rId5" Type="http://schemas.openxmlformats.org/officeDocument/2006/relationships/image" Target="../media/image8.png"/><Relationship Id="rId15" Type="http://schemas.openxmlformats.org/officeDocument/2006/relationships/slide" Target="slide13.xml"/><Relationship Id="rId10" Type="http://schemas.openxmlformats.org/officeDocument/2006/relationships/slide" Target="slide8.xml"/><Relationship Id="rId19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slide" Target="slide6.xml"/><Relationship Id="rId14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6.png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9.png"/><Relationship Id="rId10" Type="http://schemas.openxmlformats.org/officeDocument/2006/relationships/image" Target="../media/image11.png"/><Relationship Id="rId4" Type="http://schemas.openxmlformats.org/officeDocument/2006/relationships/slide" Target="slide4.xml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4093" y="1"/>
            <a:ext cx="11618259" cy="1963058"/>
          </a:xfrm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br>
              <a:rPr lang="ru-RU" sz="54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«Прокачай куст. Накорми шмеля»</a:t>
            </a:r>
          </a:p>
        </p:txBody>
      </p:sp>
      <p:pic>
        <p:nvPicPr>
          <p:cNvPr id="6" name="горш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377" y="5305165"/>
            <a:ext cx="3505659" cy="1446339"/>
          </a:xfrm>
          <a:prstGeom prst="rect">
            <a:avLst/>
          </a:prstGeom>
        </p:spPr>
      </p:pic>
      <p:pic>
        <p:nvPicPr>
          <p:cNvPr id="7" name="куст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792">
            <a:off x="3361899" y="3526116"/>
            <a:ext cx="2936613" cy="23685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27786" y="1963058"/>
            <a:ext cx="97364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 8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Биология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«Насекомые»</a:t>
            </a:r>
          </a:p>
          <a:p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7132321" y="4710411"/>
            <a:ext cx="46478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Шацких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Марина Алексеевна,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биологии МБОУ «СОШ № 102»,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Никитченко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Анастасия Александровна,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студентка ВГПУ, магистрант 2 курса, программы «Биологическое образование»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Воронеж</a:t>
            </a:r>
          </a:p>
        </p:txBody>
      </p:sp>
    </p:spTree>
    <p:extLst>
      <p:ext uri="{BB962C8B-B14F-4D97-AF65-F5344CB8AC3E}">
        <p14:creationId xmlns:p14="http://schemas.microsoft.com/office/powerpoint/2010/main" val="117890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7818" y="150868"/>
            <a:ext cx="11984182" cy="962025"/>
          </a:xfrm>
        </p:spPr>
        <p:txBody>
          <a:bodyPr anchor="t" anchorCtr="0">
            <a:no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 по уходу за цветком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51542" y="1001713"/>
            <a:ext cx="11640457" cy="2419350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каждым цветком задание. Чтобы куст цвёл и давал пищу насекомым, нужно его поливать. </a:t>
            </a:r>
          </a:p>
          <a:p>
            <a:r>
              <a:rPr lang="ru-RU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Полить куст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нажать на лейку. </a:t>
            </a:r>
          </a:p>
          <a:p>
            <a:r>
              <a:rPr lang="ru-RU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вопрос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нажать на цветок.</a:t>
            </a:r>
          </a:p>
          <a:p>
            <a:r>
              <a:rPr lang="ru-RU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ответ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нажать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и картинку.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лейке появилась капля – полей куст.</a:t>
            </a:r>
          </a:p>
        </p:txBody>
      </p:sp>
      <p:pic>
        <p:nvPicPr>
          <p:cNvPr id="4" name="горш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86" y="5360258"/>
            <a:ext cx="3505659" cy="1446339"/>
          </a:xfrm>
          <a:prstGeom prst="rect">
            <a:avLst/>
          </a:prstGeom>
        </p:spPr>
      </p:pic>
      <p:pic>
        <p:nvPicPr>
          <p:cNvPr id="5" name="куст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05"/>
          <a:stretch/>
        </p:blipFill>
        <p:spPr>
          <a:xfrm rot="325792">
            <a:off x="3815350" y="3583842"/>
            <a:ext cx="3571129" cy="2756377"/>
          </a:xfrm>
          <a:prstGeom prst="rect">
            <a:avLst/>
          </a:prstGeom>
        </p:spPr>
      </p:pic>
      <p:pic>
        <p:nvPicPr>
          <p:cNvPr id="7" name="лейка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pic>
        <p:nvPicPr>
          <p:cNvPr id="8" name="капля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9245" y="5899150"/>
            <a:ext cx="188912" cy="28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00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горш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86" y="5360258"/>
            <a:ext cx="3505659" cy="1446339"/>
          </a:xfrm>
          <a:prstGeom prst="rect">
            <a:avLst/>
          </a:prstGeom>
        </p:spPr>
      </p:pic>
      <p:pic>
        <p:nvPicPr>
          <p:cNvPr id="10" name="куст"/>
          <p:cNvPicPr>
            <a:picLocks noGrp="1" noChangeAspect="1"/>
          </p:cNvPicPr>
          <p:nvPr>
            <p:ph idx="429496729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6" b="4138"/>
          <a:stretch/>
        </p:blipFill>
        <p:spPr>
          <a:xfrm rot="325792">
            <a:off x="2290773" y="1344743"/>
            <a:ext cx="6827838" cy="5065390"/>
          </a:xfrm>
        </p:spPr>
      </p:pic>
      <p:pic>
        <p:nvPicPr>
          <p:cNvPr id="13" name="лейк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649" y="74405"/>
            <a:ext cx="3581339" cy="2230782"/>
          </a:xfrm>
          <a:prstGeom prst="rect">
            <a:avLst/>
          </a:prstGeom>
        </p:spPr>
      </p:pic>
      <p:pic>
        <p:nvPicPr>
          <p:cNvPr id="15" name="капля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566" flipH="1">
            <a:off x="7729368" y="1905925"/>
            <a:ext cx="258902" cy="396000"/>
          </a:xfrm>
          <a:prstGeom prst="rect">
            <a:avLst/>
          </a:prstGeom>
        </p:spPr>
      </p:pic>
      <p:pic>
        <p:nvPicPr>
          <p:cNvPr id="16" name="капля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566" flipH="1">
            <a:off x="7077393" y="2337748"/>
            <a:ext cx="258902" cy="396000"/>
          </a:xfrm>
          <a:prstGeom prst="rect">
            <a:avLst/>
          </a:prstGeom>
        </p:spPr>
      </p:pic>
      <p:pic>
        <p:nvPicPr>
          <p:cNvPr id="3" name="капля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566" flipH="1">
            <a:off x="7542426" y="2450913"/>
            <a:ext cx="258902" cy="396000"/>
          </a:xfrm>
          <a:prstGeom prst="rect">
            <a:avLst/>
          </a:prstGeom>
        </p:spPr>
      </p:pic>
      <p:pic>
        <p:nvPicPr>
          <p:cNvPr id="12" name="капля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566" flipH="1">
            <a:off x="7527544" y="2983092"/>
            <a:ext cx="258902" cy="396000"/>
          </a:xfrm>
          <a:prstGeom prst="rect">
            <a:avLst/>
          </a:prstGeom>
        </p:spPr>
      </p:pic>
      <p:pic>
        <p:nvPicPr>
          <p:cNvPr id="17" name="капля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566" flipH="1">
            <a:off x="6980514" y="3038741"/>
            <a:ext cx="258902" cy="396000"/>
          </a:xfrm>
          <a:prstGeom prst="rect">
            <a:avLst/>
          </a:prstGeom>
        </p:spPr>
      </p:pic>
      <p:pic>
        <p:nvPicPr>
          <p:cNvPr id="18" name="капля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566" flipH="1">
            <a:off x="6500198" y="2808180"/>
            <a:ext cx="258902" cy="396000"/>
          </a:xfrm>
          <a:prstGeom prst="rect">
            <a:avLst/>
          </a:prstGeom>
        </p:spPr>
      </p:pic>
      <p:pic>
        <p:nvPicPr>
          <p:cNvPr id="26" name="цветок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81150" flipH="1">
            <a:off x="6605641" y="3405453"/>
            <a:ext cx="1124789" cy="1191036"/>
          </a:xfrm>
          <a:prstGeom prst="rect">
            <a:avLst/>
          </a:prstGeom>
        </p:spPr>
      </p:pic>
      <p:pic>
        <p:nvPicPr>
          <p:cNvPr id="19" name="цветок2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0647">
            <a:off x="4557219" y="1875350"/>
            <a:ext cx="1124789" cy="1191036"/>
          </a:xfrm>
          <a:prstGeom prst="rect">
            <a:avLst/>
          </a:prstGeom>
        </p:spPr>
      </p:pic>
      <p:pic>
        <p:nvPicPr>
          <p:cNvPr id="20" name="цветок3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26462">
            <a:off x="3189468" y="2101602"/>
            <a:ext cx="1124789" cy="1191036"/>
          </a:xfrm>
          <a:prstGeom prst="rect">
            <a:avLst/>
          </a:prstGeom>
        </p:spPr>
      </p:pic>
      <p:pic>
        <p:nvPicPr>
          <p:cNvPr id="22" name="цветок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9402" flipH="1">
            <a:off x="7306835" y="4678842"/>
            <a:ext cx="1124789" cy="1191036"/>
          </a:xfrm>
          <a:prstGeom prst="rect">
            <a:avLst/>
          </a:prstGeom>
        </p:spPr>
      </p:pic>
      <p:pic>
        <p:nvPicPr>
          <p:cNvPr id="21" name="цветок6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92680" flipH="1">
            <a:off x="5862073" y="4508501"/>
            <a:ext cx="1124789" cy="1191036"/>
          </a:xfrm>
          <a:prstGeom prst="rect">
            <a:avLst/>
          </a:prstGeom>
        </p:spPr>
      </p:pic>
      <p:pic>
        <p:nvPicPr>
          <p:cNvPr id="24" name="цветок7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18231" flipH="1">
            <a:off x="7754843" y="2865036"/>
            <a:ext cx="1124789" cy="1191036"/>
          </a:xfrm>
          <a:prstGeom prst="rect">
            <a:avLst/>
          </a:prstGeom>
        </p:spPr>
      </p:pic>
      <p:pic>
        <p:nvPicPr>
          <p:cNvPr id="25" name="цветок8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18231" flipH="1">
            <a:off x="5956854" y="1668571"/>
            <a:ext cx="1124789" cy="1191036"/>
          </a:xfrm>
          <a:prstGeom prst="rect">
            <a:avLst/>
          </a:prstGeom>
        </p:spPr>
      </p:pic>
      <p:pic>
        <p:nvPicPr>
          <p:cNvPr id="5" name="цветок9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6381">
            <a:off x="4408966" y="4698655"/>
            <a:ext cx="1124789" cy="1191036"/>
          </a:xfrm>
          <a:prstGeom prst="rect">
            <a:avLst/>
          </a:prstGeom>
        </p:spPr>
      </p:pic>
      <p:pic>
        <p:nvPicPr>
          <p:cNvPr id="28" name="цветок10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95807">
            <a:off x="5141561" y="3149196"/>
            <a:ext cx="1124789" cy="1191036"/>
          </a:xfrm>
          <a:prstGeom prst="rect">
            <a:avLst/>
          </a:prstGeom>
        </p:spPr>
      </p:pic>
      <p:pic>
        <p:nvPicPr>
          <p:cNvPr id="27" name="цветок11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26027">
            <a:off x="3828896" y="3441627"/>
            <a:ext cx="1124789" cy="1191036"/>
          </a:xfrm>
          <a:prstGeom prst="rect">
            <a:avLst/>
          </a:prstGeom>
        </p:spPr>
      </p:pic>
      <p:grpSp>
        <p:nvGrpSpPr>
          <p:cNvPr id="7" name="цветочек"/>
          <p:cNvGrpSpPr/>
          <p:nvPr/>
        </p:nvGrpSpPr>
        <p:grpSpPr>
          <a:xfrm>
            <a:off x="2034155" y="3232584"/>
            <a:ext cx="1636224" cy="1257366"/>
            <a:chOff x="1593070" y="5328467"/>
            <a:chExt cx="1636224" cy="125736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740382">
              <a:off x="2209583" y="5566123"/>
              <a:ext cx="1209499" cy="829922"/>
            </a:xfrm>
            <a:prstGeom prst="rect">
              <a:avLst/>
            </a:prstGeom>
          </p:spPr>
        </p:pic>
        <p:pic>
          <p:nvPicPr>
            <p:cNvPr id="6" name="Рисунок 5">
              <a:hlinkClick r:id="rId18" action="ppaction://hlinksldjump"/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31572">
              <a:off x="1627978" y="5293559"/>
              <a:ext cx="1185374" cy="1255190"/>
            </a:xfrm>
            <a:prstGeom prst="rect">
              <a:avLst/>
            </a:prstGeom>
          </p:spPr>
        </p:pic>
      </p:grpSp>
      <p:sp>
        <p:nvSpPr>
          <p:cNvPr id="29" name="цв11">
            <a:hlinkClick r:id="rId16" action="ppaction://hlinksldjump"/>
          </p:cNvPr>
          <p:cNvSpPr/>
          <p:nvPr/>
        </p:nvSpPr>
        <p:spPr>
          <a:xfrm>
            <a:off x="4283222" y="4029556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</a:p>
        </p:txBody>
      </p:sp>
      <p:sp>
        <p:nvSpPr>
          <p:cNvPr id="40" name="цв10">
            <a:hlinkClick r:id="rId15" action="ppaction://hlinksldjump"/>
          </p:cNvPr>
          <p:cNvSpPr/>
          <p:nvPr/>
        </p:nvSpPr>
        <p:spPr>
          <a:xfrm>
            <a:off x="5454235" y="3694707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</a:p>
        </p:txBody>
      </p:sp>
      <p:sp>
        <p:nvSpPr>
          <p:cNvPr id="37" name="цв9">
            <a:hlinkClick r:id="rId14" action="ppaction://hlinksldjump"/>
          </p:cNvPr>
          <p:cNvSpPr/>
          <p:nvPr/>
        </p:nvSpPr>
        <p:spPr>
          <a:xfrm>
            <a:off x="5081360" y="5074537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</a:p>
        </p:txBody>
      </p:sp>
      <p:sp>
        <p:nvSpPr>
          <p:cNvPr id="34" name="цв8">
            <a:hlinkClick r:id="rId13" action="ppaction://hlinksldjump"/>
          </p:cNvPr>
          <p:cNvSpPr/>
          <p:nvPr/>
        </p:nvSpPr>
        <p:spPr>
          <a:xfrm>
            <a:off x="6218083" y="2268060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</a:p>
        </p:txBody>
      </p:sp>
      <p:sp>
        <p:nvSpPr>
          <p:cNvPr id="39" name="цв7">
            <a:hlinkClick r:id="rId12" action="ppaction://hlinksldjump"/>
          </p:cNvPr>
          <p:cNvSpPr/>
          <p:nvPr/>
        </p:nvSpPr>
        <p:spPr>
          <a:xfrm>
            <a:off x="8048783" y="3482206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</a:p>
        </p:txBody>
      </p:sp>
      <p:sp>
        <p:nvSpPr>
          <p:cNvPr id="36" name="цв6">
            <a:hlinkClick r:id="rId11" action="ppaction://hlinksldjump"/>
          </p:cNvPr>
          <p:cNvSpPr/>
          <p:nvPr/>
        </p:nvSpPr>
        <p:spPr>
          <a:xfrm>
            <a:off x="5891904" y="503721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</a:p>
        </p:txBody>
      </p:sp>
      <p:sp>
        <p:nvSpPr>
          <p:cNvPr id="38" name="цв5">
            <a:hlinkClick r:id="rId10" action="ppaction://hlinksldjump"/>
          </p:cNvPr>
          <p:cNvSpPr/>
          <p:nvPr/>
        </p:nvSpPr>
        <p:spPr>
          <a:xfrm>
            <a:off x="7320808" y="509038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</a:p>
        </p:txBody>
      </p:sp>
      <p:pic>
        <p:nvPicPr>
          <p:cNvPr id="23" name="цветок4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75249">
            <a:off x="2941878" y="4436714"/>
            <a:ext cx="1124789" cy="1191036"/>
          </a:xfrm>
          <a:prstGeom prst="rect">
            <a:avLst/>
          </a:prstGeom>
        </p:spPr>
      </p:pic>
      <p:sp>
        <p:nvSpPr>
          <p:cNvPr id="30" name="цв4">
            <a:hlinkClick r:id="rId20" action="ppaction://hlinksldjump"/>
          </p:cNvPr>
          <p:cNvSpPr/>
          <p:nvPr/>
        </p:nvSpPr>
        <p:spPr>
          <a:xfrm>
            <a:off x="3283719" y="4940230"/>
            <a:ext cx="7040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10</a:t>
            </a:r>
          </a:p>
        </p:txBody>
      </p:sp>
      <p:sp>
        <p:nvSpPr>
          <p:cNvPr id="32" name="цв3">
            <a:hlinkClick r:id="rId9" action="ppaction://hlinksldjump"/>
          </p:cNvPr>
          <p:cNvSpPr/>
          <p:nvPr/>
        </p:nvSpPr>
        <p:spPr>
          <a:xfrm>
            <a:off x="3603426" y="269932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</a:t>
            </a:r>
          </a:p>
        </p:txBody>
      </p:sp>
      <p:sp>
        <p:nvSpPr>
          <p:cNvPr id="33" name="цв2">
            <a:hlinkClick r:id="rId8" action="ppaction://hlinksldjump"/>
          </p:cNvPr>
          <p:cNvSpPr/>
          <p:nvPr/>
        </p:nvSpPr>
        <p:spPr>
          <a:xfrm>
            <a:off x="4614379" y="2360089"/>
            <a:ext cx="7040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11</a:t>
            </a:r>
          </a:p>
        </p:txBody>
      </p:sp>
      <p:sp>
        <p:nvSpPr>
          <p:cNvPr id="35" name="цв1">
            <a:hlinkClick r:id="rId6" action="ppaction://hlinksldjump"/>
          </p:cNvPr>
          <p:cNvSpPr/>
          <p:nvPr/>
        </p:nvSpPr>
        <p:spPr>
          <a:xfrm>
            <a:off x="6838379" y="397111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>
                  <a:solidFill>
                    <a:srgbClr val="BB1148"/>
                  </a:solidFill>
                </a:ln>
                <a:solidFill>
                  <a:srgbClr val="FE74A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8820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3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20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2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2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000"/>
                            </p:stCondLst>
                            <p:childTnLst>
                              <p:par>
                                <p:cTn id="2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200"/>
                            </p:stCondLst>
                            <p:childTnLst>
                              <p:par>
                                <p:cTn id="2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2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2000"/>
                            </p:stCondLst>
                            <p:childTnLst>
                              <p:par>
                                <p:cTn id="29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3200"/>
                            </p:stCondLst>
                            <p:childTnLst>
                              <p:par>
                                <p:cTn id="3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2000"/>
                            </p:stCondLst>
                            <p:childTnLst>
                              <p:par>
                                <p:cTn id="3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3200"/>
                            </p:stCondLst>
                            <p:childTnLst>
                              <p:par>
                                <p:cTn id="3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4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2000"/>
                            </p:stCondLst>
                            <p:childTnLst>
                              <p:par>
                                <p:cTn id="40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6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>
                            <p:stCondLst>
                              <p:cond delay="3200"/>
                            </p:stCondLst>
                            <p:childTnLst>
                              <p:par>
                                <p:cTn id="4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4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4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2" fill="hold">
                            <p:stCondLst>
                              <p:cond delay="2000"/>
                            </p:stCondLst>
                            <p:childTnLst>
                              <p:par>
                                <p:cTn id="4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7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1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9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3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5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4" fill="hold">
                      <p:stCondLst>
                        <p:cond delay="indefinite"/>
                      </p:stCondLst>
                      <p:childTnLst>
                        <p:par>
                          <p:cTn id="515" fill="hold">
                            <p:stCondLst>
                              <p:cond delay="0"/>
                            </p:stCondLst>
                            <p:childTnLst>
                              <p:par>
                                <p:cTn id="5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5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>
                            <p:stCondLst>
                              <p:cond delay="2000"/>
                            </p:stCondLst>
                            <p:childTnLst>
                              <p:par>
                                <p:cTn id="5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3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9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3" fill="hold">
                            <p:stCondLst>
                              <p:cond delay="3200"/>
                            </p:stCondLst>
                            <p:childTnLst>
                              <p:par>
                                <p:cTn id="5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5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1" fill="hold">
                      <p:stCondLst>
                        <p:cond delay="indefinite"/>
                      </p:stCondLst>
                      <p:childTnLst>
                        <p:par>
                          <p:cTn id="572" fill="hold">
                            <p:stCondLst>
                              <p:cond delay="0"/>
                            </p:stCondLst>
                            <p:childTnLst>
                              <p:par>
                                <p:cTn id="5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5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2000"/>
                            </p:stCondLst>
                            <p:childTnLst>
                              <p:par>
                                <p:cTn id="5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0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4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2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6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0" fill="hold">
                            <p:stCondLst>
                              <p:cond delay="3200"/>
                            </p:stCondLst>
                            <p:childTnLst>
                              <p:par>
                                <p:cTn id="6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6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8" fill="hold">
                      <p:stCondLst>
                        <p:cond delay="indefinite"/>
                      </p:stCondLst>
                      <p:childTnLst>
                        <p:par>
                          <p:cTn id="629" fill="hold">
                            <p:stCondLst>
                              <p:cond delay="0"/>
                            </p:stCondLst>
                            <p:childTnLst>
                              <p:par>
                                <p:cTn id="6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6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1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9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3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7" fill="hold">
                            <p:stCondLst>
                              <p:cond delay="3200"/>
                            </p:stCondLst>
                            <p:childTnLst>
                              <p:par>
                                <p:cTn id="6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6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2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16667E-6 -2.96296E-6 L -4.16667E-6 0.00023 C -0.00052 0.03426 -0.00013 0.06898 -0.00104 0.10324 C -0.00104 0.10602 -0.00234 0.10764 -0.00273 0.11019 C -0.00403 0.1176 -0.00481 0.1257 -0.00612 0.1331 C -0.00924 0.15255 -0.01224 0.17246 -0.01627 0.19074 C -0.02239 0.21852 -0.0302 0.24352 -0.03658 0.27107 C -0.03802 0.27732 -0.03919 0.2838 -0.04088 0.28959 C -0.0414 0.29167 -0.04257 0.29283 -0.04336 0.29422 C -0.04726 0.29977 -0.0513 0.30463 -0.0552 0.31019 C -0.05664 0.31227 -0.05794 0.31505 -0.0595 0.31713 C -0.0608 0.31898 -0.06237 0.32037 -0.06367 0.32176 C -0.07434 0.33195 -0.07044 0.33079 -0.07708 0.33079 " pathEditMode="relative" rAng="0" ptsTypes="AAAAAAAAAAAAA">
                                      <p:cBhvr>
                                        <p:cTn id="6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9" grpId="0"/>
      <p:bldP spid="40" grpId="0"/>
      <p:bldP spid="37" grpId="0"/>
      <p:bldP spid="34" grpId="0"/>
      <p:bldP spid="39" grpId="0"/>
      <p:bldP spid="36" grpId="0"/>
      <p:bldP spid="38" grpId="0"/>
      <p:bldP spid="30" grpId="0"/>
      <p:bldP spid="32" grpId="0"/>
      <p:bldP spid="33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пля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9245" y="5899150"/>
            <a:ext cx="188912" cy="287338"/>
          </a:xfrm>
        </p:spPr>
      </p:pic>
      <p:pic>
        <p:nvPicPr>
          <p:cNvPr id="7" name="лейка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8" name="пояснение"/>
          <p:cNvSpPr txBox="1">
            <a:spLocks/>
          </p:cNvSpPr>
          <p:nvPr/>
        </p:nvSpPr>
        <p:spPr>
          <a:xfrm>
            <a:off x="4494725" y="3035210"/>
            <a:ext cx="7476879" cy="18771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endParaRPr lang="ru-RU" sz="2800" i="1" dirty="0">
              <a:latin typeface="+mn-lt"/>
              <a:ea typeface="+mn-ea"/>
              <a:cs typeface="+mn-cs"/>
            </a:endParaRPr>
          </a:p>
        </p:txBody>
      </p:sp>
      <p:sp>
        <p:nvSpPr>
          <p:cNvPr id="6" name="ответ"/>
          <p:cNvSpPr txBox="1">
            <a:spLocks/>
          </p:cNvSpPr>
          <p:nvPr/>
        </p:nvSpPr>
        <p:spPr>
          <a:xfrm>
            <a:off x="4611141" y="1505486"/>
            <a:ext cx="7476879" cy="35002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Aft>
                <a:spcPts val="1200"/>
              </a:spcAft>
            </a:pPr>
            <a:r>
              <a:rPr lang="ru-RU" sz="3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Жало шмелей гладкое. Поэтому, когда шмель ужалит, то жало спокойно выходит из раны, не застревая в ней. Поэтому количество </a:t>
            </a:r>
            <a:r>
              <a:rPr lang="ru-RU" sz="3200" dirty="0" err="1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ужаливаний</a:t>
            </a:r>
            <a:r>
              <a:rPr lang="ru-RU" sz="3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может быть несколько. 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rgbClr val="00B050"/>
                </a:solidFill>
              </a:rPr>
              <a:t>3.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раз может ужалить один шмель?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153" y="2184160"/>
            <a:ext cx="3749574" cy="2821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79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9" name="утв3"/>
          <p:cNvSpPr txBox="1">
            <a:spLocks/>
          </p:cNvSpPr>
          <p:nvPr/>
        </p:nvSpPr>
        <p:spPr>
          <a:xfrm>
            <a:off x="5037827" y="1720150"/>
            <a:ext cx="7050194" cy="3595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Да. Среди шмелей есть и те, которые отлынивают от работы и эти уникальные представители — шмели-кукушки. Как правило, они ведут паразитический образ жизни, не собирают нектар и пыльцу. Такие особи нередко захватывают гнезда других шмелей, активно там размножаясь.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07818" y="150868"/>
            <a:ext cx="11984182" cy="1657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rgbClr val="00B050"/>
                </a:solidFill>
              </a:rPr>
              <a:t>11.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ли шмели-кукушки?</a:t>
            </a:r>
          </a:p>
        </p:txBody>
      </p:sp>
      <p:pic>
        <p:nvPicPr>
          <p:cNvPr id="10" name="капля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153" y="1720150"/>
            <a:ext cx="3749574" cy="3749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89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пля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90953" y="5899150"/>
            <a:ext cx="188912" cy="287338"/>
          </a:xfrm>
        </p:spPr>
      </p:pic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4000" b="1" dirty="0">
                <a:solidFill>
                  <a:srgbClr val="00B050"/>
                </a:solidFill>
              </a:rPr>
              <a:t>1.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в шмелином гнезде поддерживается температура около 30-35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С?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6330" y="1538617"/>
            <a:ext cx="4502188" cy="377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F9D3421A-53C2-3B9A-78C4-D5E8007BF7E1}"/>
              </a:ext>
            </a:extLst>
          </p:cNvPr>
          <p:cNvSpPr/>
          <p:nvPr/>
        </p:nvSpPr>
        <p:spPr>
          <a:xfrm>
            <a:off x="5106838" y="2208362"/>
            <a:ext cx="643530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 личинок температура в гнезде должна быть постоянной.</a:t>
            </a:r>
          </a:p>
          <a:p>
            <a:pPr lvl="0"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Рабочие создают тепло, сокращая мышцы грудной клетки без движения крыльев (термогенез).</a:t>
            </a:r>
          </a:p>
        </p:txBody>
      </p:sp>
    </p:spTree>
    <p:extLst>
      <p:ext uri="{BB962C8B-B14F-4D97-AF65-F5344CB8AC3E}">
        <p14:creationId xmlns:p14="http://schemas.microsoft.com/office/powerpoint/2010/main" val="192480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07818" y="150868"/>
            <a:ext cx="11984182" cy="174609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4000" b="1" dirty="0">
                <a:solidFill>
                  <a:srgbClr val="00B050"/>
                </a:solidFill>
              </a:rPr>
              <a:t>10.</a:t>
            </a:r>
            <a:r>
              <a:rPr lang="ru-RU" sz="4000" b="1" dirty="0"/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Шмели просыпаются с первыми лучами солнца. </a:t>
            </a:r>
          </a:p>
          <a:p>
            <a:pPr algn="just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их будит? </a:t>
            </a:r>
          </a:p>
        </p:txBody>
      </p:sp>
      <p:pic>
        <p:nvPicPr>
          <p:cNvPr id="10" name="капля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06838" y="2208362"/>
            <a:ext cx="64353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каждом гнезде шмелей есть шмель-трубач. Он выполняет роль будильника.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782" y="1869945"/>
            <a:ext cx="3749574" cy="332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281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пля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7" name="лейка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10" name="утв4"/>
          <p:cNvSpPr txBox="1">
            <a:spLocks/>
          </p:cNvSpPr>
          <p:nvPr/>
        </p:nvSpPr>
        <p:spPr>
          <a:xfrm>
            <a:off x="740316" y="4947221"/>
            <a:ext cx="11161542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</a:rPr>
              <a:t>4)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Лесной шмель.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3200" b="1" dirty="0">
              <a:solidFill>
                <a:srgbClr val="D52565"/>
              </a:solidFill>
            </a:endParaRPr>
          </a:p>
        </p:txBody>
      </p:sp>
      <p:sp>
        <p:nvSpPr>
          <p:cNvPr id="9" name="утв3"/>
          <p:cNvSpPr txBox="1">
            <a:spLocks/>
          </p:cNvSpPr>
          <p:nvPr/>
        </p:nvSpPr>
        <p:spPr>
          <a:xfrm>
            <a:off x="740316" y="3992694"/>
            <a:ext cx="11161542" cy="4366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</a:rPr>
              <a:t>3)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Обыкновенный шмель; </a:t>
            </a:r>
            <a:r>
              <a:rPr lang="ru-RU" sz="32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</a:t>
            </a:r>
          </a:p>
        </p:txBody>
      </p:sp>
      <p:sp>
        <p:nvSpPr>
          <p:cNvPr id="8" name="утв2"/>
          <p:cNvSpPr txBox="1">
            <a:spLocks/>
          </p:cNvSpPr>
          <p:nvPr/>
        </p:nvSpPr>
        <p:spPr>
          <a:xfrm>
            <a:off x="740316" y="2841691"/>
            <a:ext cx="11161542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</a:rPr>
              <a:t>2)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Земляной шмель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pic>
        <p:nvPicPr>
          <p:cNvPr id="13" name="капля ответ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207" y="2855219"/>
            <a:ext cx="307687" cy="468000"/>
          </a:xfrm>
          <a:prstGeom prst="rect">
            <a:avLst/>
          </a:prstGeom>
        </p:spPr>
      </p:pic>
      <p:sp>
        <p:nvSpPr>
          <p:cNvPr id="12" name="утв1"/>
          <p:cNvSpPr txBox="1">
            <a:spLocks/>
          </p:cNvSpPr>
          <p:nvPr/>
        </p:nvSpPr>
        <p:spPr>
          <a:xfrm>
            <a:off x="740316" y="1758203"/>
            <a:ext cx="11161542" cy="4366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</a:rPr>
              <a:t>1)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Садовый шмель; </a:t>
            </a:r>
            <a:r>
              <a:rPr lang="ru-RU" sz="32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 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rgbClr val="00B050"/>
                </a:solidFill>
              </a:rPr>
              <a:t>2.</a:t>
            </a:r>
            <a:r>
              <a:rPr lang="ru-RU" sz="4000" b="1" dirty="0"/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крупный шмель на территории Европы?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21087" y="1712149"/>
            <a:ext cx="4847193" cy="3222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32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oc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6_sto-k-odnomu-ne-pra_ilnyy-ot_et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9" grpId="0"/>
      <p:bldP spid="9" grpId="1"/>
      <p:bldP spid="8" grpId="0"/>
      <p:bldP spid="12" grpId="0"/>
      <p:bldP spid="1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тв4"/>
          <p:cNvSpPr txBox="1">
            <a:spLocks/>
          </p:cNvSpPr>
          <p:nvPr/>
        </p:nvSpPr>
        <p:spPr>
          <a:xfrm>
            <a:off x="370141" y="4947221"/>
            <a:ext cx="4556203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Рабочие </a:t>
            </a:r>
          </a:p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шмели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3200" b="1" dirty="0">
              <a:solidFill>
                <a:srgbClr val="D52565"/>
              </a:solidFill>
            </a:endParaRPr>
          </a:p>
        </p:txBody>
      </p:sp>
      <p:sp>
        <p:nvSpPr>
          <p:cNvPr id="3" name="утв1"/>
          <p:cNvSpPr>
            <a:spLocks noGrp="1"/>
          </p:cNvSpPr>
          <p:nvPr>
            <p:ph idx="4294967295"/>
          </p:nvPr>
        </p:nvSpPr>
        <p:spPr>
          <a:xfrm>
            <a:off x="370141" y="2289334"/>
            <a:ext cx="4556516" cy="558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Самка</a:t>
            </a:r>
          </a:p>
        </p:txBody>
      </p:sp>
      <p:pic>
        <p:nvPicPr>
          <p:cNvPr id="6" name="капля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7" name="лейка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9" name="утв3"/>
          <p:cNvSpPr txBox="1">
            <a:spLocks/>
          </p:cNvSpPr>
          <p:nvPr/>
        </p:nvSpPr>
        <p:spPr>
          <a:xfrm>
            <a:off x="370141" y="3659635"/>
            <a:ext cx="4556203" cy="4366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Самец</a:t>
            </a:r>
            <a:r>
              <a:rPr lang="ru-RU" sz="3200" b="1" dirty="0">
                <a:solidFill>
                  <a:srgbClr val="D52565"/>
                </a:solidFill>
              </a:rPr>
              <a:t>                   </a:t>
            </a:r>
          </a:p>
        </p:txBody>
      </p:sp>
      <p:sp>
        <p:nvSpPr>
          <p:cNvPr id="11" name="утв4"/>
          <p:cNvSpPr txBox="1">
            <a:spLocks/>
          </p:cNvSpPr>
          <p:nvPr/>
        </p:nvSpPr>
        <p:spPr>
          <a:xfrm>
            <a:off x="6108789" y="2842290"/>
            <a:ext cx="5761158" cy="1142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Кормят личинок, добывают пищу, охраняют жилище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тв1"/>
          <p:cNvSpPr txBox="1">
            <a:spLocks/>
          </p:cNvSpPr>
          <p:nvPr/>
        </p:nvSpPr>
        <p:spPr>
          <a:xfrm>
            <a:off x="6108789" y="4466992"/>
            <a:ext cx="5422298" cy="867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Создает семью, откладывает яйца, на первых этапах строит жильё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утв3"/>
          <p:cNvSpPr txBox="1">
            <a:spLocks/>
          </p:cNvSpPr>
          <p:nvPr/>
        </p:nvSpPr>
        <p:spPr>
          <a:xfrm>
            <a:off x="6108789" y="1480860"/>
            <a:ext cx="5615936" cy="860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Участвует в размножении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лиана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4" t="12334" r="15439" b="14201"/>
          <a:stretch/>
        </p:blipFill>
        <p:spPr>
          <a:xfrm rot="410097">
            <a:off x="2063712" y="2565472"/>
            <a:ext cx="4032814" cy="2267296"/>
          </a:xfrm>
          <a:prstGeom prst="rect">
            <a:avLst/>
          </a:prstGeom>
        </p:spPr>
      </p:pic>
      <p:pic>
        <p:nvPicPr>
          <p:cNvPr id="15" name="лиана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4" t="12334" r="15439" b="14201"/>
          <a:stretch/>
        </p:blipFill>
        <p:spPr>
          <a:xfrm flipV="1">
            <a:off x="2396848" y="1870769"/>
            <a:ext cx="3890682" cy="2187388"/>
          </a:xfrm>
          <a:prstGeom prst="rect">
            <a:avLst/>
          </a:prstGeom>
        </p:spPr>
      </p:pic>
      <p:pic>
        <p:nvPicPr>
          <p:cNvPr id="16" name="лиана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4" t="12334" r="15439" b="14201"/>
          <a:stretch/>
        </p:blipFill>
        <p:spPr>
          <a:xfrm flipV="1">
            <a:off x="2304372" y="3192597"/>
            <a:ext cx="3890682" cy="2245433"/>
          </a:xfrm>
          <a:prstGeom prst="rect">
            <a:avLst/>
          </a:prstGeom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rgbClr val="00B050"/>
                </a:solidFill>
              </a:rPr>
              <a:t>9.</a:t>
            </a:r>
            <a:r>
              <a:rPr lang="ru-RU" sz="4000" b="1" dirty="0"/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функцию выполняет определенная особь в шмелиной иерархии?</a:t>
            </a:r>
          </a:p>
        </p:txBody>
      </p:sp>
    </p:spTree>
    <p:extLst>
      <p:ext uri="{BB962C8B-B14F-4D97-AF65-F5344CB8AC3E}">
        <p14:creationId xmlns:p14="http://schemas.microsoft.com/office/powerpoint/2010/main" val="286498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/>
      <p:bldP spid="3" grpId="0" build="p"/>
      <p:bldP spid="9" grpId="0"/>
      <p:bldP spid="11" grpId="0"/>
      <p:bldP spid="12" grpId="0" build="p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пля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7" name="лейка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8" name="утв2"/>
          <p:cNvSpPr txBox="1">
            <a:spLocks/>
          </p:cNvSpPr>
          <p:nvPr/>
        </p:nvSpPr>
        <p:spPr>
          <a:xfrm>
            <a:off x="740315" y="2841691"/>
            <a:ext cx="4324053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9" name="утв3"/>
          <p:cNvSpPr txBox="1">
            <a:spLocks/>
          </p:cNvSpPr>
          <p:nvPr/>
        </p:nvSpPr>
        <p:spPr>
          <a:xfrm>
            <a:off x="5313530" y="2163418"/>
            <a:ext cx="6289088" cy="2531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Матка выделяет феромоны, которые регулируют поведение рабочих и подавляют их способность размножаться.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07818" y="150868"/>
            <a:ext cx="11984182" cy="114090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4000" b="1" dirty="0">
                <a:solidFill>
                  <a:srgbClr val="00B050"/>
                </a:solidFill>
              </a:rPr>
              <a:t>6.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образом «королева» подавляет способность к размножению у рабочих особей?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1283" y="2226060"/>
            <a:ext cx="5012247" cy="240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189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тв1"/>
          <p:cNvSpPr>
            <a:spLocks noGrp="1"/>
          </p:cNvSpPr>
          <p:nvPr>
            <p:ph idx="4294967295"/>
          </p:nvPr>
        </p:nvSpPr>
        <p:spPr>
          <a:xfrm>
            <a:off x="740315" y="1574820"/>
            <a:ext cx="6478354" cy="558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</a:rPr>
              <a:t>1)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питаются;</a:t>
            </a:r>
          </a:p>
        </p:txBody>
      </p:sp>
      <p:pic>
        <p:nvPicPr>
          <p:cNvPr id="6" name="капля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7" name="лейка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pic>
        <p:nvPicPr>
          <p:cNvPr id="13" name="капля ответ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207" y="5215878"/>
            <a:ext cx="307687" cy="468000"/>
          </a:xfrm>
          <a:prstGeom prst="rect">
            <a:avLst/>
          </a:prstGeom>
        </p:spPr>
      </p:pic>
      <p:sp>
        <p:nvSpPr>
          <p:cNvPr id="8" name="утв4"/>
          <p:cNvSpPr txBox="1">
            <a:spLocks/>
          </p:cNvSpPr>
          <p:nvPr/>
        </p:nvSpPr>
        <p:spPr>
          <a:xfrm>
            <a:off x="740315" y="5202350"/>
            <a:ext cx="8337423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</a:rPr>
              <a:t>4)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Пыльцой.</a:t>
            </a:r>
          </a:p>
        </p:txBody>
      </p:sp>
      <p:sp>
        <p:nvSpPr>
          <p:cNvPr id="9" name="утв2"/>
          <p:cNvSpPr txBox="1">
            <a:spLocks/>
          </p:cNvSpPr>
          <p:nvPr/>
        </p:nvSpPr>
        <p:spPr>
          <a:xfrm>
            <a:off x="740315" y="2815835"/>
            <a:ext cx="6230328" cy="436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D52565"/>
                </a:solidFill>
              </a:rPr>
              <a:t>2)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Нектаром;</a:t>
            </a:r>
            <a:r>
              <a:rPr lang="ru-RU" sz="3200" b="1" dirty="0">
                <a:solidFill>
                  <a:srgbClr val="D525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</a:p>
        </p:txBody>
      </p:sp>
      <p:sp>
        <p:nvSpPr>
          <p:cNvPr id="10" name="утв3"/>
          <p:cNvSpPr txBox="1">
            <a:spLocks/>
          </p:cNvSpPr>
          <p:nvPr/>
        </p:nvSpPr>
        <p:spPr>
          <a:xfrm>
            <a:off x="740315" y="3934716"/>
            <a:ext cx="6478354" cy="58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sz="3200" b="1" dirty="0">
                <a:solidFill>
                  <a:srgbClr val="D52565"/>
                </a:solidFill>
              </a:rPr>
              <a:t>3)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Пища разнообразна;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rgbClr val="00B050"/>
                </a:solidFill>
              </a:rPr>
              <a:t>4.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питаются матки шмелей?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71954" y="1402512"/>
            <a:ext cx="4034991" cy="327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755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oc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8" grpId="0"/>
      <p:bldP spid="9" grpId="0"/>
      <p:bldP spid="9" grpId="1"/>
      <p:bldP spid="10" grpId="0"/>
      <p:bldP spid="1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тв4"/>
          <p:cNvSpPr txBox="1">
            <a:spLocks/>
          </p:cNvSpPr>
          <p:nvPr/>
        </p:nvSpPr>
        <p:spPr>
          <a:xfrm>
            <a:off x="740316" y="4901275"/>
            <a:ext cx="5292931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>
                <a:solidFill>
                  <a:srgbClr val="D52565"/>
                </a:solidFill>
              </a:rPr>
              <a:t>4.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Жёлтый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3" name="утв1"/>
          <p:cNvSpPr>
            <a:spLocks noGrp="1"/>
          </p:cNvSpPr>
          <p:nvPr>
            <p:ph idx="4294967295"/>
          </p:nvPr>
        </p:nvSpPr>
        <p:spPr>
          <a:xfrm>
            <a:off x="740316" y="1041195"/>
            <a:ext cx="5292931" cy="6548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D52565"/>
                </a:solidFill>
              </a:rPr>
              <a:t>1.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Черный </a:t>
            </a:r>
          </a:p>
        </p:txBody>
      </p:sp>
      <p:pic>
        <p:nvPicPr>
          <p:cNvPr id="6" name="капля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7" name="лейка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8" name="утв2"/>
          <p:cNvSpPr txBox="1">
            <a:spLocks/>
          </p:cNvSpPr>
          <p:nvPr/>
        </p:nvSpPr>
        <p:spPr>
          <a:xfrm>
            <a:off x="740317" y="2347614"/>
            <a:ext cx="5355684" cy="7047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>
                <a:solidFill>
                  <a:srgbClr val="D52565"/>
                </a:solidFill>
              </a:rPr>
              <a:t>2.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Белый</a:t>
            </a:r>
          </a:p>
        </p:txBody>
      </p:sp>
      <p:sp>
        <p:nvSpPr>
          <p:cNvPr id="9" name="утв3"/>
          <p:cNvSpPr txBox="1">
            <a:spLocks/>
          </p:cNvSpPr>
          <p:nvPr/>
        </p:nvSpPr>
        <p:spPr>
          <a:xfrm>
            <a:off x="740316" y="3703898"/>
            <a:ext cx="5355684" cy="545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>
                <a:solidFill>
                  <a:srgbClr val="D52565"/>
                </a:solidFill>
              </a:rPr>
              <a:t>3.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</a:t>
            </a:r>
          </a:p>
        </p:txBody>
      </p:sp>
      <p:pic>
        <p:nvPicPr>
          <p:cNvPr id="11" name="капля ответ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3071" y="5024272"/>
            <a:ext cx="307687" cy="468000"/>
          </a:xfrm>
          <a:prstGeom prst="rect">
            <a:avLst/>
          </a:prstGeom>
        </p:spPr>
      </p:pic>
      <p:pic>
        <p:nvPicPr>
          <p:cNvPr id="13" name="капля ответ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3071" y="2399750"/>
            <a:ext cx="307687" cy="468000"/>
          </a:xfrm>
          <a:prstGeom prst="rect">
            <a:avLst/>
          </a:prstGeom>
        </p:spPr>
      </p:pic>
      <p:pic>
        <p:nvPicPr>
          <p:cNvPr id="14" name="капля ответ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3071" y="1191247"/>
            <a:ext cx="307687" cy="468000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rgbClr val="00B050"/>
                </a:solidFill>
              </a:rPr>
              <a:t>8.</a:t>
            </a:r>
            <a:r>
              <a:rPr lang="ru-RU" sz="4000" b="1" dirty="0"/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Цвета, которые преобладают в окраске шмеля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C8E42CF6-98D5-3B22-9258-0E1F837D1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96000" y="1177535"/>
            <a:ext cx="3749574" cy="3749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45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oc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oc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oc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/>
      <p:bldP spid="3" grpId="0" build="p"/>
      <p:bldP spid="8" grpId="0"/>
      <p:bldP spid="9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пля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7" name="лейка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8" name="утв2"/>
          <p:cNvSpPr txBox="1">
            <a:spLocks/>
          </p:cNvSpPr>
          <p:nvPr/>
        </p:nvSpPr>
        <p:spPr>
          <a:xfrm>
            <a:off x="740315" y="2841691"/>
            <a:ext cx="4324053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9" name="утв3"/>
          <p:cNvSpPr txBox="1">
            <a:spLocks/>
          </p:cNvSpPr>
          <p:nvPr/>
        </p:nvSpPr>
        <p:spPr>
          <a:xfrm>
            <a:off x="5787342" y="1696038"/>
            <a:ext cx="6190010" cy="34683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Шмели являются насекомыми с полным превращением. Существуют 4 стадии развития шмелей: яйцо, личинка, куколка, имаго (взрослая особь).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rgbClr val="00B050"/>
                </a:solidFill>
              </a:rPr>
              <a:t>5.</a:t>
            </a:r>
            <a:r>
              <a:rPr lang="ru-RU" sz="4000" b="1" dirty="0"/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тип развития присущ шмелям?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8062" y="1612002"/>
            <a:ext cx="4726306" cy="372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136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пля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692" y="5898616"/>
            <a:ext cx="188912" cy="287338"/>
          </a:xfrm>
          <a:prstGeom prst="rect">
            <a:avLst/>
          </a:prstGeom>
        </p:spPr>
      </p:pic>
      <p:pic>
        <p:nvPicPr>
          <p:cNvPr id="7" name="лейка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54" y="5315471"/>
            <a:ext cx="2053066" cy="1278835"/>
          </a:xfrm>
          <a:prstGeom prst="rect">
            <a:avLst/>
          </a:prstGeom>
        </p:spPr>
      </p:pic>
      <p:sp>
        <p:nvSpPr>
          <p:cNvPr id="8" name="утв2"/>
          <p:cNvSpPr txBox="1">
            <a:spLocks/>
          </p:cNvSpPr>
          <p:nvPr/>
        </p:nvSpPr>
        <p:spPr>
          <a:xfrm>
            <a:off x="740315" y="2841691"/>
            <a:ext cx="4324053" cy="633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9" name="утв1"/>
          <p:cNvSpPr txBox="1">
            <a:spLocks/>
          </p:cNvSpPr>
          <p:nvPr/>
        </p:nvSpPr>
        <p:spPr>
          <a:xfrm>
            <a:off x="6619739" y="1254039"/>
            <a:ext cx="5468279" cy="8030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000" b="1" dirty="0">
                <a:solidFill>
                  <a:srgbClr val="D52565"/>
                </a:solidFill>
              </a:rPr>
              <a:t>1)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 – 100;</a:t>
            </a:r>
          </a:p>
          <a:p>
            <a:pPr marL="0" indent="0">
              <a:buNone/>
            </a:pPr>
            <a:endParaRPr lang="ru-RU" sz="3000" dirty="0"/>
          </a:p>
        </p:txBody>
      </p:sp>
      <p:sp>
        <p:nvSpPr>
          <p:cNvPr id="13" name="утв2"/>
          <p:cNvSpPr txBox="1">
            <a:spLocks/>
          </p:cNvSpPr>
          <p:nvPr/>
        </p:nvSpPr>
        <p:spPr>
          <a:xfrm>
            <a:off x="6619738" y="2331871"/>
            <a:ext cx="5468279" cy="8030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000" b="1" dirty="0">
                <a:solidFill>
                  <a:srgbClr val="D52565"/>
                </a:solidFill>
              </a:rPr>
              <a:t>2)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120 – 200;</a:t>
            </a:r>
          </a:p>
          <a:p>
            <a:pPr marL="0" indent="0">
              <a:buNone/>
            </a:pPr>
            <a:endParaRPr lang="ru-RU" sz="3000" dirty="0"/>
          </a:p>
        </p:txBody>
      </p:sp>
      <p:sp>
        <p:nvSpPr>
          <p:cNvPr id="14" name="утв3 прав"/>
          <p:cNvSpPr txBox="1">
            <a:spLocks/>
          </p:cNvSpPr>
          <p:nvPr/>
        </p:nvSpPr>
        <p:spPr>
          <a:xfrm>
            <a:off x="6619738" y="3363236"/>
            <a:ext cx="5468279" cy="8030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000" b="1" dirty="0">
                <a:solidFill>
                  <a:srgbClr val="D52565"/>
                </a:solidFill>
              </a:rPr>
              <a:t>3)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400 – 500;</a:t>
            </a:r>
          </a:p>
        </p:txBody>
      </p:sp>
      <p:sp>
        <p:nvSpPr>
          <p:cNvPr id="15" name="утв4"/>
          <p:cNvSpPr txBox="1">
            <a:spLocks/>
          </p:cNvSpPr>
          <p:nvPr/>
        </p:nvSpPr>
        <p:spPr>
          <a:xfrm>
            <a:off x="6624578" y="4365138"/>
            <a:ext cx="5572260" cy="8030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000" b="1" dirty="0">
                <a:solidFill>
                  <a:srgbClr val="D52565"/>
                </a:solidFill>
              </a:rPr>
              <a:t>4)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250 – 350.</a:t>
            </a:r>
          </a:p>
        </p:txBody>
      </p:sp>
      <p:sp>
        <p:nvSpPr>
          <p:cNvPr id="16" name="довопрос"/>
          <p:cNvSpPr txBox="1">
            <a:spLocks/>
          </p:cNvSpPr>
          <p:nvPr/>
        </p:nvSpPr>
        <p:spPr>
          <a:xfrm>
            <a:off x="207818" y="5671225"/>
            <a:ext cx="9063962" cy="8030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Дополнительный вопрос: что происходит с семьей как только «королева» погибает?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207818" y="150868"/>
            <a:ext cx="11984182" cy="9620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4000" b="1" dirty="0">
                <a:solidFill>
                  <a:srgbClr val="00B050"/>
                </a:solidFill>
              </a:rPr>
              <a:t>7.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максимальное количество особей может быть в шмелиной семье?</a:t>
            </a:r>
          </a:p>
        </p:txBody>
      </p:sp>
      <p:pic>
        <p:nvPicPr>
          <p:cNvPr id="17" name="капля ответ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9909" y="3474831"/>
            <a:ext cx="307687" cy="468000"/>
          </a:xfrm>
          <a:prstGeom prst="rect">
            <a:avLst/>
          </a:prstGeom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1152" y="1398494"/>
            <a:ext cx="4950423" cy="376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65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oc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ock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3" grpId="0"/>
      <p:bldP spid="13" grpId="1"/>
      <p:bldP spid="14" grpId="0"/>
      <p:bldP spid="14" grpId="1"/>
      <p:bldP spid="15" grpId="0"/>
      <p:bldP spid="15" grpId="1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горш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86" y="5360258"/>
            <a:ext cx="3505659" cy="1446339"/>
          </a:xfrm>
          <a:prstGeom prst="rect">
            <a:avLst/>
          </a:prstGeom>
        </p:spPr>
      </p:pic>
      <p:pic>
        <p:nvPicPr>
          <p:cNvPr id="10" name="куст"/>
          <p:cNvPicPr>
            <a:picLocks noGrp="1" noChangeAspect="1"/>
          </p:cNvPicPr>
          <p:nvPr>
            <p:ph idx="429496729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5" b="4901"/>
          <a:stretch/>
        </p:blipFill>
        <p:spPr>
          <a:xfrm rot="325792">
            <a:off x="2289600" y="1346400"/>
            <a:ext cx="6827838" cy="5017920"/>
          </a:xfrm>
        </p:spPr>
      </p:pic>
      <p:pic>
        <p:nvPicPr>
          <p:cNvPr id="26" name="цветок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60000" flipH="1">
            <a:off x="6605641" y="3405453"/>
            <a:ext cx="1124789" cy="1191036"/>
          </a:xfrm>
          <a:prstGeom prst="rect">
            <a:avLst/>
          </a:prstGeom>
        </p:spPr>
      </p:pic>
      <p:pic>
        <p:nvPicPr>
          <p:cNvPr id="19" name="цветок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0647">
            <a:off x="4557219" y="1875350"/>
            <a:ext cx="1124789" cy="1191036"/>
          </a:xfrm>
          <a:prstGeom prst="rect">
            <a:avLst/>
          </a:prstGeom>
        </p:spPr>
      </p:pic>
      <p:pic>
        <p:nvPicPr>
          <p:cNvPr id="20" name="цветок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26462">
            <a:off x="3189468" y="2101602"/>
            <a:ext cx="1124789" cy="1191036"/>
          </a:xfrm>
          <a:prstGeom prst="rect">
            <a:avLst/>
          </a:prstGeom>
        </p:spPr>
      </p:pic>
      <p:pic>
        <p:nvPicPr>
          <p:cNvPr id="23" name="цветок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75249">
            <a:off x="2941878" y="4436714"/>
            <a:ext cx="1124789" cy="1191036"/>
          </a:xfrm>
          <a:prstGeom prst="rect">
            <a:avLst/>
          </a:prstGeom>
        </p:spPr>
      </p:pic>
      <p:pic>
        <p:nvPicPr>
          <p:cNvPr id="22" name="цветок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9402" flipH="1">
            <a:off x="7306835" y="4678842"/>
            <a:ext cx="1124789" cy="1191036"/>
          </a:xfrm>
          <a:prstGeom prst="rect">
            <a:avLst/>
          </a:prstGeom>
        </p:spPr>
      </p:pic>
      <p:pic>
        <p:nvPicPr>
          <p:cNvPr id="21" name="цветок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85227" flipH="1">
            <a:off x="5862073" y="4508501"/>
            <a:ext cx="1124789" cy="1191036"/>
          </a:xfrm>
          <a:prstGeom prst="rect">
            <a:avLst/>
          </a:prstGeom>
        </p:spPr>
      </p:pic>
      <p:pic>
        <p:nvPicPr>
          <p:cNvPr id="24" name="цветок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18231" flipH="1">
            <a:off x="7754843" y="2865036"/>
            <a:ext cx="1124789" cy="1191036"/>
          </a:xfrm>
          <a:prstGeom prst="rect">
            <a:avLst/>
          </a:prstGeom>
        </p:spPr>
      </p:pic>
      <p:pic>
        <p:nvPicPr>
          <p:cNvPr id="25" name="цветок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18231" flipH="1">
            <a:off x="5956854" y="1668571"/>
            <a:ext cx="1124789" cy="1191036"/>
          </a:xfrm>
          <a:prstGeom prst="rect">
            <a:avLst/>
          </a:prstGeom>
        </p:spPr>
      </p:pic>
      <p:pic>
        <p:nvPicPr>
          <p:cNvPr id="5" name="цветок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6381">
            <a:off x="4408966" y="4698655"/>
            <a:ext cx="1124789" cy="1191036"/>
          </a:xfrm>
          <a:prstGeom prst="rect">
            <a:avLst/>
          </a:prstGeom>
        </p:spPr>
      </p:pic>
      <p:pic>
        <p:nvPicPr>
          <p:cNvPr id="28" name="цветок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95807">
            <a:off x="5141561" y="3149196"/>
            <a:ext cx="1124789" cy="1191036"/>
          </a:xfrm>
          <a:prstGeom prst="rect">
            <a:avLst/>
          </a:prstGeom>
        </p:spPr>
      </p:pic>
      <p:pic>
        <p:nvPicPr>
          <p:cNvPr id="27" name="цветок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0000">
            <a:off x="3828896" y="3441627"/>
            <a:ext cx="1124789" cy="119103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4413" y="1885920"/>
            <a:ext cx="2371725" cy="22574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6098" y="433916"/>
            <a:ext cx="11366696" cy="11165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ru-RU" sz="5400" cap="none" spc="0" dirty="0">
                <a:ln w="12700" cmpd="sng">
                  <a:solidFill>
                    <a:srgbClr val="D52565"/>
                  </a:solidFill>
                  <a:prstDash val="solid"/>
                </a:ln>
                <a:solidFill>
                  <a:srgbClr val="FFA3C4"/>
                </a:solidFill>
                <a:effectLst/>
              </a:rPr>
              <a:t>Вы справились! Молодцы!</a:t>
            </a:r>
          </a:p>
        </p:txBody>
      </p:sp>
      <p:grpSp>
        <p:nvGrpSpPr>
          <p:cNvPr id="32" name="цветочек"/>
          <p:cNvGrpSpPr/>
          <p:nvPr/>
        </p:nvGrpSpPr>
        <p:grpSpPr>
          <a:xfrm>
            <a:off x="1090057" y="5496352"/>
            <a:ext cx="1636224" cy="1257366"/>
            <a:chOff x="1593070" y="5328467"/>
            <a:chExt cx="1636224" cy="1257366"/>
          </a:xfrm>
        </p:grpSpPr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740382">
              <a:off x="2209583" y="5566123"/>
              <a:ext cx="1209499" cy="829922"/>
            </a:xfrm>
            <a:prstGeom prst="rect">
              <a:avLst/>
            </a:prstGeom>
          </p:spPr>
        </p:pic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31572">
              <a:off x="1627978" y="5293559"/>
              <a:ext cx="1185374" cy="125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802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44444E-6 L 0.31237 -0.2338 C 0.37721 -0.28635 0.47487 -0.31459 0.57747 -0.31459 C 0.69388 -0.31459 0.78737 -0.28635 0.85221 -0.2338 L 1.16471 4.44444E-6 " pathEditMode="relative" rAng="0" ptsTypes="AAA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229" y="-157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1537</TotalTime>
  <Words>444</Words>
  <Application>Microsoft Office PowerPoint</Application>
  <PresentationFormat>Широкоэкранный</PresentationFormat>
  <Paragraphs>67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Symbol</vt:lpstr>
      <vt:lpstr>Times New Roman</vt:lpstr>
      <vt:lpstr>Тема Office</vt:lpstr>
      <vt:lpstr>Игра «Прокачай куст. Накорми шмеля»</vt:lpstr>
      <vt:lpstr>Инструкция по уходу за цветком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Марина</cp:lastModifiedBy>
  <cp:revision>223</cp:revision>
  <dcterms:created xsi:type="dcterms:W3CDTF">2023-02-26T13:45:27Z</dcterms:created>
  <dcterms:modified xsi:type="dcterms:W3CDTF">2025-01-02T17:15:41Z</dcterms:modified>
</cp:coreProperties>
</file>