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charts/chart2.xml" ContentType="application/vnd.openxmlformats-officedocument.drawingml.char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1.jpeg" ContentType="image/jpeg"/>
  <Override PartName="/ppt/media/image10.gif" ContentType="image/gif"/>
  <Override PartName="/ppt/media/image2.wmf" ContentType="image/x-wmf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8.wmf" ContentType="image/x-wmf"/>
  <Override PartName="/ppt/media/image7.jpeg" ContentType="image/jpeg"/>
  <Override PartName="/ppt/media/image9.wmf" ContentType="image/x-wmf"/>
  <Override PartName="/ppt/media/image11.wmf" ContentType="image/x-wmf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
</Relationships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view3D>
      <c:rotX val="0"/>
      <c:rotY val="0"/>
      <c:rAngAx val="1"/>
      <c:perspective val="30"/>
    </c:view3D>
    <c:floor>
      <c:spPr>
        <a:noFill/>
        <a:ln w="9360">
          <a:solidFill>
            <a:srgbClr val="878787"/>
          </a:solidFill>
          <a:round/>
        </a:ln>
      </c:spPr>
    </c:floor>
    <c:sideWall>
      <c:spPr>
        <a:noFill/>
        <a:ln w="9360">
          <a:solidFill>
            <a:srgbClr val="878787"/>
          </a:solidFill>
          <a:round/>
        </a:ln>
      </c:spPr>
    </c:sideWall>
    <c:backWall>
      <c:spPr>
        <a:noFill/>
        <a:ln w="9360">
          <a:solidFill>
            <a:srgbClr val="878787"/>
          </a:solidFill>
          <a:round/>
        </a:ln>
      </c:spPr>
    </c:backWall>
    <c:plotArea>
      <c:bar3DChart>
        <c:barDir val="col"/>
        <c:grouping val="stacked"/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invertIfNegative val="0"/>
          <c:dPt>
            <c:idx val="0"/>
            <c:spPr>
              <a:solidFill>
                <a:srgbClr val="4f81bd"/>
              </a:solidFill>
              <a:ln w="0">
                <a:noFill/>
              </a:ln>
            </c:spPr>
          </c:dPt>
          <c:dPt>
            <c:idx val="1"/>
            <c:spPr>
              <a:solidFill>
                <a:srgbClr val="c0504d"/>
              </a:solidFill>
              <a:ln w="0">
                <a:noFill/>
              </a:ln>
            </c:spPr>
          </c:dPt>
          <c:dPt>
            <c:idx val="2"/>
            <c:spPr>
              <a:solidFill>
                <a:srgbClr val="9bbb59"/>
              </a:solidFill>
              <a:ln w="0">
                <a:noFill/>
              </a:ln>
            </c:spPr>
          </c:dPt>
          <c:dPt>
            <c:idx val="3"/>
            <c:spPr>
              <a:solidFill>
                <a:srgbClr val="8064a2"/>
              </a:solidFill>
              <a:ln w="0">
                <a:noFill/>
              </a:ln>
            </c:spPr>
          </c:dPt>
          <c:dPt>
            <c:idx val="4"/>
            <c:spPr>
              <a:solidFill>
                <a:srgbClr val="4bacc6"/>
              </a:solidFill>
              <a:ln w="0">
                <a:noFill/>
              </a:ln>
            </c:spPr>
          </c:dPt>
          <c:dPt>
            <c:idx val="5"/>
            <c:spPr>
              <a:solidFill>
                <a:srgbClr val="f79646"/>
              </a:solidFill>
              <a:ln w="0">
                <a:noFill/>
              </a:ln>
            </c:spPr>
          </c:dPt>
          <c:dLbls>
            <c:dLbl>
              <c:idx val="0"/>
              <c:txPr>
                <a:bodyPr wrap="non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1"/>
              <c:txPr>
                <a:bodyPr wrap="non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2"/>
              <c:txPr>
                <a:bodyPr wrap="non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3"/>
              <c:txPr>
                <a:bodyPr wrap="non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4"/>
              <c:txPr>
                <a:bodyPr wrap="non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dLbl>
              <c:idx val="5"/>
              <c:txPr>
                <a:bodyPr wrap="non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0"/>
              <c:separator>; </c:separator>
            </c:dLbl>
            <c:txPr>
              <a:bodyPr wrap="none"/>
              <a:lstStyle/>
              <a:p>
                <a:pPr>
                  <a:defRPr b="0" sz="1800" spc="-1" strike="noStrike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Китай 25</c:v>
                </c:pt>
                <c:pt idx="1">
                  <c:v>Перу 20</c:v>
                </c:pt>
                <c:pt idx="2">
                  <c:v>Чили 10</c:v>
                </c:pt>
                <c:pt idx="3">
                  <c:v>США 8</c:v>
                </c:pt>
                <c:pt idx="4">
                  <c:v>Индонезия</c:v>
                </c:pt>
                <c:pt idx="5">
                  <c:v>Япония 7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25</c:v>
                </c:pt>
                <c:pt idx="1">
                  <c:v>20</c:v>
                </c:pt>
                <c:pt idx="2">
                  <c:v>10</c:v>
                </c:pt>
                <c:pt idx="3">
                  <c:v>8</c:v>
                </c:pt>
                <c:pt idx="4">
                  <c:v>8</c:v>
                </c:pt>
                <c:pt idx="5">
                  <c:v>7</c:v>
                </c:pt>
              </c:numCache>
            </c:numRef>
          </c:val>
        </c:ser>
        <c:gapWidth val="150"/>
        <c:shape val="box"/>
        <c:axId val="47267799"/>
        <c:axId val="61802142"/>
        <c:axId val="0"/>
      </c:bar3DChart>
      <c:catAx>
        <c:axId val="47267799"/>
        <c:scaling>
          <c:orientation val="minMax"/>
        </c:scaling>
        <c:delete val="1"/>
        <c:axPos val="b"/>
        <c:numFmt formatCode="[$-419]dd/mm/yyyy" sourceLinked="1"/>
        <c:majorTickMark val="cross"/>
        <c:minorTickMark val="cross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800" spc="-1" strike="noStrike">
                <a:solidFill>
                  <a:srgbClr val="000000"/>
                </a:solidFill>
                <a:latin typeface="Calibri"/>
                <a:ea typeface="DejaVu Sans"/>
              </a:defRPr>
            </a:pPr>
          </a:p>
        </c:txPr>
        <c:crossAx val="61802142"/>
        <c:auto val="1"/>
        <c:lblAlgn val="ctr"/>
        <c:lblOffset val="100"/>
        <c:noMultiLvlLbl val="0"/>
      </c:catAx>
      <c:valAx>
        <c:axId val="61802142"/>
        <c:scaling>
          <c:orientation val="minMax"/>
        </c:scaling>
        <c:delete val="1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1"/>
        <c:majorTickMark val="cross"/>
        <c:minorTickMark val="cross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800" spc="-1" strike="noStrike">
                <a:solidFill>
                  <a:srgbClr val="000000"/>
                </a:solidFill>
                <a:latin typeface="Calibri"/>
                <a:ea typeface="DejaVu Sans"/>
              </a:defRPr>
            </a:pPr>
          </a:p>
        </c:txPr>
        <c:crossAx val="47267799"/>
        <c:crossBetween val="between"/>
      </c:valAx>
    </c:plotArea>
    <c:legend>
      <c:legendPos val="r"/>
      <c:overlay val="1"/>
      <c:spPr>
        <a:noFill/>
        <a:ln w="0">
          <a:noFill/>
        </a:ln>
      </c:spPr>
      <c:txPr>
        <a:bodyPr/>
        <a:lstStyle/>
        <a:p>
          <a:pPr>
            <a:defRPr b="0" sz="1800" spc="-1" strike="noStrike">
              <a:solidFill>
                <a:srgbClr val="000000"/>
              </a:solidFill>
              <a:latin typeface="Calibri"/>
              <a:ea typeface="DejaVu Sans"/>
            </a:defRPr>
          </a:pPr>
        </a:p>
      </c:txPr>
    </c:legend>
    <c:plotVisOnly val="1"/>
    <c:dispBlanksAs val="zero"/>
  </c:chart>
  <c:spPr>
    <a:noFill/>
    <a:ln w="9360">
      <a:solidFill>
        <a:srgbClr val="d9d9d9"/>
      </a:solidFill>
      <a:round/>
    </a:ln>
  </c:spPr>
</c:chartSpace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wmf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8.wmf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chart" Target="../charts/chart2.xml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9.wmf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0.gif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685800" y="3060000"/>
            <a:ext cx="7771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Сельское хозяйство мира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1371600" y="3886200"/>
            <a:ext cx="6399720" cy="175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44000"/>
          </a:bodyPr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lang="ru-RU" sz="3200" spc="-1" strike="noStrike" u="sng">
                <a:solidFill>
                  <a:srgbClr val="8b8b8b"/>
                </a:solidFill>
                <a:uFillTx/>
                <a:latin typeface="Calibri"/>
                <a:ea typeface="DejaVu Sans"/>
              </a:rPr>
              <a:t>Цели урока</a:t>
            </a:r>
            <a:r>
              <a:rPr b="0" lang="ru-RU" sz="3200" spc="-1" strike="noStrike">
                <a:solidFill>
                  <a:srgbClr val="8b8b8b"/>
                </a:solidFill>
                <a:latin typeface="Calibri"/>
                <a:ea typeface="DejaVu Sans"/>
              </a:rPr>
              <a:t>: сформировать представление о структуре сельского хозяйства мира; ознакомиться с понятием «Зелёная революция», главными сельскохозяйственными районами мира, типами сельского хозяйства.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78" name="Picture 3" descr="C:\Documents and Settings\Admin\Рабочий стол\Рисунок1.jpg"/>
          <p:cNvPicPr/>
          <p:nvPr/>
        </p:nvPicPr>
        <p:blipFill>
          <a:blip r:embed="rId1"/>
          <a:stretch/>
        </p:blipFill>
        <p:spPr>
          <a:xfrm>
            <a:off x="180000" y="180000"/>
            <a:ext cx="5039280" cy="2699280"/>
          </a:xfrm>
          <a:prstGeom prst="rect">
            <a:avLst/>
          </a:prstGeom>
          <a:ln w="9525">
            <a:solidFill>
              <a:srgbClr val="c00000"/>
            </a:solidFill>
            <a:miter/>
          </a:ln>
        </p:spPr>
      </p:pic>
      <p:pic>
        <p:nvPicPr>
          <p:cNvPr id="79" name="Picture 18" descr="j0233312"/>
          <p:cNvPicPr/>
          <p:nvPr/>
        </p:nvPicPr>
        <p:blipFill>
          <a:blip r:embed="rId2"/>
          <a:stretch/>
        </p:blipFill>
        <p:spPr>
          <a:xfrm>
            <a:off x="5774400" y="180000"/>
            <a:ext cx="2684880" cy="2570760"/>
          </a:xfrm>
          <a:prstGeom prst="rect">
            <a:avLst/>
          </a:prstGeom>
          <a:ln w="0">
            <a:noFill/>
          </a:ln>
          <a:effectLst>
            <a:outerShdw algn="tl" blurRad="292100" dir="2700000" dist="138479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Сельское хозяйство</a:t>
            </a:r>
            <a:endParaRPr b="0" lang="ru-RU" sz="4400" spc="-1" strike="noStrike">
              <a:latin typeface="Arial"/>
            </a:endParaRPr>
          </a:p>
        </p:txBody>
      </p:sp>
      <p:graphicFrame>
        <p:nvGraphicFramePr>
          <p:cNvPr id="116" name="Table 2"/>
          <p:cNvGraphicFramePr/>
          <p:nvPr/>
        </p:nvGraphicFramePr>
        <p:xfrm>
          <a:off x="457200" y="1600200"/>
          <a:ext cx="8229240" cy="273420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9896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32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Растениеводство </a:t>
                      </a:r>
                      <a:endParaRPr b="0" lang="ru-RU" sz="32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32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Животноводство </a:t>
                      </a:r>
                      <a:endParaRPr b="0" lang="ru-RU" sz="32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4471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Зерновые культуры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Скотоводство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4471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Кормовые культуры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Овцеводство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4471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Технические культуры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Свиноводство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4471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Корнеплоды 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Птицеводство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4471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Плодовые культуры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142920" y="274680"/>
            <a:ext cx="878580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4000"/>
          </a:bodyPr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Пользуясь текстом учебника и картами атласа, заполнить таблицу</a:t>
            </a:r>
            <a:br/>
            <a:r>
              <a:rPr b="1" lang="ru-RU" sz="3100" spc="-1" strike="noStrike">
                <a:solidFill>
                  <a:srgbClr val="000000"/>
                </a:solidFill>
                <a:latin typeface="Calibri"/>
                <a:ea typeface="DejaVu Sans"/>
              </a:rPr>
              <a:t>«Основные сельскохозяйственные культуры и районы их возделывания»</a:t>
            </a:r>
            <a:endParaRPr b="0" lang="ru-RU" sz="3100" spc="-1" strike="noStrike">
              <a:latin typeface="Arial"/>
            </a:endParaRPr>
          </a:p>
        </p:txBody>
      </p:sp>
      <p:graphicFrame>
        <p:nvGraphicFramePr>
          <p:cNvPr id="118" name="Table 2"/>
          <p:cNvGraphicFramePr/>
          <p:nvPr/>
        </p:nvGraphicFramePr>
        <p:xfrm>
          <a:off x="0" y="1600200"/>
          <a:ext cx="9143280" cy="5191200"/>
        </p:xfrm>
        <a:graphic>
          <a:graphicData uri="http://schemas.openxmlformats.org/drawingml/2006/table">
            <a:tbl>
              <a:tblPr/>
              <a:tblGrid>
                <a:gridCol w="2500200"/>
                <a:gridCol w="2214360"/>
                <a:gridCol w="4429080"/>
              </a:tblGrid>
              <a:tr h="3708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Типы растениеводства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Основные культуры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Страны производители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 rowSpan="3"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Зерновые культуры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Пшеница 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Рис 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Кукуруза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Технические культуры: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 rowSpan="3"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</a:t>
                      </a: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волокнистые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хлопчатник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джут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лён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 rowSpan="4"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</a:t>
                      </a: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масличные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соя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арахис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подсолнечник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оливы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 rowSpan="2"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</a:t>
                      </a: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сахароносы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Сахарный тростник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116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Сахарная свёкла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Table 1"/>
          <p:cNvGraphicFramePr/>
          <p:nvPr/>
        </p:nvGraphicFramePr>
        <p:xfrm>
          <a:off x="457200" y="1600200"/>
          <a:ext cx="8228880" cy="2595240"/>
        </p:xfrm>
        <a:graphic>
          <a:graphicData uri="http://schemas.openxmlformats.org/drawingml/2006/table">
            <a:tbl>
              <a:tblPr/>
              <a:tblGrid>
                <a:gridCol w="2543040"/>
                <a:gridCol w="2943000"/>
                <a:gridCol w="2743200"/>
              </a:tblGrid>
              <a:tr h="370800">
                <a:tc rowSpan="3"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              </a:t>
                      </a: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тонизирующие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кофе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чай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какао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Клубнеплоды: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картофель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Плодовые культуры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виноград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бананы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Животноводство.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21" name="CustomShape 2"/>
          <p:cNvSpPr/>
          <p:nvPr/>
        </p:nvSpPr>
        <p:spPr>
          <a:xfrm>
            <a:off x="357120" y="1285920"/>
            <a:ext cx="2570760" cy="92772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Крупный рогатый скот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2" name="CustomShape 3"/>
          <p:cNvSpPr/>
          <p:nvPr/>
        </p:nvSpPr>
        <p:spPr>
          <a:xfrm>
            <a:off x="3429000" y="1285920"/>
            <a:ext cx="2284920" cy="92772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Овцеводство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3" name="CustomShape 4"/>
          <p:cNvSpPr/>
          <p:nvPr/>
        </p:nvSpPr>
        <p:spPr>
          <a:xfrm>
            <a:off x="6286680" y="1285920"/>
            <a:ext cx="2356200" cy="92772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Свиноводство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4" name="CustomShape 5"/>
          <p:cNvSpPr/>
          <p:nvPr/>
        </p:nvSpPr>
        <p:spPr>
          <a:xfrm>
            <a:off x="6715080" y="2786040"/>
            <a:ext cx="1999080" cy="371376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Страны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5" name="CustomShape 6"/>
          <p:cNvSpPr/>
          <p:nvPr/>
        </p:nvSpPr>
        <p:spPr>
          <a:xfrm>
            <a:off x="4786200" y="2786040"/>
            <a:ext cx="1713600" cy="371376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Страны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6" name="CustomShape 7"/>
          <p:cNvSpPr/>
          <p:nvPr/>
        </p:nvSpPr>
        <p:spPr>
          <a:xfrm>
            <a:off x="2500200" y="2500200"/>
            <a:ext cx="1999080" cy="71316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Мясное направление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27" name="CustomShape 8"/>
          <p:cNvSpPr/>
          <p:nvPr/>
        </p:nvSpPr>
        <p:spPr>
          <a:xfrm>
            <a:off x="142920" y="2500200"/>
            <a:ext cx="2142000" cy="71316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Молочное направление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28" name="CustomShape 9"/>
          <p:cNvSpPr/>
          <p:nvPr/>
        </p:nvSpPr>
        <p:spPr>
          <a:xfrm>
            <a:off x="357120" y="3571920"/>
            <a:ext cx="1784880" cy="292788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Страны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9" name="CustomShape 10"/>
          <p:cNvSpPr/>
          <p:nvPr/>
        </p:nvSpPr>
        <p:spPr>
          <a:xfrm>
            <a:off x="2643120" y="3500280"/>
            <a:ext cx="1784880" cy="299916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Страны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alibri"/>
                <a:ea typeface="DejaVu Sans"/>
              </a:rPr>
              <a:t>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30" name="CustomShape 11"/>
          <p:cNvSpPr/>
          <p:nvPr/>
        </p:nvSpPr>
        <p:spPr>
          <a:xfrm>
            <a:off x="5286240" y="2357280"/>
            <a:ext cx="141840" cy="3560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CustomShape 12"/>
          <p:cNvSpPr/>
          <p:nvPr/>
        </p:nvSpPr>
        <p:spPr>
          <a:xfrm>
            <a:off x="7429680" y="2286000"/>
            <a:ext cx="141840" cy="427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CustomShape 13"/>
          <p:cNvSpPr/>
          <p:nvPr/>
        </p:nvSpPr>
        <p:spPr>
          <a:xfrm>
            <a:off x="3286080" y="3214800"/>
            <a:ext cx="213120" cy="284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" name="CustomShape 14"/>
          <p:cNvSpPr/>
          <p:nvPr/>
        </p:nvSpPr>
        <p:spPr>
          <a:xfrm>
            <a:off x="1071360" y="3214800"/>
            <a:ext cx="213120" cy="3560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CustomShape 15"/>
          <p:cNvSpPr/>
          <p:nvPr/>
        </p:nvSpPr>
        <p:spPr>
          <a:xfrm>
            <a:off x="2714760" y="2214720"/>
            <a:ext cx="213120" cy="284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" name="CustomShape 16"/>
          <p:cNvSpPr/>
          <p:nvPr/>
        </p:nvSpPr>
        <p:spPr>
          <a:xfrm>
            <a:off x="1143000" y="2214720"/>
            <a:ext cx="213120" cy="284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CustomShape 17"/>
          <p:cNvSpPr/>
          <p:nvPr/>
        </p:nvSpPr>
        <p:spPr>
          <a:xfrm flipH="1">
            <a:off x="2713320" y="980640"/>
            <a:ext cx="1570680" cy="232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37" name="CustomShape 18"/>
          <p:cNvSpPr/>
          <p:nvPr/>
        </p:nvSpPr>
        <p:spPr>
          <a:xfrm>
            <a:off x="5072040" y="1071720"/>
            <a:ext cx="1641960" cy="141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38" name="CustomShape 19"/>
          <p:cNvSpPr/>
          <p:nvPr/>
        </p:nvSpPr>
        <p:spPr>
          <a:xfrm>
            <a:off x="4643280" y="980640"/>
            <a:ext cx="70200" cy="304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457200" y="1080000"/>
            <a:ext cx="8228520" cy="498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 marL="343080" indent="-3420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Как вы объясните такое распространение отдельных отраслей животноводства?</a:t>
            </a:r>
            <a:endParaRPr b="0" lang="ru-RU" sz="4000" spc="-1" strike="noStrike">
              <a:latin typeface="Arial"/>
            </a:endParaRPr>
          </a:p>
        </p:txBody>
      </p:sp>
      <p:pic>
        <p:nvPicPr>
          <p:cNvPr id="140" name="Picture 17" descr="j0149627"/>
          <p:cNvPicPr/>
          <p:nvPr/>
        </p:nvPicPr>
        <p:blipFill>
          <a:blip r:embed="rId1">
            <a:lum contrast="20000"/>
          </a:blip>
          <a:stretch/>
        </p:blipFill>
        <p:spPr>
          <a:xfrm rot="592800">
            <a:off x="3192480" y="3978360"/>
            <a:ext cx="2476080" cy="1760400"/>
          </a:xfrm>
          <a:prstGeom prst="rect">
            <a:avLst/>
          </a:prstGeom>
          <a:ln w="0">
            <a:noFill/>
          </a:ln>
          <a:effectLst>
            <a:outerShdw algn="tl" blurRad="292100" dir="2700000" dist="138479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Страны- лидеры по производству продукции животноводства.</a:t>
            </a:r>
            <a:endParaRPr b="0" lang="ru-RU" sz="4400" spc="-1" strike="noStrike">
              <a:latin typeface="Arial"/>
            </a:endParaRPr>
          </a:p>
        </p:txBody>
      </p:sp>
      <p:graphicFrame>
        <p:nvGraphicFramePr>
          <p:cNvPr id="142" name="Table 2"/>
          <p:cNvGraphicFramePr/>
          <p:nvPr/>
        </p:nvGraphicFramePr>
        <p:xfrm>
          <a:off x="142920" y="1600200"/>
          <a:ext cx="9000360" cy="3202920"/>
        </p:xfrm>
        <a:graphic>
          <a:graphicData uri="http://schemas.openxmlformats.org/drawingml/2006/table">
            <a:tbl>
              <a:tblPr/>
              <a:tblGrid>
                <a:gridCol w="642600"/>
                <a:gridCol w="1714320"/>
                <a:gridCol w="1714320"/>
                <a:gridCol w="1714320"/>
                <a:gridCol w="1500120"/>
                <a:gridCol w="1715040"/>
              </a:tblGrid>
              <a:tr h="396720"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КРС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Свиньи 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Овцы 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Лошади 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Куры 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7016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Бразилия -14%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Китай – 50%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Китай – 15%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Китай – 14,4  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Китай – 26%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7016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Индия – 13,9%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США – 6%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Австралия – 9%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Мексика – 11,4%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США – 12%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7016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Китай – 8%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Бразилия – 4%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Индия – 6%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Бразилия – 10,7%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Индонезия – 8%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7016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Мир 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1,3 млрд. голов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950 млн. голов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1,05 млрд. голов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700 млн. голов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18 млрд. голов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Крупнейшие экспортёры.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44" name="CustomShape 2"/>
          <p:cNvSpPr/>
          <p:nvPr/>
        </p:nvSpPr>
        <p:spPr>
          <a:xfrm>
            <a:off x="457200" y="1285920"/>
            <a:ext cx="8228520" cy="483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Calibri"/>
                <a:ea typeface="DejaVu Sans"/>
              </a:rPr>
              <a:t>Шерсти и баранины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– Австралия, Новая Зеландия, Аргентина, ЮАР, Индия, Уругвай.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Calibri"/>
                <a:ea typeface="DejaVu Sans"/>
              </a:rPr>
              <a:t>Говядины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– Австралия, ФРГ, Франция, США.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Calibri"/>
                <a:ea typeface="DejaVu Sans"/>
              </a:rPr>
              <a:t>Свинины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– Нидерланды, Бельгия, Дания, Китай, Канада.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Calibri"/>
                <a:ea typeface="DejaVu Sans"/>
              </a:rPr>
              <a:t>Мяса птицы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- Франция, США, Нидерланды, Бразилия, Дания.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i="1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США, Франция, ФРГ являются одновременно и крупнейшими импортёрами мяса.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Рыболовство </a:t>
            </a:r>
            <a:endParaRPr b="0" lang="ru-RU" sz="4400" spc="-1" strike="noStrike">
              <a:latin typeface="Arial"/>
            </a:endParaRPr>
          </a:p>
        </p:txBody>
      </p:sp>
      <p:graphicFrame>
        <p:nvGraphicFramePr>
          <p:cNvPr id="146" name="Содержимое 3"/>
          <p:cNvGraphicFramePr/>
          <p:nvPr/>
        </p:nvGraphicFramePr>
        <p:xfrm>
          <a:off x="457200" y="1600200"/>
          <a:ext cx="8228520" cy="452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Крупнейшие рыболовные районы мира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457200" y="1600200"/>
            <a:ext cx="8471520" cy="4524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Атлантический океан – северо-запад,  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северо-восток.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Тихий океан – северо- запад, северо-восток,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юго-восток.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Исландия производит 6500 кг рыбы на душу населения в год – 1 место в мире.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i="1" lang="ru-RU" sz="3600" spc="-1" strike="noStrike">
                <a:solidFill>
                  <a:srgbClr val="c00000"/>
                </a:solidFill>
                <a:latin typeface="Arial"/>
                <a:ea typeface="DejaVu Sans"/>
              </a:rPr>
              <a:t>Сельское хозяйство и окружающая среда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50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По мере увеличения удобрений на 1 га пашни урожайность сначала растет очень быстро, но после достижения определенного предела этот рост прекращается.</a:t>
            </a:r>
            <a:endParaRPr b="0" lang="ru-RU" sz="2000" spc="-1" strike="noStrike"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1/3 попадающих на поля удобрений смывается талыми и дождевыми водами в водоемы и водотоки, при этом азотные удобрения разлагают органическое вещество гумуса и истощают почвы; избыток нитратов и фосфатов приводит к снижению качества продуктов питания людей, способствуя распространению малокровия и канцерогенных заболеваний.</a:t>
            </a:r>
            <a:endParaRPr b="0" lang="ru-RU" sz="2000" spc="-1" strike="noStrike"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214200" y="274680"/>
            <a:ext cx="8714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49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Сельское хозяйство – это ведущая отрасль материального производства, основа АПК. 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81" name="Picture 5" descr="dict0412"/>
          <p:cNvPicPr/>
          <p:nvPr/>
        </p:nvPicPr>
        <p:blipFill>
          <a:blip r:embed="rId1"/>
          <a:stretch/>
        </p:blipFill>
        <p:spPr>
          <a:xfrm>
            <a:off x="6000840" y="1285920"/>
            <a:ext cx="2792880" cy="2792880"/>
          </a:xfrm>
          <a:prstGeom prst="rect">
            <a:avLst/>
          </a:prstGeom>
          <a:ln w="0">
            <a:noFill/>
          </a:ln>
        </p:spPr>
      </p:pic>
      <p:pic>
        <p:nvPicPr>
          <p:cNvPr id="82" name="Picture 5" descr="Стадо коров"/>
          <p:cNvPicPr/>
          <p:nvPr/>
        </p:nvPicPr>
        <p:blipFill>
          <a:blip r:embed="rId2"/>
          <a:stretch/>
        </p:blipFill>
        <p:spPr>
          <a:xfrm>
            <a:off x="285840" y="2071800"/>
            <a:ext cx="4391640" cy="3326400"/>
          </a:xfrm>
          <a:prstGeom prst="rect">
            <a:avLst/>
          </a:prstGeom>
          <a:ln w="0">
            <a:noFill/>
          </a:ln>
        </p:spPr>
      </p:pic>
      <p:pic>
        <p:nvPicPr>
          <p:cNvPr id="83" name="Picture 5" descr="Картофельное поле"/>
          <p:cNvPicPr/>
          <p:nvPr/>
        </p:nvPicPr>
        <p:blipFill>
          <a:blip r:embed="rId3"/>
          <a:stretch/>
        </p:blipFill>
        <p:spPr>
          <a:xfrm>
            <a:off x="4286160" y="4125960"/>
            <a:ext cx="3603960" cy="2730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900000" y="6162120"/>
            <a:ext cx="6990840" cy="49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673560" y="441720"/>
            <a:ext cx="8145720" cy="459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В водоемах химические удобрения вызывают процесс переобогащения их питательными веществами, которые ассимилируются водными растениями, ухудшая качество воды (потеря кислорода и насыщение сероводородом).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Массовое применение ядохимикатов – инсектицидов, пестицидов, гербицидов, дефолиантов опасно в силу косвенного воздействия на живые организмы, т. к. обладают способностью  накапливаться в организме по мере продвижения по пищевой цепи, вызывая нежелательные побочные эффекты и даже генетические нарушения.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153" name="Picture 5_0" descr="D:\КАРТИНКИ\Коллекция картинок4\j0186322.wmf"/>
          <p:cNvPicPr/>
          <p:nvPr/>
        </p:nvPicPr>
        <p:blipFill>
          <a:blip r:embed="rId1"/>
          <a:stretch/>
        </p:blipFill>
        <p:spPr>
          <a:xfrm>
            <a:off x="2545920" y="3780000"/>
            <a:ext cx="4558320" cy="269964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1751040" y="179640"/>
            <a:ext cx="688860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180000" y="360000"/>
            <a:ext cx="8423640" cy="415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В развитых странах АПК приобрёл форму </a:t>
            </a:r>
            <a:r>
              <a:rPr b="1" lang="ru-RU" sz="2200" spc="-1" strike="noStrike" u="sng">
                <a:solidFill>
                  <a:srgbClr val="000000"/>
                </a:solidFill>
                <a:uFillTx/>
                <a:latin typeface="Arial"/>
              </a:rPr>
              <a:t>АГРОБИЗНЕСА, 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который наряду с производством С/Х продукции включил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её переработку, хранение, перевозку, выпуск техники, удобрений.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 u="sng">
                <a:solidFill>
                  <a:srgbClr val="000000"/>
                </a:solidFill>
                <a:uFillTx/>
                <a:latin typeface="Arial"/>
              </a:rPr>
              <a:t>Высок уровень специализации фермерских хозяйств.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В эпоху НТР С/Х пр-во   достигло предельно возможного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уровня 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механизации и химизации. Теперь главную роль играет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внедрение микроэлектроники, 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Arial"/>
              </a:rPr>
              <a:t>автоматизации, достижений селек</a:t>
            </a:r>
            <a:r>
              <a:rPr b="1" lang="ru-RU" sz="2200" spc="-1" strike="noStrike">
                <a:solidFill>
                  <a:srgbClr val="a18d58"/>
                </a:solidFill>
                <a:latin typeface="Arial"/>
              </a:rPr>
              <a:t>ции, генетики, 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a18d58"/>
                </a:solidFill>
                <a:latin typeface="Arial"/>
              </a:rPr>
              <a:t>биотехнологии.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156" name="Picture 4" descr="D:\КАРТИНКИ\Коллекция картинок4\j0283930.gif"/>
          <p:cNvPicPr/>
          <p:nvPr/>
        </p:nvPicPr>
        <p:blipFill>
          <a:blip r:embed="rId1"/>
          <a:stretch/>
        </p:blipFill>
        <p:spPr>
          <a:xfrm>
            <a:off x="3600000" y="4320000"/>
            <a:ext cx="3149280" cy="251928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18_0" descr="j0233312"/>
          <p:cNvPicPr/>
          <p:nvPr/>
        </p:nvPicPr>
        <p:blipFill>
          <a:blip r:embed="rId1"/>
          <a:stretch/>
        </p:blipFill>
        <p:spPr>
          <a:xfrm>
            <a:off x="1849320" y="1489320"/>
            <a:ext cx="5579280" cy="4139280"/>
          </a:xfrm>
          <a:prstGeom prst="rect">
            <a:avLst/>
          </a:prstGeom>
          <a:ln w="0">
            <a:noFill/>
          </a:ln>
          <a:effectLst>
            <a:outerShdw algn="tl" blurRad="292100" dir="2700000" dist="138479" rotWithShape="0">
              <a:srgbClr val="333333">
                <a:alpha val="65000"/>
              </a:srgbClr>
            </a:outerShdw>
          </a:effectLst>
        </p:spPr>
      </p:pic>
      <p:sp>
        <p:nvSpPr>
          <p:cNvPr id="158" name="CustomShape 1"/>
          <p:cNvSpPr/>
          <p:nvPr/>
        </p:nvSpPr>
        <p:spPr>
          <a:xfrm>
            <a:off x="1260000" y="582120"/>
            <a:ext cx="6888960" cy="497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Домашнее задание тема 5, параграф 2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5" name="Picture 3_0" descr="C:\Documents and Settings\Admin\Рабочий стол\Рисунок1.jpg"/>
          <p:cNvPicPr/>
          <p:nvPr/>
        </p:nvPicPr>
        <p:blipFill>
          <a:blip r:embed="rId1"/>
          <a:stretch/>
        </p:blipFill>
        <p:spPr>
          <a:xfrm>
            <a:off x="0" y="0"/>
            <a:ext cx="9143280" cy="6714360"/>
          </a:xfrm>
          <a:prstGeom prst="rect">
            <a:avLst/>
          </a:prstGeom>
          <a:ln w="9525">
            <a:solidFill>
              <a:srgbClr val="c00000"/>
            </a:solidFill>
            <a:miter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571320" y="428760"/>
            <a:ext cx="8071560" cy="92772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ffff"/>
                </a:solidFill>
                <a:latin typeface="Calibri"/>
                <a:ea typeface="DejaVu Sans"/>
              </a:rPr>
              <a:t>Структура сельского хозяйства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87" name="CustomShape 2"/>
          <p:cNvSpPr/>
          <p:nvPr/>
        </p:nvSpPr>
        <p:spPr>
          <a:xfrm>
            <a:off x="571320" y="1857240"/>
            <a:ext cx="3499560" cy="121320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Развитые страны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88" name="CustomShape 3"/>
          <p:cNvSpPr/>
          <p:nvPr/>
        </p:nvSpPr>
        <p:spPr>
          <a:xfrm>
            <a:off x="4714920" y="1857240"/>
            <a:ext cx="3570840" cy="121320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Развивающиеся страны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89" name="CustomShape 4"/>
          <p:cNvSpPr/>
          <p:nvPr/>
        </p:nvSpPr>
        <p:spPr>
          <a:xfrm>
            <a:off x="571320" y="4071960"/>
            <a:ext cx="3642120" cy="1427760"/>
          </a:xfrm>
          <a:prstGeom prst="ellipse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Высокотоварное с/х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0" name="CustomShape 5"/>
          <p:cNvSpPr/>
          <p:nvPr/>
        </p:nvSpPr>
        <p:spPr>
          <a:xfrm>
            <a:off x="4714920" y="4143240"/>
            <a:ext cx="3927960" cy="1427760"/>
          </a:xfrm>
          <a:prstGeom prst="ellipse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Потребительское с/х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Товарное с/х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1" name="CustomShape 6"/>
          <p:cNvSpPr/>
          <p:nvPr/>
        </p:nvSpPr>
        <p:spPr>
          <a:xfrm>
            <a:off x="2214720" y="1428840"/>
            <a:ext cx="284760" cy="3560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7"/>
          <p:cNvSpPr/>
          <p:nvPr/>
        </p:nvSpPr>
        <p:spPr>
          <a:xfrm>
            <a:off x="6286680" y="1428840"/>
            <a:ext cx="284760" cy="3560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3" name="CustomShape 8"/>
          <p:cNvSpPr/>
          <p:nvPr/>
        </p:nvSpPr>
        <p:spPr>
          <a:xfrm>
            <a:off x="2214720" y="3143160"/>
            <a:ext cx="141840" cy="78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4" name="CustomShape 9"/>
          <p:cNvSpPr/>
          <p:nvPr/>
        </p:nvSpPr>
        <p:spPr>
          <a:xfrm>
            <a:off x="6500880" y="3143160"/>
            <a:ext cx="213120" cy="78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714240" y="500040"/>
            <a:ext cx="7928640" cy="78480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ffffff"/>
                </a:solidFill>
                <a:latin typeface="Calibri"/>
                <a:ea typeface="DejaVu Sans"/>
              </a:rPr>
              <a:t>Сельское хозяйство мира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785880" y="1748520"/>
            <a:ext cx="3499560" cy="67752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товарное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97" name="CustomShape 3"/>
          <p:cNvSpPr/>
          <p:nvPr/>
        </p:nvSpPr>
        <p:spPr>
          <a:xfrm>
            <a:off x="5000760" y="1785960"/>
            <a:ext cx="3427920" cy="64188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потребительское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98" name="CustomShape 4"/>
          <p:cNvSpPr/>
          <p:nvPr/>
        </p:nvSpPr>
        <p:spPr>
          <a:xfrm>
            <a:off x="142920" y="2714760"/>
            <a:ext cx="2070720" cy="71316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интенсивное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9" name="CustomShape 5"/>
          <p:cNvSpPr/>
          <p:nvPr/>
        </p:nvSpPr>
        <p:spPr>
          <a:xfrm>
            <a:off x="2571840" y="2714760"/>
            <a:ext cx="2070720" cy="71316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экстенсивное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00" name="CustomShape 6"/>
          <p:cNvSpPr/>
          <p:nvPr/>
        </p:nvSpPr>
        <p:spPr>
          <a:xfrm>
            <a:off x="5929200" y="2714760"/>
            <a:ext cx="1999080" cy="99900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Плужное и мотыжное земледелие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01" name="CustomShape 7"/>
          <p:cNvSpPr/>
          <p:nvPr/>
        </p:nvSpPr>
        <p:spPr>
          <a:xfrm>
            <a:off x="7000920" y="3929040"/>
            <a:ext cx="1999080" cy="1070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Кочевое скотоводство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02" name="CustomShape 8"/>
          <p:cNvSpPr/>
          <p:nvPr/>
        </p:nvSpPr>
        <p:spPr>
          <a:xfrm>
            <a:off x="4429080" y="3929040"/>
            <a:ext cx="2213640" cy="114192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Пастбищное животноводство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03" name="CustomShape 9"/>
          <p:cNvSpPr/>
          <p:nvPr/>
        </p:nvSpPr>
        <p:spPr>
          <a:xfrm>
            <a:off x="2306880" y="1285920"/>
            <a:ext cx="70200" cy="427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4" name="CustomShape 10"/>
          <p:cNvSpPr/>
          <p:nvPr/>
        </p:nvSpPr>
        <p:spPr>
          <a:xfrm>
            <a:off x="6572160" y="1357200"/>
            <a:ext cx="141840" cy="427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5" name="CustomShape 11"/>
          <p:cNvSpPr/>
          <p:nvPr/>
        </p:nvSpPr>
        <p:spPr>
          <a:xfrm flipH="1">
            <a:off x="1427400" y="2427120"/>
            <a:ext cx="713160" cy="286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06" name="CustomShape 12"/>
          <p:cNvSpPr/>
          <p:nvPr/>
        </p:nvSpPr>
        <p:spPr>
          <a:xfrm>
            <a:off x="3082320" y="2448360"/>
            <a:ext cx="416880" cy="194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07" name="CustomShape 13"/>
          <p:cNvSpPr/>
          <p:nvPr/>
        </p:nvSpPr>
        <p:spPr>
          <a:xfrm rot="5400000">
            <a:off x="6715800" y="2500200"/>
            <a:ext cx="284760" cy="141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08" name="CustomShape 14"/>
          <p:cNvSpPr/>
          <p:nvPr/>
        </p:nvSpPr>
        <p:spPr>
          <a:xfrm flipH="1">
            <a:off x="5535000" y="2428920"/>
            <a:ext cx="268920" cy="1499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09" name="CustomShape 15"/>
          <p:cNvSpPr/>
          <p:nvPr/>
        </p:nvSpPr>
        <p:spPr>
          <a:xfrm flipH="1" rot="16200000">
            <a:off x="7428960" y="3000240"/>
            <a:ext cx="1499040" cy="356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f81bd"/>
            </a:solidFill>
            <a:round/>
            <a:tailEnd len="med" type="arrow" w="med"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457200" y="285840"/>
            <a:ext cx="8228520" cy="583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Calibri"/>
                <a:ea typeface="DejaVu Sans"/>
              </a:rPr>
              <a:t>Экстенсивное сельское хозяйство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– увеличение продукции за счёт расширения площадей и увеличения поголовья скота.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Calibri"/>
                <a:ea typeface="DejaVu Sans"/>
              </a:rPr>
              <a:t>Интенсивное сельское хозяйство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– увеличение продукции за счёт выведения новых сортов растений, пород животных, механизации, внедрение достижений науки.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457200" y="571320"/>
            <a:ext cx="8228520" cy="555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В экономически развитых государствах, достигших постиндустриальной стадии, агропромышленный комплекс приобрёл форму </a:t>
            </a:r>
            <a:r>
              <a:rPr b="1" lang="ru-RU" sz="3200" spc="-1" strike="noStrike" u="sng">
                <a:solidFill>
                  <a:srgbClr val="000000"/>
                </a:solidFill>
                <a:uFillTx/>
                <a:latin typeface="Calibri"/>
                <a:ea typeface="DejaVu Sans"/>
              </a:rPr>
              <a:t>агробизнеса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ru-RU" sz="3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Агробизнес занимается производством сельскохозяйственной продукции, её переработкой, хранением, перевозкой и сбытом, а также выпуском техники и удобрений.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214200" y="2880000"/>
            <a:ext cx="8714520" cy="197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25000"/>
          </a:bodyPr>
          <a:p>
            <a:pPr algn="ctr">
              <a:lnSpc>
                <a:spcPct val="100000"/>
              </a:lnSpc>
            </a:pPr>
            <a:br/>
            <a:br/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Зелёная революция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- преобразования сельского хозяйства на основе современной агротехники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214200" y="720000"/>
            <a:ext cx="8639280" cy="287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Во всем мире в отраслях  с/х занято около 1,3 млрд. человек.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Крупнейшие производители с/х продукции: РФ- более13% Китай – более 11 % мировой продукции; США – около 10 %; Индия – 7 %; Бразилия – 6 %.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По производству аграрной продукции на душу населения лидируют: Греция, Швейцария, Дания, Финляндия, Норвегия.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" descr=""/>
          <p:cNvPicPr/>
          <p:nvPr/>
        </p:nvPicPr>
        <p:blipFill>
          <a:blip r:embed="rId1"/>
          <a:stretch/>
        </p:blipFill>
        <p:spPr>
          <a:xfrm>
            <a:off x="513000" y="378720"/>
            <a:ext cx="8127720" cy="6095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Application>LibreOffice/7.0.4.2$Windows_X86_64 LibreOffice_project/dcf040e67528d9187c66b2379df5ea4407429775</Application>
  <AppVersion>15.0000</AppVersion>
  <Words>487</Words>
  <Paragraphs>125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ru-RU</dc:language>
  <cp:lastModifiedBy/>
  <dcterms:modified xsi:type="dcterms:W3CDTF">2023-03-21T14:07:45Z</dcterms:modified>
  <cp:revision>26</cp:revision>
  <dc:subject/>
  <dc:title>Сельское хозяйство мира.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17</vt:i4>
  </property>
</Properties>
</file>