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71" r:id="rId6"/>
    <p:sldId id="270" r:id="rId7"/>
    <p:sldId id="272" r:id="rId8"/>
    <p:sldId id="268" r:id="rId9"/>
    <p:sldId id="273" r:id="rId10"/>
    <p:sldId id="265" r:id="rId11"/>
    <p:sldId id="275" r:id="rId12"/>
    <p:sldId id="281" r:id="rId13"/>
    <p:sldId id="287" r:id="rId14"/>
    <p:sldId id="276" r:id="rId15"/>
    <p:sldId id="282" r:id="rId16"/>
    <p:sldId id="277" r:id="rId17"/>
    <p:sldId id="283" r:id="rId18"/>
    <p:sldId id="278" r:id="rId19"/>
    <p:sldId id="288" r:id="rId20"/>
    <p:sldId id="289" r:id="rId21"/>
    <p:sldId id="284" r:id="rId22"/>
    <p:sldId id="290" r:id="rId23"/>
    <p:sldId id="286" r:id="rId24"/>
    <p:sldId id="285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79" r:id="rId33"/>
    <p:sldId id="274" r:id="rId34"/>
    <p:sldId id="264" r:id="rId35"/>
    <p:sldId id="263" r:id="rId36"/>
    <p:sldId id="257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FA2C"/>
    <a:srgbClr val="FF0066"/>
    <a:srgbClr val="40F0EC"/>
    <a:srgbClr val="660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24" autoAdjust="0"/>
  </p:normalViewPr>
  <p:slideViewPr>
    <p:cSldViewPr snapToGrid="0">
      <p:cViewPr varScale="1">
        <p:scale>
          <a:sx n="78" d="100"/>
          <a:sy n="78" d="100"/>
        </p:scale>
        <p:origin x="-90" y="-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etskiysad.ru/trud/644.html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Заголовок 7"/>
          <p:cNvSpPr>
            <a:spLocks noGrp="1"/>
          </p:cNvSpPr>
          <p:nvPr>
            <p:ph type="ctrTitle"/>
          </p:nvPr>
        </p:nvSpPr>
        <p:spPr>
          <a:xfrm>
            <a:off x="326572" y="521470"/>
            <a:ext cx="8503919" cy="3972153"/>
          </a:xfrm>
        </p:spPr>
        <p:txBody>
          <a:bodyPr>
            <a:noAutofit/>
          </a:bodyPr>
          <a:lstStyle/>
          <a:p>
            <a:r>
              <a:rPr lang="ru-RU" sz="5400" b="1" cap="all" dirty="0" smtClean="0">
                <a:solidFill>
                  <a:srgbClr val="FF0066"/>
                </a:solidFill>
              </a:rPr>
              <a:t>Консультация </a:t>
            </a:r>
            <a:br>
              <a:rPr lang="ru-RU" sz="5400" b="1" cap="all" dirty="0" smtClean="0">
                <a:solidFill>
                  <a:srgbClr val="FF0066"/>
                </a:solidFill>
              </a:rPr>
            </a:br>
            <a:r>
              <a:rPr lang="ru-RU" sz="5400" b="1" cap="all" dirty="0" smtClean="0">
                <a:solidFill>
                  <a:srgbClr val="FF0066"/>
                </a:solidFill>
              </a:rPr>
              <a:t>для педагогов</a:t>
            </a:r>
            <a:r>
              <a:rPr lang="ru-RU" sz="5400" dirty="0" smtClean="0">
                <a:solidFill>
                  <a:srgbClr val="FF0066"/>
                </a:solidFill>
              </a:rPr>
              <a:t/>
            </a:r>
            <a:br>
              <a:rPr lang="ru-RU" sz="5400" dirty="0" smtClean="0">
                <a:solidFill>
                  <a:srgbClr val="FF0066"/>
                </a:solidFill>
              </a:rPr>
            </a:br>
            <a:r>
              <a:rPr lang="ru-RU" sz="5400" b="1" cap="all" dirty="0" smtClean="0">
                <a:solidFill>
                  <a:srgbClr val="FF0066"/>
                </a:solidFill>
              </a:rPr>
              <a:t>«Организация </a:t>
            </a:r>
            <a:br>
              <a:rPr lang="ru-RU" sz="5400" b="1" cap="all" dirty="0" smtClean="0">
                <a:solidFill>
                  <a:srgbClr val="FF0066"/>
                </a:solidFill>
              </a:rPr>
            </a:br>
            <a:r>
              <a:rPr lang="ru-RU" sz="5400" b="1" cap="all" dirty="0" smtClean="0">
                <a:solidFill>
                  <a:srgbClr val="FF0066"/>
                </a:solidFill>
              </a:rPr>
              <a:t>труда детей </a:t>
            </a:r>
            <a:r>
              <a:rPr lang="ru-RU" sz="5400" dirty="0" smtClean="0">
                <a:solidFill>
                  <a:srgbClr val="FF0066"/>
                </a:solidFill>
              </a:rPr>
              <a:t/>
            </a:r>
            <a:br>
              <a:rPr lang="ru-RU" sz="5400" dirty="0" smtClean="0">
                <a:solidFill>
                  <a:srgbClr val="FF0066"/>
                </a:solidFill>
              </a:rPr>
            </a:br>
            <a:r>
              <a:rPr lang="ru-RU" sz="5400" b="1" cap="all" dirty="0" smtClean="0">
                <a:solidFill>
                  <a:srgbClr val="FF0066"/>
                </a:solidFill>
              </a:rPr>
              <a:t>в огороде и цветнике»</a:t>
            </a:r>
            <a:endParaRPr lang="ru-RU" sz="5400" dirty="0">
              <a:solidFill>
                <a:srgbClr val="FF0066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252652" y="6048102"/>
            <a:ext cx="5891348" cy="6531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66"/>
                </a:solidFill>
              </a:rPr>
              <a:t>Подготовила Константинова В.В.</a:t>
            </a:r>
            <a:endParaRPr lang="ru-RU" sz="28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ерфолента 3"/>
          <p:cNvSpPr/>
          <p:nvPr/>
        </p:nvSpPr>
        <p:spPr>
          <a:xfrm>
            <a:off x="222069" y="156756"/>
            <a:ext cx="8608422" cy="2312124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829" y="613955"/>
            <a:ext cx="8242663" cy="1776548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«Радость труда в природе – могучая воспитательная сила. В годы детства каждый ребенок должен пережить это благородное чувство».</a:t>
            </a:r>
            <a:br>
              <a:rPr lang="ru-RU" sz="2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                                                                  В.А. Сухомлинский.</a:t>
            </a:r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DSCN08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37314" y="3220144"/>
            <a:ext cx="4271355" cy="3300021"/>
          </a:xfrm>
        </p:spPr>
      </p:pic>
      <p:pic>
        <p:nvPicPr>
          <p:cNvPr id="6" name="Содержимое 4" descr="DSCN08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817" y="2601835"/>
            <a:ext cx="4336869" cy="311484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692331" y="1894114"/>
            <a:ext cx="7994469" cy="4232366"/>
          </a:xfrm>
          <a:prstGeom prst="flowChartAlternateProcess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1530" y="2206989"/>
            <a:ext cx="7679327" cy="3723548"/>
          </a:xfrm>
          <a:solidFill>
            <a:srgbClr val="FF0066"/>
          </a:solidFill>
        </p:spPr>
        <p:txBody>
          <a:bodyPr>
            <a:normAutofit/>
          </a:bodyPr>
          <a:lstStyle/>
          <a:p>
            <a:pPr algn="ctr"/>
            <a: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Воспитательно-образовательное </a:t>
            </a:r>
            <a:b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значение труда в природе</a:t>
            </a:r>
            <a:endParaRPr lang="ru-RU" sz="4400" b="1" i="1" dirty="0">
              <a:solidFill>
                <a:srgbClr val="16FA2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знак завершения 3"/>
          <p:cNvSpPr/>
          <p:nvPr/>
        </p:nvSpPr>
        <p:spPr>
          <a:xfrm>
            <a:off x="0" y="195942"/>
            <a:ext cx="9144000" cy="1149531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Труд детей в природе является методом экологического и трудового воспитания.</a:t>
            </a:r>
            <a:endParaRPr lang="ru-RU" b="1" dirty="0"/>
          </a:p>
        </p:txBody>
      </p:sp>
      <p:sp>
        <p:nvSpPr>
          <p:cNvPr id="5" name="Блок-схема: знак завершения 4"/>
          <p:cNvSpPr/>
          <p:nvPr/>
        </p:nvSpPr>
        <p:spPr>
          <a:xfrm>
            <a:off x="0" y="1463040"/>
            <a:ext cx="5577840" cy="836023"/>
          </a:xfrm>
          <a:prstGeom prst="flowChartTermina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 процессе труда воспитываются любовь к природе, бережное отношение к ней.</a:t>
            </a:r>
            <a:endParaRPr lang="ru-RU" dirty="0"/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3396343" y="2390502"/>
            <a:ext cx="5577840" cy="953589"/>
          </a:xfrm>
          <a:prstGeom prst="flowChartTermina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 детей развиваются интерес к трудовой деятельности, сознательное, ответственное отношение к ней. </a:t>
            </a:r>
            <a:endParaRPr lang="ru-RU" dirty="0"/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195942" y="3448594"/>
            <a:ext cx="5590903" cy="1084218"/>
          </a:xfrm>
          <a:prstGeom prst="flowChartTermina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Труд в природе имеет большое образовательное значение.</a:t>
            </a:r>
            <a:endParaRPr lang="ru-RU" dirty="0"/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2403566" y="4702628"/>
            <a:ext cx="6740433" cy="875211"/>
          </a:xfrm>
          <a:prstGeom prst="flowChartTermina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 труде удовлетворяются эстетические потребности детей.</a:t>
            </a:r>
            <a:endParaRPr lang="ru-RU" dirty="0"/>
          </a:p>
        </p:txBody>
      </p:sp>
      <p:sp>
        <p:nvSpPr>
          <p:cNvPr id="9" name="Блок-схема: знак завершения 8"/>
          <p:cNvSpPr/>
          <p:nvPr/>
        </p:nvSpPr>
        <p:spPr>
          <a:xfrm>
            <a:off x="235132" y="5773783"/>
            <a:ext cx="6858000" cy="875211"/>
          </a:xfrm>
          <a:prstGeom prst="flowChartTermina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Труд детей в природе создает благоприятные условия для физического развития</a:t>
            </a:r>
            <a:endParaRPr lang="ru-RU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287382" y="1711233"/>
            <a:ext cx="8438606" cy="3958047"/>
          </a:xfrm>
          <a:prstGeom prst="flowChartAlternateProcess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Задачи труда </a:t>
            </a:r>
          </a:p>
          <a:p>
            <a:pPr algn="ctr"/>
            <a:r>
              <a:rPr lang="ru-RU" sz="48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в природе ДОУ</a:t>
            </a:r>
            <a:endParaRPr lang="ru-RU" sz="4800" b="1" i="1" dirty="0">
              <a:solidFill>
                <a:srgbClr val="16FA2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документ 4"/>
          <p:cNvSpPr/>
          <p:nvPr/>
        </p:nvSpPr>
        <p:spPr>
          <a:xfrm>
            <a:off x="418011" y="391886"/>
            <a:ext cx="8255726" cy="6466114"/>
          </a:xfrm>
          <a:prstGeom prst="flowChart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3954" y="718457"/>
            <a:ext cx="7850777" cy="527739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Формирование системы знаний об условиях, необходимых для роста и жизни растений, животных, о труде взрослых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Формирование трудовых умений и навыков (умения кормить животных, навыки поливки, подкормки)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Формирование у детей навыков коллективного труда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Формирование мотивов общественно-трудовой деятельности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Воспитание трудолюбия, как качества личности, а также привычки трудиться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Воспитание у детей уважения к труду взрослых в природе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ru-RU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365759" y="1972490"/>
            <a:ext cx="8438606" cy="3853544"/>
          </a:xfrm>
          <a:prstGeom prst="flowChartAlternateProcess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Требования к труду </a:t>
            </a:r>
          </a:p>
          <a:p>
            <a:pPr algn="ctr"/>
            <a:r>
              <a:rPr lang="ru-RU" sz="48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в природе в ДОУ</a:t>
            </a:r>
            <a:endParaRPr lang="ru-RU" sz="4800" b="1" i="1" dirty="0">
              <a:solidFill>
                <a:srgbClr val="16FA2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2880" y="156754"/>
            <a:ext cx="3984172" cy="6466113"/>
          </a:xfrm>
          <a:prstGeom prst="rect">
            <a:avLst/>
          </a:prstGeom>
          <a:solidFill>
            <a:srgbClr val="40F0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98126" y="156754"/>
            <a:ext cx="4297680" cy="6400801"/>
          </a:xfrm>
          <a:prstGeom prst="rect">
            <a:avLst/>
          </a:prstGeom>
          <a:solidFill>
            <a:srgbClr val="40F0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52697" y="531866"/>
            <a:ext cx="3605348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ПЕДАГОГИЧЕСКИЕ ТРЕБОВАНИЯ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труд в природе должен являться соединением умственного и физического усилия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формирование знаний , умений и навыков (без знаний ребенок не сможет правильно выполнить задание)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труд должен быть целенаправленным (цель должна быть рассчитана на возможности детей)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труд должен быть спланирован, чтобы дети смогли получить результат своего труда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необходимо сочетать индивидуальные и коллективные формы организации труда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972594" y="733262"/>
            <a:ext cx="3605348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ГИГИЕНИЧЕСКИЕ ТРЕБОВАНИЯ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труд должен быть посильным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следить за дозировкой труда: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Младшая группа – 10 мин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Средняя группа – 15 мин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Старшая группа – 20 мин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Подготовительная группа - 25-30 мин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 труде следить за правильной осанкой и состоянием ребенка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оборудование и инвентарь должны быть безопасными, эстетичными, соответствовать росту и возрасту ребенка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труд должен проходить в хорошей гигиенической обстановке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339633" y="2220686"/>
            <a:ext cx="8438606" cy="3905794"/>
          </a:xfrm>
          <a:prstGeom prst="flowChartAlternateProcess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Труд в природе по программе </a:t>
            </a:r>
          </a:p>
          <a:p>
            <a:pPr algn="ctr"/>
            <a: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«От рождения до школы» </a:t>
            </a:r>
          </a:p>
          <a:p>
            <a:pPr algn="ctr"/>
            <a: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в каждой возрастной группе</a:t>
            </a:r>
            <a:endParaRPr lang="ru-RU" sz="4400" b="1" i="1" dirty="0">
              <a:solidFill>
                <a:srgbClr val="16FA2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несколько документов 4"/>
          <p:cNvSpPr/>
          <p:nvPr/>
        </p:nvSpPr>
        <p:spPr>
          <a:xfrm>
            <a:off x="274319" y="156755"/>
            <a:ext cx="8673738" cy="5969726"/>
          </a:xfrm>
          <a:prstGeom prst="flowChartMultidocument">
            <a:avLst/>
          </a:prstGeom>
          <a:solidFill>
            <a:srgbClr val="16FA2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1074" y="757645"/>
            <a:ext cx="7537269" cy="463554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200" b="1" dirty="0" smtClean="0">
                <a:solidFill>
                  <a:srgbClr val="FF0066"/>
                </a:solidFill>
              </a:rPr>
              <a:t>                                       ПЕРВАЯ МЛАДШАЯ ГРУППА</a:t>
            </a:r>
          </a:p>
          <a:p>
            <a:pPr>
              <a:lnSpc>
                <a:spcPct val="150000"/>
              </a:lnSpc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-В помещении и на участке привлекать внимание детей к тому, как взрослый ухаживает за растениями (поливает) и животными (кормит).</a:t>
            </a:r>
            <a:br>
              <a:rPr lang="ru-RU" sz="1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-Формировать желание бережно относиться к растениям и животным.</a:t>
            </a:r>
            <a:br>
              <a:rPr lang="ru-RU" sz="1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-Воспитывать интерес к труду взрослых. </a:t>
            </a:r>
            <a:br>
              <a:rPr lang="ru-RU" sz="1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-Расширять круг наблюдений детей за трудом взрослых. </a:t>
            </a:r>
            <a:br>
              <a:rPr lang="ru-RU" sz="1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-Обращать их внимание на то, что и как делает взрослый, зачем он выполняет те или иные действия. </a:t>
            </a:r>
            <a:br>
              <a:rPr lang="ru-RU" sz="1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-Поддерживать желание помогать взрослым.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несколько документов 4"/>
          <p:cNvSpPr/>
          <p:nvPr/>
        </p:nvSpPr>
        <p:spPr>
          <a:xfrm>
            <a:off x="274319" y="404950"/>
            <a:ext cx="8673738" cy="5969726"/>
          </a:xfrm>
          <a:prstGeom prst="flowChartMultidocument">
            <a:avLst/>
          </a:prstGeom>
          <a:solidFill>
            <a:srgbClr val="16FA2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04948" y="958490"/>
            <a:ext cx="7811589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ВТОРАЯ МЛАДШАЯ ГРУППА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66666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-Воспитывать желание участвовать в уходе за растени­ями и животными в уголке природы и на участке.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-Формировать умение обращать внимание на изменения, произошедшие со знакомыми растениями (зацвела сирень, появились плоды на яблоне и т.д.).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-Приучать с помощью взрослого кормить рыб, птиц, поливать комнат­ные растения, растения на грядках, сажать лук, собирать овощи, расчищать дорожки от снега, счищать снег со скамеек.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3" descr="IMG_31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4073" y="3297381"/>
            <a:ext cx="4396510" cy="3297383"/>
          </a:xfrm>
          <a:prstGeom prst="rect">
            <a:avLst/>
          </a:prstGeom>
        </p:spPr>
      </p:pic>
      <p:pic>
        <p:nvPicPr>
          <p:cNvPr id="5" name="Содержимое 3" descr="IMG_31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2619" y="2008910"/>
            <a:ext cx="4821381" cy="36160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176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l="7016" t="15356"/>
          <a:stretch>
            <a:fillRect/>
          </a:stretch>
        </p:blipFill>
        <p:spPr>
          <a:xfrm>
            <a:off x="235528" y="193965"/>
            <a:ext cx="4768802" cy="3255818"/>
          </a:xfrm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3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20463" y="168418"/>
            <a:ext cx="3240341" cy="4320454"/>
          </a:xfrm>
        </p:spPr>
      </p:pic>
      <p:pic>
        <p:nvPicPr>
          <p:cNvPr id="5" name="Содержимое 3" descr="IMG_33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327625" y="707865"/>
            <a:ext cx="4332870" cy="3249652"/>
          </a:xfrm>
          <a:prstGeom prst="rect">
            <a:avLst/>
          </a:prstGeom>
        </p:spPr>
      </p:pic>
      <p:pic>
        <p:nvPicPr>
          <p:cNvPr id="7" name="Содержимое 3" descr="IMG_31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161309" y="2784762"/>
            <a:ext cx="4396510" cy="3297382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несколько документов 4"/>
          <p:cNvSpPr/>
          <p:nvPr/>
        </p:nvSpPr>
        <p:spPr>
          <a:xfrm>
            <a:off x="274319" y="404950"/>
            <a:ext cx="8595361" cy="6453050"/>
          </a:xfrm>
          <a:prstGeom prst="flowChartMultidocument">
            <a:avLst/>
          </a:prstGeom>
          <a:solidFill>
            <a:srgbClr val="16FA2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57200" y="1058233"/>
            <a:ext cx="7380515" cy="5278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ru-RU" sz="20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СРЕДНЯЯ ГРУППА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Закреплять умение поливать растения, кормить рыб, мыть поилки, наливать в них воду, класть корм в кормушки (при участии воспитателя).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Приобщать детей к работе по выращиванию зелени для корма птицам в зимнее время.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-Привлекать к подкормке зимующих птиц.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Приучать детей к работе на огороде и в цветнике (посев , поливка, сбор).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-Формировать стремление помогать воспитателю приводить в порядок используемое в трудовой деятельности оборудование (очищать, просушивать, относить в отведенное место).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25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9012" y="231955"/>
            <a:ext cx="5184343" cy="2916193"/>
          </a:xfrm>
        </p:spPr>
      </p:pic>
      <p:pic>
        <p:nvPicPr>
          <p:cNvPr id="6" name="Содержимое 3" descr="DSC_25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399426" y="2954144"/>
            <a:ext cx="4272039" cy="3091542"/>
          </a:xfrm>
          <a:prstGeom prst="rect">
            <a:avLst/>
          </a:prstGeom>
        </p:spPr>
      </p:pic>
      <p:pic>
        <p:nvPicPr>
          <p:cNvPr id="7" name="Содержимое 3" descr="DSC_2570.JPG"/>
          <p:cNvPicPr>
            <a:picLocks noChangeAspect="1"/>
          </p:cNvPicPr>
          <p:nvPr/>
        </p:nvPicPr>
        <p:blipFill>
          <a:blip r:embed="rId4" cstate="print"/>
          <a:srcRect l="38631"/>
          <a:stretch>
            <a:fillRect/>
          </a:stretch>
        </p:blipFill>
        <p:spPr>
          <a:xfrm rot="5400000">
            <a:off x="3394343" y="3420445"/>
            <a:ext cx="3396338" cy="3113013"/>
          </a:xfrm>
          <a:prstGeom prst="rect">
            <a:avLst/>
          </a:prstGeom>
        </p:spPr>
      </p:pic>
      <p:pic>
        <p:nvPicPr>
          <p:cNvPr id="5" name="Содержимое 3" descr="DSC_2570.JPG"/>
          <p:cNvPicPr>
            <a:picLocks noChangeAspect="1"/>
          </p:cNvPicPr>
          <p:nvPr/>
        </p:nvPicPr>
        <p:blipFill>
          <a:blip r:embed="rId5" cstate="print"/>
          <a:srcRect l="18515"/>
          <a:stretch>
            <a:fillRect/>
          </a:stretch>
        </p:blipFill>
        <p:spPr>
          <a:xfrm rot="5400000">
            <a:off x="5370133" y="834728"/>
            <a:ext cx="4209708" cy="2906019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несколько документов 4"/>
          <p:cNvSpPr/>
          <p:nvPr/>
        </p:nvSpPr>
        <p:spPr>
          <a:xfrm>
            <a:off x="0" y="182880"/>
            <a:ext cx="8934993" cy="6675120"/>
          </a:xfrm>
          <a:prstGeom prst="flowChartMultidocument">
            <a:avLst/>
          </a:prstGeom>
          <a:solidFill>
            <a:srgbClr val="16FA2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91887" y="903052"/>
            <a:ext cx="7380515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СТАРШАЯ ГРУППА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Закреплять умение выполнять различные поручения связанные с уходом за животными и растениями уголка природы (поливать комнатные растения, рыхлить почву и т.д.).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Осенью привлекать детей к уборке овощей на огороде, сбору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семян, пересаживанию цветущих растений из грунта в уголок природы.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-Зимой привлекать детей к сгребанию снега к стволам деревьев и кустарникам, выращиванию вместе со взрослыми зеленого корма для птиц и животных (обитателей уголка природы), посадке корнеплодов, помощи взрослым в создании фигур и построек из снега.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Весной привлекать детей к посеву семян овощей, цветов, высадке рассады; летом – к рыхлению почвы, поливке грядок и клумб.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AM067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1939"/>
          <a:stretch>
            <a:fillRect/>
          </a:stretch>
        </p:blipFill>
        <p:spPr>
          <a:xfrm>
            <a:off x="351759" y="156754"/>
            <a:ext cx="4703567" cy="3106489"/>
          </a:xfrm>
        </p:spPr>
      </p:pic>
      <p:pic>
        <p:nvPicPr>
          <p:cNvPr id="5" name="Содержимое 3" descr="CAM067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598" y="3396343"/>
            <a:ext cx="4389122" cy="3291842"/>
          </a:xfrm>
          <a:prstGeom prst="rect">
            <a:avLst/>
          </a:prstGeom>
        </p:spPr>
      </p:pic>
      <p:pic>
        <p:nvPicPr>
          <p:cNvPr id="6" name="Содержимое 3" descr="CAM067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0348" y="471442"/>
            <a:ext cx="3408521" cy="569422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несколько документов 4"/>
          <p:cNvSpPr/>
          <p:nvPr/>
        </p:nvSpPr>
        <p:spPr>
          <a:xfrm>
            <a:off x="195943" y="182880"/>
            <a:ext cx="8739050" cy="6675120"/>
          </a:xfrm>
          <a:prstGeom prst="flowChartMultidocument">
            <a:avLst/>
          </a:prstGeom>
          <a:solidFill>
            <a:srgbClr val="16FA2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26571" y="256193"/>
            <a:ext cx="7759335" cy="660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                               ПОДГОТОВИТЕЛЬНАЯ К ШКОЛЕ ГРУППА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-Воспитывать трудолюбие, наблюдательность, бережное отношение к окружающей природе. Закреплять умение самостоятельно и ответственно выполнять обязанности дежурного в уголке природы: поливать комнатные растения, рыхлить почву, мыть кормушки, готовить корм рыбам, птицам, морским свинкам и т. п.</a:t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-Осенью привлекать детей к уборке овощей с огорода, сбору семян, выкапыванию луковиц, клубней цветов, перекапыванию грядок, пересаживанию цветущих растений из грунта в уголок природы.</a:t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-Зимой привлекать к сгребанию снега к стволам деревьев и кустарникам, выращиванию зеленого корма для птиц и животных (обитателей уголка природы), посадке корнеплодов, выращиванию с помощью воспитателя цветов к праздникам.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-Весной привлекать детей к перекапыванию земли на огороде и в цвет­нике, к посеву семян (овощей, цветов), высадке рассады. Летом привлекать к участию в рыхлении почвы, прополке и окучивании, поливе грядок и клумб.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49" y="0"/>
            <a:ext cx="7933459" cy="942109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Огород на подоконнике</a:t>
            </a:r>
            <a:endParaRPr lang="ru-RU" sz="4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4" name="Содержимое 9" descr="Lenovo_A1000_IMG_20160425_0822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97527"/>
            <a:ext cx="4493141" cy="33666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Содержимое 7" descr="Lenovo_A1000_IMG_20160425_08203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599710" y="1052945"/>
            <a:ext cx="4544289" cy="340821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9" descr="Lenovo_A1000_IMG_20160414_10441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45673" y="3920836"/>
            <a:ext cx="5805052" cy="29371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Поливаем, пересаживаем, рыхлим, наблюдаем!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9" descr="Lenovo_A1000_IMG_20160414_1044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8006" y="3869802"/>
            <a:ext cx="3891449" cy="279423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Содержимое 8" descr="Lenovo_A1000_IMG_20160425_1126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49382" y="1455870"/>
            <a:ext cx="3893128" cy="315769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6" descr="Lenovo_A1000_IMG_20160405_16135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957453" y="1335525"/>
            <a:ext cx="2743200" cy="36567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IMG_30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6158"/>
            <a:ext cx="4461164" cy="33458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Содержимое 3" descr="IMG_307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931823" y="1105834"/>
            <a:ext cx="4212177" cy="33450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60217" y="221673"/>
            <a:ext cx="78555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Пришло время высаживать рассаду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Picture 12" descr="Изображение 79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894887" y="3602183"/>
            <a:ext cx="4341090" cy="32558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Поливаем, рыхлим, наблюдаем!</a:t>
            </a:r>
            <a:endParaRPr lang="ru-RU" sz="4800" dirty="0"/>
          </a:p>
        </p:txBody>
      </p:sp>
      <p:pic>
        <p:nvPicPr>
          <p:cNvPr id="2050" name="Picture 2" descr="C:\Users\Ляля\Desktop\фото для презентации программы\IMG_30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491" y="2216727"/>
            <a:ext cx="3934690" cy="29510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C:\Users\Ляля\Desktop\фото для презентации программы\IMG_30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2181" y="1884218"/>
            <a:ext cx="3897745" cy="29233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IMG_34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49090" y="1801089"/>
            <a:ext cx="3782291" cy="283671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Содержимое 3" descr="IMG_340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26472" y="2992582"/>
            <a:ext cx="4174835" cy="31311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858981" y="360218"/>
            <a:ext cx="70242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Время идет и наша рассада растет!!!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1674" y="193965"/>
            <a:ext cx="38654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 вот и  первые  результаты!!!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Содержимое 9" descr="IMG_33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249023" y="304800"/>
            <a:ext cx="4638337" cy="3477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Содержимое 3" descr="IMG_33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6473" y="2844239"/>
            <a:ext cx="4696690" cy="3522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Наши овощи подрастают!!!</a:t>
            </a: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Содержимое 3" descr="IMG_33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5100" r="10120"/>
          <a:stretch>
            <a:fillRect/>
          </a:stretch>
        </p:blipFill>
        <p:spPr>
          <a:xfrm>
            <a:off x="1210514" y="1565564"/>
            <a:ext cx="6488554" cy="45975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637" y="365127"/>
            <a:ext cx="8492836" cy="909492"/>
          </a:xfrm>
        </p:spPr>
        <p:txBody>
          <a:bodyPr>
            <a:noAutofit/>
          </a:bodyPr>
          <a:lstStyle/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Собрали с грядки и пробуем!!!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074" name="Picture 2" descr="C:\Users\Ляля\Desktop\фото\IMG_20160902_1543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7741" y="1188315"/>
            <a:ext cx="3263504" cy="4351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5" name="Picture 3" descr="C:\Users\Ляля\Desktop\фото\IMG_20160902_1544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433" y="2770908"/>
            <a:ext cx="2670464" cy="3560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6" name="Picture 4" descr="C:\Users\Ляля\Desktop\фото\IMG_20160902_1545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46172" y="2258291"/>
            <a:ext cx="3231573" cy="43087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Улыбающееся лицо 6"/>
          <p:cNvSpPr/>
          <p:nvPr/>
        </p:nvSpPr>
        <p:spPr>
          <a:xfrm>
            <a:off x="7218218" y="1136073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Урожай у нас неплох, вот убрали мы  морковь!!!!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098" name="Picture 2" descr="C:\Users\Ляля\Desktop\фото\IMG_20160928_1122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255" y="3252643"/>
            <a:ext cx="4548524" cy="341139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099" name="Picture 3" descr="C:\Users\Ляля\Desktop\фото\IMG_20160928_1122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3454" y="1724892"/>
            <a:ext cx="4461164" cy="334587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80109"/>
            <a:ext cx="7864186" cy="969818"/>
          </a:xfrm>
        </p:spPr>
        <p:txBody>
          <a:bodyPr>
            <a:no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 морковка просто </a:t>
            </a:r>
            <a:r>
              <a:rPr lang="ru-RU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мЁд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 так  и просится  нам в рот!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124" name="Picture 4" descr="C:\Users\Ляля\Desktop\фото с моего телефона\IMG_20161005_111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577" y="2223655"/>
            <a:ext cx="3278332" cy="43711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5" name="Picture 5" descr="C:\Users\Ляля\Desktop\фото с моего телефона\IMG_20161005_1113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3728" y="1205345"/>
            <a:ext cx="3969326" cy="52924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2" name="Picture 2" descr="C:\Users\Ляля\Desktop\фото с моего телефона\IMG_20161005_110543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98616" y="1288473"/>
            <a:ext cx="2677392" cy="35698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144" y="365127"/>
            <a:ext cx="7883237" cy="1214292"/>
          </a:xfrm>
        </p:spPr>
        <p:txBody>
          <a:bodyPr>
            <a:noAutofit/>
          </a:bodyPr>
          <a:lstStyle/>
          <a:p>
            <a:pPr algn="just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Все убрали, все прибрали, а с капустой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опаздали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(перезрела часть вилков, урожай у нас неплох)!!!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146" name="Picture 2" descr="C:\Users\Ляля\Desktop\фото с моего телефона\IMG_20161006_1056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176" y="1950316"/>
            <a:ext cx="3263504" cy="43513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147" name="Picture 3" descr="C:\Users\Ляля\Desktop\фото с моего телефона\IMG_20161006_1056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6628" y="1537855"/>
            <a:ext cx="3709553" cy="49460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148" name="Picture 4" descr="C:\Users\Ляля\Desktop\фото с моего телефона\IMG_20161006_1056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20687" y="1517073"/>
            <a:ext cx="3008169" cy="40108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49382"/>
            <a:ext cx="7886700" cy="1288473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Наш долгосрочный проект подошел к концу, мы потрудились на славу, результатами остались довольны!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170" name="Picture 2" descr="C:\Users\Ляля\Desktop\фото с моего телефона\IMG_20161006_1057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739" y="2701635"/>
            <a:ext cx="2679232" cy="3572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171" name="Picture 3" descr="C:\Users\Ляля\Desktop\фото с моего телефона\IMG_20161006_1058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3308" y="1766457"/>
            <a:ext cx="3028948" cy="40385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172" name="Picture 4" descr="C:\Users\Ляля\Desktop\фото с моего телефона\IMG_20161006_1058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34691" y="4374574"/>
            <a:ext cx="3311235" cy="2483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3" name="Picture 5" descr="C:\Users\Ляля\Desktop\фото с моего телефона\IMG_20161006_1059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3818" y="1701801"/>
            <a:ext cx="2590800" cy="3454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Выпал первый снег, а цветы на наших клумбах всё еще цветут!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8195" name="Picture 3" descr="C:\Users\Ляля\Desktop\фото с моего телефона\IMG_20161013_1113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1523" y="2327563"/>
            <a:ext cx="2992582" cy="39901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6" name="Picture 4" descr="C:\Users\Ляля\Desktop\фото с моего телефона\IMG_20161013_1115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673" y="2992581"/>
            <a:ext cx="2597727" cy="34636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Picture 5" descr="C:\Users\Ляля\Desktop\фото с моего телефона\IMG_20161013_1115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05498" y="2216726"/>
            <a:ext cx="3044538" cy="4059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431075" y="1763484"/>
            <a:ext cx="8451668" cy="4376058"/>
          </a:xfrm>
          <a:prstGeom prst="flowChartAlternateProcess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Труд в природе в процессе НОД </a:t>
            </a:r>
          </a:p>
          <a:p>
            <a:pPr algn="ctr"/>
            <a: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в  уголке природы и на участке </a:t>
            </a:r>
          </a:p>
          <a:p>
            <a:pPr algn="ctr"/>
            <a: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в каждой возрастной </a:t>
            </a:r>
          </a:p>
          <a:p>
            <a:pPr algn="ctr"/>
            <a:r>
              <a:rPr lang="ru-RU" sz="4400" b="1" i="1" dirty="0" smtClean="0">
                <a:solidFill>
                  <a:srgbClr val="16FA2C"/>
                </a:solidFill>
                <a:latin typeface="Times New Roman" pitchFamily="18" charset="0"/>
                <a:cs typeface="Times New Roman" pitchFamily="18" charset="0"/>
              </a:rPr>
              <a:t>группе ДОУ</a:t>
            </a:r>
            <a:endParaRPr lang="ru-RU" sz="4400" dirty="0">
              <a:solidFill>
                <a:srgbClr val="16FA2C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Блок-схема: процесс 6"/>
          <p:cNvSpPr/>
          <p:nvPr/>
        </p:nvSpPr>
        <p:spPr>
          <a:xfrm>
            <a:off x="1854927" y="4820194"/>
            <a:ext cx="7040880" cy="1672046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985554" y="4942860"/>
            <a:ext cx="6635931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ПОДГОТОВИТЕЛЬНАЯ К ШКОЛЕ ГРУППА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-осень: «Сбор урожая на огороде»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-весна: «Посев семян для выращивания рассады», «Высадка рассады», «Размножение комнатных растений»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 течение года: «Зарядка аквариума»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Блок-схема: процесс 3"/>
          <p:cNvSpPr/>
          <p:nvPr/>
        </p:nvSpPr>
        <p:spPr>
          <a:xfrm>
            <a:off x="182880" y="182880"/>
            <a:ext cx="4728754" cy="1476103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МЛАДШАЯ ГРУППА</a:t>
            </a:r>
            <a:b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-зима: «Посадка лука»</a:t>
            </a:r>
            <a:b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-весна: «Посадка крупных семян»,</a:t>
            </a:r>
            <a:b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«Посадка гороха в грунт»</a:t>
            </a:r>
            <a:b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процесс 4"/>
          <p:cNvSpPr/>
          <p:nvPr/>
        </p:nvSpPr>
        <p:spPr>
          <a:xfrm>
            <a:off x="3526972" y="1802675"/>
            <a:ext cx="5355772" cy="1319348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СРЕДНЯЯ ГРУППА</a:t>
            </a:r>
            <a:b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осень: «Мытье комнатных растений»</a:t>
            </a:r>
            <a:b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зима: «Посадка лука»</a:t>
            </a:r>
            <a:b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весна: «Посадка цветочный семян (настурция)</a:t>
            </a:r>
            <a:b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>
            <a:off x="274319" y="3291840"/>
            <a:ext cx="6400801" cy="1319349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СТАРШАЯ ГРУППА</a:t>
            </a:r>
            <a:b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зима: «Посадка корнеплодов»</a:t>
            </a:r>
            <a:b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весна: «Черенкование комнатных растений», «Посев семян в грунт», «Высадка рассады»</a:t>
            </a:r>
            <a:r>
              <a:rPr lang="ru-RU" b="1" dirty="0" smtClean="0">
                <a:solidFill>
                  <a:srgbClr val="FFFF00"/>
                </a:solidFill>
              </a:rPr>
              <a:t/>
            </a:r>
            <a:br>
              <a:rPr lang="ru-RU" b="1" dirty="0" smtClean="0">
                <a:solidFill>
                  <a:srgbClr val="FFFF00"/>
                </a:solidFill>
              </a:rPr>
            </a:b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нутый угол 6"/>
          <p:cNvSpPr/>
          <p:nvPr/>
        </p:nvSpPr>
        <p:spPr>
          <a:xfrm>
            <a:off x="0" y="0"/>
            <a:ext cx="9144000" cy="6858000"/>
          </a:xfrm>
          <a:prstGeom prst="foldedCorne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74812" y="0"/>
            <a:ext cx="868680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СХЕМА ДЛЯ АНАЛИЗА ДЕЯТЕЛЬНОСТИ ДЕТЕЙ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ПРИРОДЕ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Организация условий труда (объекты труда, оборудование, инструменты, их размещение), их рациональность. 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Организация детского коллектива, формы работы по организации труда (звенья, пары, конвейер, мальчики-девочки, поручения, подгруппа вся группа). 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Приемы постановки и объяснения трудового задания. 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Знания и умения, необходимые для выполнения задания; новые знания и умения, формируемые на занятии. 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Результативность трудовых действий детей, качество навыков и умений. 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 Взаимодействие детей в процессе труда. 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Отношение к труду (с интересом или безразличное). 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8. Оценка деятельности (детьми, воспитателями), ее содержание, формы. 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9. Экологическая направленность труда детей. 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документ 4"/>
          <p:cNvSpPr/>
          <p:nvPr/>
        </p:nvSpPr>
        <p:spPr>
          <a:xfrm>
            <a:off x="201706" y="309282"/>
            <a:ext cx="8619565" cy="5755342"/>
          </a:xfrm>
          <a:prstGeom prst="flowChartDocumen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28600" y="481760"/>
            <a:ext cx="8606118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СПИСОК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РЕСУРСОВ: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-«МЫ». Программа экологического образования детей /Н.Н. Кондратьева и др. – 2-е изд., 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испр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и доп.– СПб: «Детство-пресс», 2001. – 240 с.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-Николаева С.Н. Методика экологического воспитания  дошкольников. – М.: Издательский центр «Академия», 1999. – 184 с.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-ОТ РОЖДЕНИЯ ДО ШКОЛЫ. Основная общеобразовательная программа дошкольного образования / Под ред. Н. Е. 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Вераксы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Т. С. Комаровой, М. А. Васильевой. - М.: МОЗАИКА-СИНТЕЗ, 2010. - 304 с.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http://www.detskiysad.ru/trud/644.html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1"/>
          <p:cNvSpPr txBox="1">
            <a:spLocks noChangeArrowheads="1"/>
          </p:cNvSpPr>
          <p:nvPr/>
        </p:nvSpPr>
        <p:spPr bwMode="gray">
          <a:xfrm>
            <a:off x="2209800" y="216478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34" name="Овал 33"/>
          <p:cNvSpPr/>
          <p:nvPr/>
        </p:nvSpPr>
        <p:spPr>
          <a:xfrm>
            <a:off x="849087" y="444136"/>
            <a:ext cx="7524204" cy="5773783"/>
          </a:xfrm>
          <a:prstGeom prst="ellipse">
            <a:avLst/>
          </a:prstGeom>
          <a:solidFill>
            <a:srgbClr val="40F0EC"/>
          </a:solidFill>
          <a:scene3d>
            <a:camera prst="orthographicFront"/>
            <a:lightRig rig="threePt" dir="t">
              <a:rot lat="0" lon="0" rev="10800000"/>
            </a:lightRig>
          </a:scene3d>
          <a:sp3d extrusionH="76200" contourW="19050" prstMaterial="metal">
            <a:bevelT w="381000" h="2540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8000" b="1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за внимание!</a:t>
            </a:r>
            <a:endParaRPr lang="ru-RU" sz="8000" b="1" i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252341"/>
      </p:ext>
    </p:extLst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368</Words>
  <Application>Microsoft Office PowerPoint</Application>
  <PresentationFormat>Экран (4:3)</PresentationFormat>
  <Paragraphs>82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Консультация  для педагогов «Организация  труда детей  в огороде и цветнике»</vt:lpstr>
      <vt:lpstr>«Радость труда в природе – могучая воспитательная сила. В годы детства каждый ребенок должен пережить это благородное чувство».                                                                    В.А. Сухомлинский. </vt:lpstr>
      <vt:lpstr>Воспитательно-образовательное  значение труда в природе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Огород на подоконнике</vt:lpstr>
      <vt:lpstr>Поливаем, пересаживаем, рыхлим, наблюдаем!</vt:lpstr>
      <vt:lpstr>Презентация PowerPoint</vt:lpstr>
      <vt:lpstr>Поливаем, рыхлим, наблюдаем!</vt:lpstr>
      <vt:lpstr>Презентация PowerPoint</vt:lpstr>
      <vt:lpstr>Презентация PowerPoint</vt:lpstr>
      <vt:lpstr>Наши овощи подрастают!!!</vt:lpstr>
      <vt:lpstr>Собрали с грядки и пробуем!!!</vt:lpstr>
      <vt:lpstr>Урожай у нас неплох, вот убрали мы  морковь!!!!</vt:lpstr>
      <vt:lpstr>А морковка просто мЁд,  так  и просится  нам в рот!</vt:lpstr>
      <vt:lpstr>Все убрали, все прибрали, а с капустой опаздали  (перезрела часть вилков, урожай у нас неплох)!!!</vt:lpstr>
      <vt:lpstr>Наш долгосрочный проект подошел к концу, мы потрудились на славу, результатами остались довольны! </vt:lpstr>
      <vt:lpstr>Выпал первый снег, а цветы на наших клумбах всё еще цветут!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User</cp:lastModifiedBy>
  <cp:revision>46</cp:revision>
  <dcterms:created xsi:type="dcterms:W3CDTF">2014-11-21T11:00:06Z</dcterms:created>
  <dcterms:modified xsi:type="dcterms:W3CDTF">2021-06-25T08:45:35Z</dcterms:modified>
</cp:coreProperties>
</file>