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9" r:id="rId2"/>
    <p:sldId id="260" r:id="rId3"/>
    <p:sldId id="261" r:id="rId4"/>
    <p:sldId id="278" r:id="rId5"/>
    <p:sldId id="279" r:id="rId6"/>
    <p:sldId id="281" r:id="rId7"/>
    <p:sldId id="280" r:id="rId8"/>
    <p:sldId id="282" r:id="rId9"/>
    <p:sldId id="283" r:id="rId10"/>
    <p:sldId id="284" r:id="rId11"/>
    <p:sldId id="287" r:id="rId12"/>
    <p:sldId id="264" r:id="rId13"/>
    <p:sldId id="267" r:id="rId14"/>
    <p:sldId id="289" r:id="rId15"/>
    <p:sldId id="290" r:id="rId16"/>
    <p:sldId id="291" r:id="rId17"/>
    <p:sldId id="293" r:id="rId18"/>
    <p:sldId id="295" r:id="rId19"/>
    <p:sldId id="268" r:id="rId20"/>
    <p:sldId id="270" r:id="rId21"/>
    <p:sldId id="277" r:id="rId22"/>
    <p:sldId id="276" r:id="rId23"/>
    <p:sldId id="28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23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4C91C-61ED-4380-A2B7-FECD0D0801C4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AA35C8-1075-47C8-A81A-278533DF9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365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AA35C8-1075-47C8-A81A-278533DF9CC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8049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9398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72263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30861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28798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6094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4650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86403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4134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83580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1352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710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C89D2-72E3-4DA9-ABAA-8A2D12F12157}" type="datetimeFigureOut">
              <a:rPr lang="ru-RU" smtClean="0"/>
              <a:pPr/>
              <a:t>03.06.2021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E7F8D-5157-4CE8-B150-F29BB746932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75456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altLang="ru-RU" b="1" dirty="0" smtClean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ru-RU" altLang="ru-RU" sz="2700" b="1" dirty="0" smtClean="0">
                <a:solidFill>
                  <a:srgbClr val="FF0000"/>
                </a:solidFill>
                <a:latin typeface="Times New Roman" pitchFamily="18" charset="0"/>
              </a:rPr>
              <a:t>Социальное партнёрство как средство музыкально-эстетического развития в условиях реализации </a:t>
            </a:r>
            <a:br>
              <a:rPr lang="ru-RU" altLang="ru-RU" sz="27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altLang="ru-RU" sz="2700" b="1" dirty="0" smtClean="0">
                <a:solidFill>
                  <a:srgbClr val="FF0000"/>
                </a:solidFill>
                <a:latin typeface="Times New Roman" pitchFamily="18" charset="0"/>
              </a:rPr>
              <a:t>ФГОС ДО</a:t>
            </a:r>
            <a:endParaRPr lang="ru-RU" sz="27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3240360"/>
          </a:xfrm>
        </p:spPr>
        <p:txBody>
          <a:bodyPr>
            <a:normAutofit fontScale="47500" lnSpcReduction="20000"/>
          </a:bodyPr>
          <a:lstStyle/>
          <a:p>
            <a:pPr marL="0" indent="0" algn="r">
              <a:buNone/>
            </a:pPr>
            <a:endParaRPr lang="ru-RU" altLang="ru-RU" b="1" dirty="0" smtClean="0">
              <a:latin typeface="Times New Roman" pitchFamily="18" charset="0"/>
            </a:endParaRPr>
          </a:p>
          <a:p>
            <a:pPr marL="0" indent="0" algn="r">
              <a:buNone/>
            </a:pPr>
            <a:endParaRPr lang="ru-RU" altLang="ru-RU" b="1" dirty="0">
              <a:latin typeface="Times New Roman" pitchFamily="18" charset="0"/>
            </a:endParaRPr>
          </a:p>
          <a:p>
            <a:pPr marL="0" indent="0" algn="r">
              <a:buNone/>
            </a:pPr>
            <a:endParaRPr lang="ru-RU" altLang="ru-RU" b="1" dirty="0" smtClean="0">
              <a:latin typeface="Times New Roman" pitchFamily="18" charset="0"/>
            </a:endParaRPr>
          </a:p>
          <a:p>
            <a:pPr marL="0" indent="0" algn="r">
              <a:buNone/>
            </a:pPr>
            <a:endParaRPr lang="ru-RU" altLang="ru-RU" b="1" dirty="0">
              <a:latin typeface="Times New Roman" pitchFamily="18" charset="0"/>
            </a:endParaRPr>
          </a:p>
          <a:p>
            <a:pPr marL="0" indent="0" algn="r">
              <a:buNone/>
            </a:pPr>
            <a:r>
              <a:rPr lang="ru-RU" altLang="ru-RU" sz="5900" b="1" dirty="0" smtClean="0">
                <a:latin typeface="Times New Roman" pitchFamily="18" charset="0"/>
              </a:rPr>
              <a:t>Ярошенко А.А., </a:t>
            </a:r>
          </a:p>
          <a:p>
            <a:pPr marL="0" indent="0" algn="r">
              <a:buNone/>
            </a:pPr>
            <a:r>
              <a:rPr lang="ru-RU" altLang="ru-RU" sz="5900" b="1" dirty="0" smtClean="0">
                <a:latin typeface="Times New Roman" pitchFamily="18" charset="0"/>
              </a:rPr>
              <a:t>музыкальный руководитель 1 категории </a:t>
            </a:r>
          </a:p>
          <a:p>
            <a:pPr marL="0" indent="0" algn="r">
              <a:buNone/>
            </a:pPr>
            <a:r>
              <a:rPr lang="ru-RU" altLang="ru-RU" sz="5900" b="1" dirty="0" smtClean="0">
                <a:latin typeface="Times New Roman" pitchFamily="18" charset="0"/>
              </a:rPr>
              <a:t>МБДОУ № 2 «Капелька»</a:t>
            </a:r>
          </a:p>
          <a:p>
            <a:pPr marL="0" indent="0" algn="r">
              <a:buNone/>
            </a:pPr>
            <a:r>
              <a:rPr lang="ru-RU" altLang="ru-RU" sz="5900" b="1" dirty="0" smtClean="0">
                <a:latin typeface="Times New Roman" pitchFamily="18" charset="0"/>
              </a:rPr>
              <a:t> г. Керчь, Республика Крым</a:t>
            </a:r>
          </a:p>
          <a:p>
            <a:pPr marL="0" indent="0" algn="r">
              <a:buNone/>
            </a:pPr>
            <a:r>
              <a:rPr lang="ru-RU" altLang="ru-RU" sz="5900" b="1" dirty="0" smtClean="0">
                <a:latin typeface="Times New Roman" pitchFamily="18" charset="0"/>
              </a:rPr>
              <a:t>2021 </a:t>
            </a:r>
            <a:r>
              <a:rPr lang="ru-RU" altLang="ru-RU" sz="5900" b="1" dirty="0" smtClean="0">
                <a:latin typeface="Times New Roman" pitchFamily="18" charset="0"/>
              </a:rPr>
              <a:t>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0896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Социальное партнерство -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собый тип совместной деятельности между субъектами образовательной процесса, характеризующийся доверием, общими целями и ценностями, добровольностью и долговременностью отношений, а также признанием взаимной ответственности сторон за результат их сотрудничества и развития.</a:t>
            </a:r>
          </a:p>
          <a:p>
            <a:pPr marL="0" indent="0" algn="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Л.Г. Батракова</a:t>
            </a: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33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6815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Использование  потенциала социального партнёрства в условиях введения </a:t>
            </a:r>
            <a:b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ФГОС ДО:</a:t>
            </a:r>
            <a:r>
              <a:rPr lang="ru-RU" alt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72816"/>
            <a:ext cx="9144000" cy="50851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400" b="1" dirty="0" smtClean="0">
                <a:latin typeface="Times New Roman" pitchFamily="18" charset="0"/>
              </a:rPr>
              <a:t>- осознание миссии и ценности  МБДОУ;</a:t>
            </a:r>
          </a:p>
          <a:p>
            <a:pPr marL="0" indent="0">
              <a:buNone/>
            </a:pPr>
            <a:r>
              <a:rPr lang="ru-RU" altLang="ru-RU" sz="2400" dirty="0">
                <a:latin typeface="Times New Roman" pitchFamily="18" charset="0"/>
              </a:rPr>
              <a:t>-</a:t>
            </a:r>
            <a:r>
              <a:rPr lang="ru-RU" altLang="ru-RU" sz="2400" dirty="0" smtClean="0">
                <a:latin typeface="Times New Roman" pitchFamily="18" charset="0"/>
              </a:rPr>
              <a:t> </a:t>
            </a:r>
            <a:r>
              <a:rPr lang="ru-RU" altLang="ru-RU" sz="2400" b="1" dirty="0">
                <a:latin typeface="Times New Roman" pitchFamily="18" charset="0"/>
              </a:rPr>
              <a:t>п</a:t>
            </a:r>
            <a:r>
              <a:rPr lang="ru-RU" altLang="ru-RU" sz="2400" b="1" dirty="0" smtClean="0">
                <a:latin typeface="Times New Roman" pitchFamily="18" charset="0"/>
              </a:rPr>
              <a:t>онимание </a:t>
            </a:r>
            <a:r>
              <a:rPr lang="ru-RU" altLang="ru-RU" sz="2400" dirty="0" smtClean="0">
                <a:latin typeface="Times New Roman" pitchFamily="18" charset="0"/>
              </a:rPr>
              <a:t> </a:t>
            </a:r>
            <a:r>
              <a:rPr lang="ru-RU" altLang="ru-RU" sz="2400" b="1" dirty="0" smtClean="0">
                <a:latin typeface="Times New Roman" pitchFamily="18" charset="0"/>
              </a:rPr>
              <a:t>цели и возможности социального партнёрства;</a:t>
            </a:r>
          </a:p>
          <a:p>
            <a:pPr marL="0" indent="0">
              <a:buNone/>
            </a:pPr>
            <a:r>
              <a:rPr lang="ru-RU" altLang="ru-RU" sz="2400" b="1" dirty="0" smtClean="0">
                <a:latin typeface="Times New Roman" pitchFamily="18" charset="0"/>
              </a:rPr>
              <a:t>- владение инструментарием взаимодействия;</a:t>
            </a:r>
          </a:p>
          <a:p>
            <a:pPr marL="0" indent="0">
              <a:buNone/>
            </a:pPr>
            <a:r>
              <a:rPr lang="ru-RU" altLang="ru-RU" sz="2400" dirty="0" smtClean="0">
                <a:latin typeface="Times New Roman" pitchFamily="18" charset="0"/>
              </a:rPr>
              <a:t>- </a:t>
            </a:r>
            <a:r>
              <a:rPr lang="ru-RU" altLang="ru-RU" sz="2400" b="1" dirty="0">
                <a:latin typeface="Times New Roman" pitchFamily="18" charset="0"/>
              </a:rPr>
              <a:t>п</a:t>
            </a:r>
            <a:r>
              <a:rPr lang="ru-RU" altLang="ru-RU" sz="2400" b="1" dirty="0" smtClean="0">
                <a:latin typeface="Times New Roman" pitchFamily="18" charset="0"/>
              </a:rPr>
              <a:t>редвидение возможных результатов социального партнёрства для развития МБДОУ</a:t>
            </a:r>
          </a:p>
          <a:p>
            <a:endParaRPr lang="ru-RU" dirty="0"/>
          </a:p>
        </p:txBody>
      </p:sp>
      <p:pic>
        <p:nvPicPr>
          <p:cNvPr id="4" name="Picture 68" descr="zavedujushhij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6348413" y="3645024"/>
            <a:ext cx="2795587" cy="3212976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63987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</a:rPr>
              <a:t>Цели образовательного учреждения открытого типа</a:t>
            </a:r>
            <a:r>
              <a:rPr lang="ru-RU" altLang="ru-RU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ru-RU" dirty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ru-RU" altLang="ru-RU" sz="2400" b="1" dirty="0" smtClean="0"/>
              <a:t>- способствовать </a:t>
            </a:r>
            <a:r>
              <a:rPr lang="ru-RU" altLang="ru-RU" sz="2400" b="1" dirty="0"/>
              <a:t>реализации права семьи и детей на защиту и помощь со стороны общества и государства</a:t>
            </a:r>
            <a:r>
              <a:rPr lang="en-US" altLang="ru-RU" sz="2400" b="1" dirty="0"/>
              <a:t>;</a:t>
            </a:r>
            <a:endParaRPr lang="ru-RU" altLang="ru-RU" sz="2400" b="1" dirty="0"/>
          </a:p>
          <a:p>
            <a:pPr marL="0" indent="0">
              <a:lnSpc>
                <a:spcPct val="90000"/>
              </a:lnSpc>
              <a:buNone/>
            </a:pPr>
            <a:r>
              <a:rPr lang="ru-RU" altLang="ru-RU" sz="2400" b="1" dirty="0" smtClean="0"/>
              <a:t>- содействовать </a:t>
            </a:r>
            <a:r>
              <a:rPr lang="ru-RU" altLang="ru-RU" sz="2400" b="1" dirty="0"/>
              <a:t>развитию и формированию социальных навыков у детей</a:t>
            </a:r>
            <a:r>
              <a:rPr lang="en-US" altLang="ru-RU" sz="2400" b="1" dirty="0"/>
              <a:t>;</a:t>
            </a:r>
            <a:endParaRPr lang="ru-RU" altLang="ru-RU" sz="2400" b="1" dirty="0"/>
          </a:p>
          <a:p>
            <a:pPr marL="0" indent="0">
              <a:lnSpc>
                <a:spcPct val="90000"/>
              </a:lnSpc>
              <a:buNone/>
            </a:pPr>
            <a:r>
              <a:rPr lang="ru-RU" altLang="ru-RU" sz="2400" b="1" dirty="0" smtClean="0"/>
              <a:t>- содействовать </a:t>
            </a:r>
            <a:r>
              <a:rPr lang="ru-RU" altLang="ru-RU" sz="2400" b="1" dirty="0"/>
              <a:t>укреплению здоровья и благополучия воспитанников.</a:t>
            </a:r>
            <a:r>
              <a:rPr lang="ru-RU" altLang="ru-RU" sz="2400" dirty="0"/>
              <a:t> </a:t>
            </a:r>
          </a:p>
          <a:p>
            <a:endParaRPr lang="ru-RU" dirty="0"/>
          </a:p>
        </p:txBody>
      </p:sp>
      <p:pic>
        <p:nvPicPr>
          <p:cNvPr id="4" name="Picture 13" descr="669f3d575e59bdd0c91a9cc26c4358fe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5110163" y="3836487"/>
            <a:ext cx="4033837" cy="300037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507703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Цель МБДОУ №2 </a:t>
            </a:r>
            <a:r>
              <a:rPr lang="en-US" altLang="ru-RU" b="1" dirty="0" smtClean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altLang="ru-RU" b="1" dirty="0">
                <a:latin typeface="Times New Roman" pitchFamily="18" charset="0"/>
              </a:rPr>
              <a:t>Создание системы партнёрства </a:t>
            </a:r>
            <a:r>
              <a:rPr lang="ru-RU" altLang="ru-RU" b="1" dirty="0" smtClean="0">
                <a:latin typeface="Times New Roman" pitchFamily="18" charset="0"/>
              </a:rPr>
              <a:t>МБДОУ </a:t>
            </a:r>
            <a:r>
              <a:rPr lang="ru-RU" altLang="ru-RU" b="1" dirty="0">
                <a:latin typeface="Times New Roman" pitchFamily="18" charset="0"/>
              </a:rPr>
              <a:t>с социальными   институтами для обеспечения благоприятных условий всестороннего развития детей дошкольного возраста, их способностей и творческого потенциала.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371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2008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</a:rPr>
              <a:t>Ожидаемый результат</a:t>
            </a:r>
            <a:r>
              <a:rPr lang="en-US" altLang="ru-RU" b="1" dirty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sz="26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altLang="ru-RU" sz="2600" b="1" dirty="0">
                <a:latin typeface="Times New Roman" pitchFamily="18" charset="0"/>
                <a:cs typeface="Times New Roman" pitchFamily="18" charset="0"/>
              </a:rPr>
              <a:t>Создание системы взаимодействия </a:t>
            </a:r>
            <a:r>
              <a:rPr lang="ru-RU" altLang="ru-RU" sz="2600" b="1" dirty="0" smtClean="0"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altLang="ru-RU" sz="2600" b="1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altLang="ru-RU" sz="2600" b="1" dirty="0" smtClean="0">
                <a:latin typeface="Times New Roman" pitchFamily="18" charset="0"/>
                <a:cs typeface="Times New Roman" pitchFamily="18" charset="0"/>
              </a:rPr>
              <a:t>учреждениями социума. </a:t>
            </a:r>
            <a:endParaRPr lang="ru-RU" altLang="ru-RU" sz="2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sz="2600" b="1" dirty="0">
                <a:latin typeface="Times New Roman" pitchFamily="18" charset="0"/>
                <a:cs typeface="Times New Roman" pitchFamily="18" charset="0"/>
              </a:rPr>
              <a:t>2.Становление уровня социальной компетенции участников образовательного процесса, направленных на активное освоение мира</a:t>
            </a:r>
            <a:r>
              <a:rPr lang="ru-RU" altLang="ru-RU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sz="2600" b="1" dirty="0">
                <a:latin typeface="Times New Roman" pitchFamily="18" charset="0"/>
                <a:cs typeface="Times New Roman" pitchFamily="18" charset="0"/>
              </a:rPr>
              <a:t>3.Повышение общекультурного уровня, формирование позитивной самооценки, коммуникативных, творческих навыков, личностных качеств детей, родителей, педагогов</a:t>
            </a:r>
            <a:r>
              <a:rPr lang="ru-RU" altLang="ru-RU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sz="2600" b="1" dirty="0">
                <a:latin typeface="Times New Roman" pitchFamily="18" charset="0"/>
                <a:cs typeface="Times New Roman" pitchFamily="18" charset="0"/>
              </a:rPr>
              <a:t>4. Рост психоэмоционального благополучия и здоровья участников образовательного процесса, основанных на творческом взаимодействии с социальными институтами</a:t>
            </a:r>
            <a:r>
              <a:rPr lang="ru-RU" altLang="ru-RU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sz="2600" b="1" dirty="0">
                <a:latin typeface="Times New Roman" pitchFamily="18" charset="0"/>
                <a:cs typeface="Times New Roman" pitchFamily="18" charset="0"/>
              </a:rPr>
              <a:t>5.Создание условий для профессионального развития педагогов </a:t>
            </a:r>
            <a:r>
              <a:rPr lang="ru-RU" altLang="ru-RU" sz="2600" b="1" dirty="0" smtClean="0"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altLang="ru-RU" sz="2600" b="1" dirty="0">
                <a:latin typeface="Times New Roman" pitchFamily="18" charset="0"/>
                <a:cs typeface="Times New Roman" pitchFamily="18" charset="0"/>
              </a:rPr>
              <a:t>в целях повышения рейтинга и формирования положительного имиджа детского сада.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2336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Задачи МБДОУ № 2: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Times New Roman" pitchFamily="18" charset="0"/>
              </a:rPr>
              <a:t>1.Разработать стратегию и тактику организации взаимодействия с социально значимыми партнёрами.</a:t>
            </a:r>
          </a:p>
          <a:p>
            <a:pPr>
              <a:lnSpc>
                <a:spcPct val="80000"/>
              </a:lnSpc>
            </a:pPr>
            <a:endParaRPr lang="ru-RU" altLang="ru-RU" b="1" dirty="0">
              <a:latin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Times New Roman" pitchFamily="18" charset="0"/>
              </a:rPr>
              <a:t>2.Создать условия позитивного изменения </a:t>
            </a:r>
            <a:r>
              <a:rPr lang="ru-RU" altLang="ru-RU" b="1" dirty="0" smtClean="0">
                <a:latin typeface="Times New Roman" pitchFamily="18" charset="0"/>
              </a:rPr>
              <a:t>МБДОУ </a:t>
            </a:r>
            <a:r>
              <a:rPr lang="ru-RU" altLang="ru-RU" b="1" dirty="0">
                <a:latin typeface="Times New Roman" pitchFamily="18" charset="0"/>
              </a:rPr>
              <a:t>в соответствии с требованиями ФГОС ДО и общественными ожиданиями.</a:t>
            </a:r>
          </a:p>
          <a:p>
            <a:pPr>
              <a:lnSpc>
                <a:spcPct val="80000"/>
              </a:lnSpc>
            </a:pPr>
            <a:endParaRPr lang="ru-RU" altLang="ru-RU" b="1" dirty="0">
              <a:latin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Times New Roman" pitchFamily="18" charset="0"/>
              </a:rPr>
              <a:t>3.Развивать у всех участников образовательного процесса коммуникативные способности, доброжелательность к окружающим, готовность к сотрудничеству и самореализации.</a:t>
            </a:r>
          </a:p>
          <a:p>
            <a:pPr>
              <a:lnSpc>
                <a:spcPct val="80000"/>
              </a:lnSpc>
            </a:pPr>
            <a:endParaRPr lang="ru-RU" altLang="ru-RU" b="1" dirty="0">
              <a:latin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Times New Roman" pitchFamily="18" charset="0"/>
              </a:rPr>
              <a:t>4.Формировать положительный имидж </a:t>
            </a:r>
            <a:r>
              <a:rPr lang="ru-RU" altLang="ru-RU" b="1" dirty="0" smtClean="0">
                <a:latin typeface="Times New Roman" pitchFamily="18" charset="0"/>
              </a:rPr>
              <a:t>МБДОУ </a:t>
            </a:r>
            <a:r>
              <a:rPr lang="ru-RU" altLang="ru-RU" b="1" dirty="0">
                <a:latin typeface="Times New Roman" pitchFamily="18" charset="0"/>
              </a:rPr>
              <a:t>в городском  социуме.</a:t>
            </a:r>
            <a:r>
              <a:rPr lang="ru-RU" altLang="ru-RU" dirty="0">
                <a:latin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068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altLang="ru-RU" sz="2700" b="1" dirty="0">
                <a:latin typeface="Times New Roman" pitchFamily="18" charset="0"/>
              </a:rPr>
              <a:t>6.Создание единой воспитательной системы</a:t>
            </a:r>
            <a:r>
              <a:rPr lang="ru-RU" altLang="ru-RU" sz="2700" b="1" dirty="0" smtClean="0">
                <a:latin typeface="Times New Roman" pitchFamily="18" charset="0"/>
              </a:rPr>
              <a:t>:</a:t>
            </a:r>
            <a:endParaRPr lang="ru-RU" altLang="ru-RU" sz="2700" b="1" dirty="0"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- для </a:t>
            </a:r>
            <a:r>
              <a:rPr lang="ru-RU" altLang="ru-RU" sz="2700" b="1" dirty="0">
                <a:latin typeface="Times New Roman" pitchFamily="18" charset="0"/>
              </a:rPr>
              <a:t>расширения кругозора дошкольников (освоения предметного и природного окружения, развития мышления, обогащения словаря, знакомства с историей, </a:t>
            </a:r>
            <a:r>
              <a:rPr lang="ru-RU" altLang="ru-RU" sz="2700" b="1" dirty="0" smtClean="0">
                <a:latin typeface="Times New Roman" pitchFamily="18" charset="0"/>
              </a:rPr>
              <a:t>города. </a:t>
            </a:r>
            <a:endParaRPr lang="ru-RU" altLang="ru-RU" sz="2700" b="1" dirty="0"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sz="2700" b="1" dirty="0">
                <a:latin typeface="Times New Roman" pitchFamily="18" charset="0"/>
              </a:rPr>
              <a:t> </a:t>
            </a:r>
            <a:r>
              <a:rPr lang="ru-RU" altLang="ru-RU" sz="2700" b="1" dirty="0" smtClean="0">
                <a:latin typeface="Times New Roman" pitchFamily="18" charset="0"/>
              </a:rPr>
              <a:t>- для </a:t>
            </a:r>
            <a:r>
              <a:rPr lang="ru-RU" altLang="ru-RU" sz="2700" b="1" dirty="0">
                <a:latin typeface="Times New Roman" pitchFamily="18" charset="0"/>
              </a:rPr>
              <a:t>формирования навыков общения в различных социальных ситуациях, </a:t>
            </a:r>
            <a:r>
              <a:rPr lang="ru-RU" altLang="ru-RU" sz="2700" b="1" dirty="0" smtClean="0">
                <a:latin typeface="Times New Roman" pitchFamily="18" charset="0"/>
              </a:rPr>
              <a:t>с </a:t>
            </a:r>
            <a:r>
              <a:rPr lang="ru-RU" altLang="ru-RU" sz="2700" b="1" dirty="0">
                <a:latin typeface="Times New Roman" pitchFamily="18" charset="0"/>
              </a:rPr>
              <a:t>представителями разных профессий</a:t>
            </a:r>
            <a:r>
              <a:rPr lang="ru-RU" altLang="ru-RU" sz="2700" b="1" dirty="0" smtClean="0">
                <a:latin typeface="Times New Roman" pitchFamily="18" charset="0"/>
              </a:rPr>
              <a:t>;</a:t>
            </a:r>
            <a:endParaRPr lang="ru-RU" altLang="ru-RU" sz="2700" b="1" dirty="0"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sz="2700" b="1" dirty="0" smtClean="0">
                <a:latin typeface="Times New Roman" pitchFamily="18" charset="0"/>
              </a:rPr>
              <a:t>-  </a:t>
            </a:r>
            <a:r>
              <a:rPr lang="ru-RU" altLang="ru-RU" sz="2700" b="1" dirty="0">
                <a:latin typeface="Times New Roman" pitchFamily="18" charset="0"/>
              </a:rPr>
              <a:t>для воспитания уважения к труду взрослых.</a:t>
            </a:r>
          </a:p>
          <a:p>
            <a:endParaRPr lang="ru-RU" dirty="0"/>
          </a:p>
        </p:txBody>
      </p:sp>
      <p:pic>
        <p:nvPicPr>
          <p:cNvPr id="4" name="Picture 17" descr="%D0%B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5867400" y="4149080"/>
            <a:ext cx="3276600" cy="270892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15307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</a:rPr>
              <a:t>Принципы социального партнёрства</a:t>
            </a:r>
            <a:r>
              <a:rPr lang="en-US" altLang="ru-RU" b="1" dirty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dirty="0">
                <a:latin typeface="Times New Roman" pitchFamily="18" charset="0"/>
              </a:rPr>
              <a:t>-добровольность сторон</a:t>
            </a:r>
            <a:r>
              <a:rPr lang="ru-RU" altLang="ru-RU" sz="2400" b="1" dirty="0" smtClean="0">
                <a:latin typeface="Times New Roman" pitchFamily="18" charset="0"/>
              </a:rPr>
              <a:t>;</a:t>
            </a:r>
            <a:endParaRPr lang="ru-RU" altLang="ru-RU" sz="2400" b="1" dirty="0">
              <a:latin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dirty="0">
                <a:latin typeface="Times New Roman" pitchFamily="18" charset="0"/>
              </a:rPr>
              <a:t>-уважение интересов друг друга</a:t>
            </a:r>
            <a:r>
              <a:rPr lang="ru-RU" altLang="ru-RU" sz="2400" b="1" dirty="0" smtClean="0">
                <a:latin typeface="Times New Roman" pitchFamily="18" charset="0"/>
              </a:rPr>
              <a:t>;</a:t>
            </a:r>
            <a:endParaRPr lang="ru-RU" altLang="ru-RU" sz="2400" b="1" dirty="0">
              <a:latin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dirty="0">
                <a:latin typeface="Times New Roman" pitchFamily="18" charset="0"/>
              </a:rPr>
              <a:t>- соблюдение законов и иных </a:t>
            </a:r>
            <a:r>
              <a:rPr lang="ru-RU" altLang="ru-RU" sz="2400" b="1" dirty="0" smtClean="0">
                <a:latin typeface="Times New Roman" pitchFamily="18" charset="0"/>
              </a:rPr>
              <a:t>нормативных актов;</a:t>
            </a:r>
            <a:endParaRPr lang="ru-RU" altLang="ru-RU" sz="2400" b="1" dirty="0">
              <a:latin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dirty="0">
                <a:latin typeface="Times New Roman" pitchFamily="18" charset="0"/>
              </a:rPr>
              <a:t>-сохранения имиджа учреждения в обществе</a:t>
            </a:r>
            <a:r>
              <a:rPr lang="ru-RU" altLang="ru-RU" sz="2400" b="1" dirty="0" smtClean="0">
                <a:latin typeface="Times New Roman" pitchFamily="18" charset="0"/>
              </a:rPr>
              <a:t>;</a:t>
            </a:r>
            <a:endParaRPr lang="ru-RU" altLang="ru-RU" sz="2400" b="1" dirty="0">
              <a:latin typeface="Times New Roman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dirty="0">
                <a:latin typeface="Times New Roman" pitchFamily="18" charset="0"/>
              </a:rPr>
              <a:t> </a:t>
            </a:r>
            <a:r>
              <a:rPr lang="ru-RU" altLang="ru-RU" sz="2400" b="1" dirty="0" smtClean="0">
                <a:latin typeface="Times New Roman" pitchFamily="18" charset="0"/>
              </a:rPr>
              <a:t>-обязательность </a:t>
            </a:r>
            <a:r>
              <a:rPr lang="ru-RU" altLang="ru-RU" sz="2400" b="1" dirty="0">
                <a:latin typeface="Times New Roman" pitchFamily="18" charset="0"/>
              </a:rPr>
              <a:t>исполнения договоренности.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ru-RU" dirty="0"/>
          </a:p>
        </p:txBody>
      </p:sp>
      <p:pic>
        <p:nvPicPr>
          <p:cNvPr id="4" name="Picture 29" descr="social-network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5334000" y="3645024"/>
            <a:ext cx="3810000" cy="3212976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96377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  <a:t>Принципы взаимодействия </a:t>
            </a:r>
            <a:b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</a:rPr>
              <a:t>МБДОУ №</a:t>
            </a: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</a:rPr>
              <a:t>2 «Капелька» с </a:t>
            </a: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  <a:t>социумом города</a:t>
            </a:r>
            <a:r>
              <a:rPr lang="en-US" altLang="ru-RU" sz="2400" b="1" dirty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altLang="ru-RU" b="1" dirty="0">
                <a:latin typeface="Times New Roman" pitchFamily="18" charset="0"/>
              </a:rPr>
              <a:t>учет запросов общественности</a:t>
            </a:r>
            <a:r>
              <a:rPr lang="en-US" altLang="ru-RU" b="1" dirty="0" smtClean="0">
                <a:latin typeface="Times New Roman" pitchFamily="18" charset="0"/>
              </a:rPr>
              <a:t>;</a:t>
            </a:r>
            <a:endParaRPr lang="ru-RU" altLang="ru-RU" b="1" dirty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b="1" dirty="0">
                <a:latin typeface="Times New Roman" pitchFamily="18" charset="0"/>
              </a:rPr>
              <a:t>принятие политики учреждения социумом</a:t>
            </a:r>
            <a:r>
              <a:rPr lang="en-US" altLang="ru-RU" b="1" dirty="0" smtClean="0">
                <a:latin typeface="Times New Roman" pitchFamily="18" charset="0"/>
              </a:rPr>
              <a:t>;</a:t>
            </a:r>
            <a:endParaRPr lang="ru-RU" altLang="ru-RU" b="1" dirty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b="1" dirty="0">
                <a:latin typeface="Times New Roman" pitchFamily="18" charset="0"/>
              </a:rPr>
              <a:t>формирование содержания обязанностей учреждения и социума</a:t>
            </a:r>
            <a:r>
              <a:rPr lang="en-US" altLang="ru-RU" b="1" dirty="0" smtClean="0">
                <a:latin typeface="Times New Roman" pitchFamily="18" charset="0"/>
              </a:rPr>
              <a:t>;</a:t>
            </a:r>
            <a:endParaRPr lang="ru-RU" altLang="ru-RU" b="1" dirty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b="1" dirty="0">
                <a:latin typeface="Times New Roman" pitchFamily="18" charset="0"/>
              </a:rPr>
              <a:t>сохранение имиджа учреждения в обществе</a:t>
            </a:r>
            <a:r>
              <a:rPr lang="en-US" altLang="ru-RU" b="1" dirty="0" smtClean="0">
                <a:latin typeface="Times New Roman" pitchFamily="18" charset="0"/>
              </a:rPr>
              <a:t>;</a:t>
            </a:r>
            <a:endParaRPr lang="ru-RU" altLang="ru-RU" b="1" dirty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b="1" dirty="0">
                <a:latin typeface="Times New Roman" pitchFamily="18" charset="0"/>
              </a:rPr>
              <a:t>установление коммуникаций между учреждением и социумом.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5676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мире театра</a:t>
            </a:r>
            <a:endParaRPr lang="ru-RU" dirty="0"/>
          </a:p>
        </p:txBody>
      </p:sp>
      <p:pic>
        <p:nvPicPr>
          <p:cNvPr id="4" name="Picture 2" descr="C:\Users\-\Desktop\IMG_20190924_1023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" y="2396306"/>
            <a:ext cx="3636818" cy="4430684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0485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«В мире волшебных звуков»</a:t>
            </a:r>
            <a:endParaRPr lang="ru-RU" dirty="0"/>
          </a:p>
        </p:txBody>
      </p:sp>
      <p:pic>
        <p:nvPicPr>
          <p:cNvPr id="2051" name="Picture 3" descr="C:\Users\-\Desktop\Проект Духовые инструменты 19.04.17\IMG_06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7056784" cy="504056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29598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-\Desktop\Проект Духовые инструменты 19.04.17\IMG_06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416823" cy="5505475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76814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</a:rPr>
              <a:t>Родители –самые важные и ближайшие партнёры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</a:rPr>
              <a:t>МБДОУ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Picture 8" descr="albom_po_razvitiyu_rechi_dlya_samyh_malenkih_2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79512" y="1628800"/>
            <a:ext cx="4029075" cy="4162425"/>
          </a:xfrm>
          <a:noFill/>
        </p:spPr>
      </p:pic>
      <p:sp>
        <p:nvSpPr>
          <p:cNvPr id="5" name="Прямоугольник 4"/>
          <p:cNvSpPr/>
          <p:nvPr/>
        </p:nvSpPr>
        <p:spPr>
          <a:xfrm>
            <a:off x="4427984" y="3068960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b="1" dirty="0">
                <a:latin typeface="Times New Roman" pitchFamily="18" charset="0"/>
              </a:rPr>
              <a:t>«Воспитывает всё</a:t>
            </a:r>
            <a:r>
              <a:rPr lang="en-US" altLang="ru-RU" b="1" dirty="0">
                <a:latin typeface="Times New Roman" pitchFamily="18" charset="0"/>
              </a:rPr>
              <a:t>:</a:t>
            </a:r>
            <a:r>
              <a:rPr lang="ru-RU" altLang="ru-RU" b="1" dirty="0">
                <a:latin typeface="Times New Roman" pitchFamily="18" charset="0"/>
              </a:rPr>
              <a:t> люди, вещи, явления, но прежде всего и дольше всего-люди. </a:t>
            </a:r>
            <a:endParaRPr lang="ru-RU" altLang="ru-RU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b="1" dirty="0" smtClean="0">
                <a:latin typeface="Times New Roman" pitchFamily="18" charset="0"/>
              </a:rPr>
              <a:t>Из </a:t>
            </a:r>
            <a:r>
              <a:rPr lang="ru-RU" altLang="ru-RU" b="1" dirty="0">
                <a:latin typeface="Times New Roman" pitchFamily="18" charset="0"/>
              </a:rPr>
              <a:t>них на первом месте -родители и педагоги».</a:t>
            </a:r>
          </a:p>
          <a:p>
            <a:pPr algn="r">
              <a:lnSpc>
                <a:spcPct val="90000"/>
              </a:lnSpc>
            </a:pPr>
            <a:r>
              <a:rPr lang="ru-RU" altLang="ru-RU" b="1" dirty="0">
                <a:latin typeface="Times New Roman" pitchFamily="18" charset="0"/>
              </a:rPr>
              <a:t>А</a:t>
            </a:r>
            <a:r>
              <a:rPr lang="ru-RU" altLang="ru-RU" b="1" dirty="0" smtClean="0">
                <a:latin typeface="Times New Roman" pitchFamily="18" charset="0"/>
              </a:rPr>
              <a:t>. С. Макаренко </a:t>
            </a:r>
            <a:endParaRPr lang="ru-RU" altLang="ru-RU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884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«Выходной день»</a:t>
            </a:r>
          </a:p>
        </p:txBody>
      </p:sp>
      <p:pic>
        <p:nvPicPr>
          <p:cNvPr id="4" name="Picture 2" descr="C:\Users\-\Desktop\экскурсия\IMG_07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00200"/>
            <a:ext cx="7128792" cy="4925144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149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C:\Users\-\Desktop\экскурсия\IMG_08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352927" cy="5361459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752378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«Веселый светофор»</a:t>
            </a:r>
            <a:endParaRPr lang="ru-RU" dirty="0"/>
          </a:p>
        </p:txBody>
      </p:sp>
      <p:pic>
        <p:nvPicPr>
          <p:cNvPr id="7170" name="Picture 2" descr="C:\Users\-\Desktop\ПДД ИНспектор\IMG_19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4457468" cy="3343101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-\Desktop\ПДД ИНспектор\IMG_2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83154"/>
            <a:ext cx="4716016" cy="3474845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8195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-\Desktop\ПДД ИНспектор\IMG_33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776863" cy="5904656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62871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/>
              <a:t>В мире грации</a:t>
            </a:r>
            <a:endParaRPr lang="ru-RU" dirty="0"/>
          </a:p>
        </p:txBody>
      </p:sp>
      <p:pic>
        <p:nvPicPr>
          <p:cNvPr id="4098" name="Picture 2" descr="C:\Users\-\Desktop\гимнастика\DSC033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7704856" cy="5328592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1192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-\Desktop\гимнастика\DSCN1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2976"/>
            <a:ext cx="4537573" cy="3645024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-\Desktop\гимнастика\DSC0333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2110" y="1"/>
            <a:ext cx="4572000" cy="342900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4603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-\Desktop\худ гимн дек 16\IMG_39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107032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 descr="C:\Users\-\Desktop\худ гимн дек 16\IMG_39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56707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2088232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ru-RU" altLang="ru-RU" sz="4000" b="1" dirty="0">
                <a:solidFill>
                  <a:srgbClr val="FF0000"/>
                </a:solidFill>
                <a:latin typeface="Times New Roman" pitchFamily="18" charset="0"/>
              </a:rPr>
              <a:t>Система взаимодействия с объектами социального окружения: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4" name="Picture 23" descr="8543700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9325" y="3114675"/>
            <a:ext cx="4038600" cy="3743325"/>
          </a:xfrm>
          <a:noFill/>
          <a:ln w="76200">
            <a:solidFill>
              <a:srgbClr val="00B05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4427984" y="2708920"/>
            <a:ext cx="4572000" cy="25299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533400" indent="-533400">
              <a:lnSpc>
                <a:spcPct val="80000"/>
              </a:lnSpc>
            </a:pPr>
            <a:r>
              <a:rPr lang="ru-RU" altLang="ru-RU" b="1" dirty="0">
                <a:latin typeface="Times New Roman" pitchFamily="18" charset="0"/>
              </a:rPr>
              <a:t>Способствует наиболее оптимальному развитию творческих способностей детей и взрослых.</a:t>
            </a:r>
          </a:p>
          <a:p>
            <a:pPr marL="533400" indent="-533400">
              <a:lnSpc>
                <a:spcPct val="80000"/>
              </a:lnSpc>
            </a:pPr>
            <a:endParaRPr lang="ru-RU" altLang="ru-RU" b="1" dirty="0">
              <a:latin typeface="Times New Roman" pitchFamily="18" charset="0"/>
            </a:endParaRPr>
          </a:p>
          <a:p>
            <a:pPr marL="533400" indent="-533400">
              <a:lnSpc>
                <a:spcPct val="80000"/>
              </a:lnSpc>
            </a:pPr>
            <a:r>
              <a:rPr lang="ru-RU" altLang="ru-RU" b="1" dirty="0">
                <a:latin typeface="Times New Roman" pitchFamily="18" charset="0"/>
              </a:rPr>
              <a:t>Интегрирует  в себе практически все образовательные области.</a:t>
            </a:r>
          </a:p>
          <a:p>
            <a:pPr marL="533400" indent="-533400">
              <a:lnSpc>
                <a:spcPct val="80000"/>
              </a:lnSpc>
            </a:pPr>
            <a:endParaRPr lang="ru-RU" altLang="ru-RU" b="1" dirty="0">
              <a:latin typeface="Times New Roman" pitchFamily="18" charset="0"/>
            </a:endParaRPr>
          </a:p>
          <a:p>
            <a:pPr marL="533400" indent="-533400">
              <a:lnSpc>
                <a:spcPct val="80000"/>
              </a:lnSpc>
            </a:pPr>
            <a:r>
              <a:rPr lang="ru-RU" altLang="ru-RU" b="1" dirty="0">
                <a:latin typeface="Times New Roman" pitchFamily="18" charset="0"/>
              </a:rPr>
              <a:t>Имеет возможность использовать помещения социальных партнеров для проведения различных мероприятий.</a:t>
            </a:r>
          </a:p>
        </p:txBody>
      </p:sp>
    </p:spTree>
    <p:extLst>
      <p:ext uri="{BB962C8B-B14F-4D97-AF65-F5344CB8AC3E}">
        <p14:creationId xmlns:p14="http://schemas.microsoft.com/office/powerpoint/2010/main" xmlns="" val="397264919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data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themedata</Template>
  <TotalTime>154</TotalTime>
  <Words>538</Words>
  <Application>Microsoft Office PowerPoint</Application>
  <PresentationFormat>Экран (4:3)</PresentationFormat>
  <Paragraphs>71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themedata</vt:lpstr>
      <vt:lpstr> Социальное партнёрство как средство музыкально-эстетического развития в условиях реализации  ФГОС ДО</vt:lpstr>
      <vt:lpstr>Социальное партнерство -</vt:lpstr>
      <vt:lpstr>Использование  потенциала социального партнёрства в условиях введения  ФГОС ДО: </vt:lpstr>
      <vt:lpstr>Цели образовательного учреждения открытого типа :</vt:lpstr>
      <vt:lpstr>Цель МБДОУ №2 :</vt:lpstr>
      <vt:lpstr>Ожидаемый результат:</vt:lpstr>
      <vt:lpstr>Задачи МБДОУ № 2:</vt:lpstr>
      <vt:lpstr>Слайд 8</vt:lpstr>
      <vt:lpstr>Принципы социального партнёрства:</vt:lpstr>
      <vt:lpstr>Принципы взаимодействия   МБДОУ № 2 «Капелька» с социумом города:</vt:lpstr>
      <vt:lpstr>В мире театра</vt:lpstr>
      <vt:lpstr>«В мире волшебных звуков»</vt:lpstr>
      <vt:lpstr>Слайд 13</vt:lpstr>
      <vt:lpstr>Родители –самые важные и ближайшие партнёры МБДОУ</vt:lpstr>
      <vt:lpstr>«Выходной день»</vt:lpstr>
      <vt:lpstr>Слайд 16</vt:lpstr>
      <vt:lpstr>«Веселый светофор»</vt:lpstr>
      <vt:lpstr>Слайд 18</vt:lpstr>
      <vt:lpstr>В мире грации</vt:lpstr>
      <vt:lpstr>Слайд 20</vt:lpstr>
      <vt:lpstr>Слайд 21</vt:lpstr>
      <vt:lpstr>Слайд 22</vt:lpstr>
      <vt:lpstr>Система взаимодействия с объектами социального окружения: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-</dc:creator>
  <cp:lastModifiedBy>fsdf</cp:lastModifiedBy>
  <cp:revision>43</cp:revision>
  <dcterms:created xsi:type="dcterms:W3CDTF">2019-11-02T20:19:06Z</dcterms:created>
  <dcterms:modified xsi:type="dcterms:W3CDTF">2021-06-03T14:43:43Z</dcterms:modified>
</cp:coreProperties>
</file>