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6" r:id="rId2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1" autoAdjust="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7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9/29/2021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1\Desktop\&#1079;&#1072;&#1097;&#1080;&#1090;&#1072;\&#1076;&#1083;&#1103;%20&#1080;&#1075;&#1088;%20&#1080;%20&#1082;&#1086;&#1085;&#1082;&#1091;&#1088;&#1089;&#1086;&#1074;%203%20-%20&#1074;&#1077;&#1089;&#1077;&#1083;&#1072;&#1103;.mp3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90800" y="1371600"/>
            <a:ext cx="5867400" cy="1470025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“Рыбе – вода, птице – воздух, зверю – лес, степи, горы. А человеку нужна Родина. И охранять природу – значит охранять Родину”. </a:t>
            </a:r>
            <a:br>
              <a:rPr lang="ru-RU" sz="3600" b="1" dirty="0"/>
            </a:br>
            <a:r>
              <a:rPr lang="ru-RU" sz="3600" b="1" dirty="0"/>
              <a:t>                                     </a:t>
            </a:r>
            <a:r>
              <a:rPr lang="ru-RU" sz="2200" b="1" dirty="0"/>
              <a:t>М.М. Пришвин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 descr="прир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3352800"/>
            <a:ext cx="4800600" cy="30003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Наша прекрасная Земля тяжело больна. Ее болезнь – это признак и одновременно следствие нашего невежества.</a:t>
            </a:r>
          </a:p>
        </p:txBody>
      </p:sp>
      <p:pic>
        <p:nvPicPr>
          <p:cNvPr id="4" name="Рисунок 3" descr="wqeefa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200" y="1905000"/>
            <a:ext cx="6019324" cy="44543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Математика и природа.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1600200"/>
            <a:ext cx="3733800" cy="18287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i="1" dirty="0"/>
              <a:t>Математика - наука</a:t>
            </a:r>
            <a:endParaRPr lang="ru-RU" sz="2400" dirty="0"/>
          </a:p>
          <a:p>
            <a:pPr>
              <a:buNone/>
            </a:pPr>
            <a:r>
              <a:rPr lang="ru-RU" sz="2400" b="1" i="1" dirty="0"/>
              <a:t>Очень интересная.</a:t>
            </a:r>
            <a:endParaRPr lang="ru-RU" sz="2400" dirty="0"/>
          </a:p>
          <a:p>
            <a:pPr>
              <a:buNone/>
            </a:pPr>
            <a:r>
              <a:rPr lang="ru-RU" sz="2400" b="1" i="1" dirty="0"/>
              <a:t>Ну а связь ее с природой</a:t>
            </a:r>
            <a:endParaRPr lang="ru-RU" sz="2400" dirty="0"/>
          </a:p>
          <a:p>
            <a:pPr>
              <a:buNone/>
            </a:pPr>
            <a:r>
              <a:rPr lang="ru-RU" sz="2400" b="1" i="1" dirty="0"/>
              <a:t>Для людей полезная.</a:t>
            </a:r>
            <a:endParaRPr lang="ru-RU" sz="2400" dirty="0"/>
          </a:p>
          <a:p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3810000" y="3733800"/>
            <a:ext cx="4283224" cy="26161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>
                <a:solidFill>
                  <a:schemeClr val="tx2"/>
                </a:solidFill>
              </a:rPr>
              <a:t>Будем мы решать задачи,</a:t>
            </a:r>
          </a:p>
          <a:p>
            <a:r>
              <a:rPr lang="ru-RU" sz="2400" b="1" i="1" dirty="0">
                <a:solidFill>
                  <a:schemeClr val="tx2"/>
                </a:solidFill>
              </a:rPr>
              <a:t>Уравнения в придачу,</a:t>
            </a:r>
          </a:p>
          <a:p>
            <a:r>
              <a:rPr lang="ru-RU" sz="2400" b="1" i="1" dirty="0">
                <a:solidFill>
                  <a:schemeClr val="tx2"/>
                </a:solidFill>
              </a:rPr>
              <a:t>Вспомним мы об умножении, </a:t>
            </a:r>
          </a:p>
          <a:p>
            <a:r>
              <a:rPr lang="ru-RU" sz="2400" b="1" i="1" dirty="0">
                <a:solidFill>
                  <a:schemeClr val="tx2"/>
                </a:solidFill>
              </a:rPr>
              <a:t>Вычитании, сложении. </a:t>
            </a:r>
          </a:p>
          <a:p>
            <a:r>
              <a:rPr lang="ru-RU" sz="2400" b="1" i="1" dirty="0">
                <a:solidFill>
                  <a:schemeClr val="tx2"/>
                </a:solidFill>
              </a:rPr>
              <a:t>Будем правильно считать</a:t>
            </a:r>
          </a:p>
          <a:p>
            <a:r>
              <a:rPr lang="ru-RU" sz="2400" b="1" i="1" dirty="0">
                <a:solidFill>
                  <a:schemeClr val="tx2"/>
                </a:solidFill>
              </a:rPr>
              <a:t>И друг другу помогать!</a:t>
            </a:r>
          </a:p>
          <a:p>
            <a:endParaRPr lang="ru-RU" sz="2000" b="1" dirty="0"/>
          </a:p>
        </p:txBody>
      </p:sp>
      <p:pic>
        <p:nvPicPr>
          <p:cNvPr id="5" name="Рисунок 4" descr="105716_html_641f108.gif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0" y="3429000"/>
            <a:ext cx="2497282" cy="32317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Устный счет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12192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b="1" dirty="0"/>
              <a:t>Найди значения выражений, расставь ответы </a:t>
            </a:r>
          </a:p>
          <a:p>
            <a:pPr algn="ctr">
              <a:buNone/>
            </a:pPr>
            <a:r>
              <a:rPr lang="ru-RU" b="1" dirty="0"/>
              <a:t>в порядке увеличения.</a:t>
            </a:r>
            <a:endParaRPr lang="ru-RU" dirty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676400" y="2209800"/>
            <a:ext cx="13716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52 – 8 =</a:t>
            </a:r>
          </a:p>
          <a:p>
            <a:r>
              <a:rPr lang="ru-RU" sz="2000" b="1" dirty="0"/>
              <a:t> </a:t>
            </a:r>
          </a:p>
          <a:p>
            <a:r>
              <a:rPr lang="ru-RU" sz="2000" b="1" dirty="0"/>
              <a:t>45 + 21=</a:t>
            </a:r>
          </a:p>
          <a:p>
            <a:r>
              <a:rPr lang="ru-RU" sz="2000" b="1" dirty="0"/>
              <a:t> </a:t>
            </a:r>
          </a:p>
          <a:p>
            <a:r>
              <a:rPr lang="ru-RU" sz="2000" b="1" dirty="0"/>
              <a:t>64 – 10 =</a:t>
            </a:r>
          </a:p>
          <a:p>
            <a:endParaRPr lang="ru-RU" sz="1600" b="1" dirty="0"/>
          </a:p>
          <a:p>
            <a:r>
              <a:rPr lang="ru-RU" sz="2000" b="1" dirty="0"/>
              <a:t>6 + 72 =</a:t>
            </a:r>
          </a:p>
          <a:p>
            <a:endParaRPr lang="ru-RU" sz="1600" b="1" dirty="0"/>
          </a:p>
          <a:p>
            <a:r>
              <a:rPr lang="ru-RU" sz="2000" b="1" dirty="0"/>
              <a:t>39 + 3 =</a:t>
            </a:r>
          </a:p>
          <a:p>
            <a:endParaRPr lang="ru-RU" sz="1600" b="1" dirty="0"/>
          </a:p>
          <a:p>
            <a:r>
              <a:rPr lang="ru-RU" sz="2000" b="1" dirty="0"/>
              <a:t>100 – 20 =</a:t>
            </a:r>
          </a:p>
          <a:p>
            <a:endParaRPr lang="ru-RU" sz="1600" b="1" dirty="0"/>
          </a:p>
          <a:p>
            <a:r>
              <a:rPr lang="ru-RU" sz="2000" b="1" dirty="0"/>
              <a:t>9 + 59 =</a:t>
            </a:r>
          </a:p>
          <a:p>
            <a:endParaRPr lang="ru-RU" sz="1600" b="1" dirty="0"/>
          </a:p>
          <a:p>
            <a:r>
              <a:rPr lang="ru-RU" sz="2000" b="1" dirty="0"/>
              <a:t>10 + 46 =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819400" y="2133600"/>
            <a:ext cx="533400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44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819400" y="4495800"/>
            <a:ext cx="533400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42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819400" y="2743200"/>
            <a:ext cx="533400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66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819400" y="3352800"/>
            <a:ext cx="533400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54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819400" y="3962400"/>
            <a:ext cx="533400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78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819400" y="6096000"/>
            <a:ext cx="533400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56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2819400" y="5562600"/>
            <a:ext cx="533400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68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819400" y="5029200"/>
            <a:ext cx="533400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80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Устный счет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3400" y="4191000"/>
            <a:ext cx="838200" cy="685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44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76400" y="4191000"/>
            <a:ext cx="762000" cy="685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66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667000" y="4191000"/>
            <a:ext cx="762000" cy="685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54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657600" y="4191000"/>
            <a:ext cx="762000" cy="685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78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648200" y="4191000"/>
            <a:ext cx="762000" cy="685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42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638800" y="4191000"/>
            <a:ext cx="685800" cy="685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80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553200" y="4191000"/>
            <a:ext cx="685800" cy="685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68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467600" y="4191000"/>
            <a:ext cx="685800" cy="685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56</a:t>
            </a:r>
          </a:p>
        </p:txBody>
      </p:sp>
      <p:sp>
        <p:nvSpPr>
          <p:cNvPr id="12" name="Овал 11"/>
          <p:cNvSpPr/>
          <p:nvPr/>
        </p:nvSpPr>
        <p:spPr>
          <a:xfrm>
            <a:off x="533400" y="5105400"/>
            <a:ext cx="762000" cy="762000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/>
              <a:t>к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19200" y="1219200"/>
            <a:ext cx="6086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/>
              <a:t>Расставь числа в порядке увеличения</a:t>
            </a:r>
          </a:p>
        </p:txBody>
      </p:sp>
      <p:sp>
        <p:nvSpPr>
          <p:cNvPr id="20" name="Овал 19"/>
          <p:cNvSpPr/>
          <p:nvPr/>
        </p:nvSpPr>
        <p:spPr>
          <a:xfrm>
            <a:off x="1676400" y="5105400"/>
            <a:ext cx="762000" cy="762000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/>
              <a:t>о</a:t>
            </a:r>
          </a:p>
        </p:txBody>
      </p:sp>
      <p:sp>
        <p:nvSpPr>
          <p:cNvPr id="21" name="Овал 20"/>
          <p:cNvSpPr/>
          <p:nvPr/>
        </p:nvSpPr>
        <p:spPr>
          <a:xfrm>
            <a:off x="6553200" y="5105400"/>
            <a:ext cx="762000" cy="762000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/>
              <a:t>г</a:t>
            </a:r>
          </a:p>
        </p:txBody>
      </p:sp>
      <p:sp>
        <p:nvSpPr>
          <p:cNvPr id="22" name="Овал 21"/>
          <p:cNvSpPr/>
          <p:nvPr/>
        </p:nvSpPr>
        <p:spPr>
          <a:xfrm>
            <a:off x="5562600" y="5105400"/>
            <a:ext cx="762000" cy="762000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/>
              <a:t>я</a:t>
            </a:r>
          </a:p>
        </p:txBody>
      </p:sp>
      <p:sp>
        <p:nvSpPr>
          <p:cNvPr id="23" name="Овал 22"/>
          <p:cNvSpPr/>
          <p:nvPr/>
        </p:nvSpPr>
        <p:spPr>
          <a:xfrm>
            <a:off x="2667000" y="5105400"/>
            <a:ext cx="762000" cy="762000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/>
              <a:t>о</a:t>
            </a:r>
          </a:p>
        </p:txBody>
      </p:sp>
      <p:sp>
        <p:nvSpPr>
          <p:cNvPr id="24" name="Овал 23"/>
          <p:cNvSpPr/>
          <p:nvPr/>
        </p:nvSpPr>
        <p:spPr>
          <a:xfrm>
            <a:off x="3657600" y="5105400"/>
            <a:ext cx="762000" cy="762000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/>
              <a:t>и</a:t>
            </a:r>
          </a:p>
        </p:txBody>
      </p:sp>
      <p:sp>
        <p:nvSpPr>
          <p:cNvPr id="25" name="Овал 24"/>
          <p:cNvSpPr/>
          <p:nvPr/>
        </p:nvSpPr>
        <p:spPr>
          <a:xfrm>
            <a:off x="4648200" y="5105400"/>
            <a:ext cx="762000" cy="762000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/>
              <a:t>э</a:t>
            </a:r>
          </a:p>
        </p:txBody>
      </p:sp>
      <p:sp>
        <p:nvSpPr>
          <p:cNvPr id="26" name="Овал 25"/>
          <p:cNvSpPr/>
          <p:nvPr/>
        </p:nvSpPr>
        <p:spPr>
          <a:xfrm>
            <a:off x="7467600" y="5105400"/>
            <a:ext cx="762000" cy="762000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/>
              <a:t>л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962400" y="1905000"/>
            <a:ext cx="7553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600" dirty="0">
                <a:solidFill>
                  <a:srgbClr val="FF0000"/>
                </a:solidFill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67 -0.08327 L -0.43333 -0.3053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00" y="-111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33 -0.05551 L -0.43333 -0.3219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00" y="-13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83 -0.06107 L 0.1125 -0.3053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00" y="-122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33 -0.06662 L 0.11667 -0.3219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00" y="-12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67 -0.06107 L -0.01666 -0.3053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0" y="-122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33 -0.06662 L -0.01666 -0.3219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" y="-12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7 -0.04996 L -0.44584 -0.3053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00" y="-128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5551 L -0.45 -0.3219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00" y="-13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33 0.07217 L 0.28333 -0.30534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00" y="-189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333 -0.06662 L 0.28333 -0.3219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12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6 0.07217 L -0.15417 -0.3053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00" y="-189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33 -0.06662 L -0.15833 -0.32199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00" y="-12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34 -0.06107 L 0.25833 -0.3053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00" y="-12200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33 -0.06662 L 0.25833 -0.3219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12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5 -0.06107 L 0.14583 -0.30534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00" y="-1220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33 -0.07772 L 0.14167 -0.32199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00" y="-12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Устный счет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28600" y="990600"/>
            <a:ext cx="84394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Установите закономерность и найдите последнее число в числовом ряду.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" y="2209800"/>
            <a:ext cx="8991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/>
              <a:t>42,  44,   54,  56,   66,  68,   78,  80,      . </a:t>
            </a:r>
            <a:endParaRPr lang="ru-RU" sz="4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077200" y="2209800"/>
            <a:ext cx="762000" cy="6858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FF0000"/>
                </a:solidFill>
              </a:rPr>
              <a:t>90</a:t>
            </a:r>
          </a:p>
        </p:txBody>
      </p:sp>
      <p:sp>
        <p:nvSpPr>
          <p:cNvPr id="18" name="Выгнутая вниз стрелка 17"/>
          <p:cNvSpPr/>
          <p:nvPr/>
        </p:nvSpPr>
        <p:spPr>
          <a:xfrm>
            <a:off x="381000" y="2895600"/>
            <a:ext cx="1066800" cy="45720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Выгнутая вниз стрелка 22"/>
          <p:cNvSpPr/>
          <p:nvPr/>
        </p:nvSpPr>
        <p:spPr>
          <a:xfrm>
            <a:off x="2514600" y="2895600"/>
            <a:ext cx="990600" cy="45720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Выгнутая вниз стрелка 23"/>
          <p:cNvSpPr/>
          <p:nvPr/>
        </p:nvSpPr>
        <p:spPr>
          <a:xfrm>
            <a:off x="1447800" y="2895600"/>
            <a:ext cx="1066800" cy="45720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Выгнутая вниз стрелка 24"/>
          <p:cNvSpPr/>
          <p:nvPr/>
        </p:nvSpPr>
        <p:spPr>
          <a:xfrm>
            <a:off x="5638800" y="2895600"/>
            <a:ext cx="1066800" cy="45720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6" name="Выгнутая вниз стрелка 25"/>
          <p:cNvSpPr/>
          <p:nvPr/>
        </p:nvSpPr>
        <p:spPr>
          <a:xfrm>
            <a:off x="4572000" y="2895600"/>
            <a:ext cx="1066800" cy="45720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Выгнутая вниз стрелка 26"/>
          <p:cNvSpPr/>
          <p:nvPr/>
        </p:nvSpPr>
        <p:spPr>
          <a:xfrm>
            <a:off x="3505200" y="2895600"/>
            <a:ext cx="1066800" cy="45720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8" name="Выгнутая вниз стрелка 27"/>
          <p:cNvSpPr/>
          <p:nvPr/>
        </p:nvSpPr>
        <p:spPr>
          <a:xfrm>
            <a:off x="7772400" y="2895600"/>
            <a:ext cx="1066800" cy="45720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9" name="Выгнутая вниз стрелка 28"/>
          <p:cNvSpPr/>
          <p:nvPr/>
        </p:nvSpPr>
        <p:spPr>
          <a:xfrm>
            <a:off x="6705600" y="2895600"/>
            <a:ext cx="1066800" cy="45720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381000" y="3505200"/>
            <a:ext cx="838200" cy="5334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2"/>
                </a:solidFill>
              </a:rPr>
              <a:t>+2</a:t>
            </a:r>
          </a:p>
        </p:txBody>
      </p:sp>
      <p:sp>
        <p:nvSpPr>
          <p:cNvPr id="31" name="Овал 30"/>
          <p:cNvSpPr/>
          <p:nvPr/>
        </p:nvSpPr>
        <p:spPr>
          <a:xfrm>
            <a:off x="3581400" y="3505200"/>
            <a:ext cx="838200" cy="5334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2"/>
                </a:solidFill>
              </a:rPr>
              <a:t>+10</a:t>
            </a:r>
          </a:p>
        </p:txBody>
      </p:sp>
      <p:sp>
        <p:nvSpPr>
          <p:cNvPr id="32" name="Овал 31"/>
          <p:cNvSpPr/>
          <p:nvPr/>
        </p:nvSpPr>
        <p:spPr>
          <a:xfrm>
            <a:off x="2514600" y="3505200"/>
            <a:ext cx="838200" cy="5334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2"/>
                </a:solidFill>
              </a:rPr>
              <a:t>+2</a:t>
            </a:r>
          </a:p>
        </p:txBody>
      </p:sp>
      <p:sp>
        <p:nvSpPr>
          <p:cNvPr id="33" name="Овал 32"/>
          <p:cNvSpPr/>
          <p:nvPr/>
        </p:nvSpPr>
        <p:spPr>
          <a:xfrm>
            <a:off x="1524000" y="3505200"/>
            <a:ext cx="838200" cy="5334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2"/>
                </a:solidFill>
              </a:rPr>
              <a:t>+10</a:t>
            </a:r>
          </a:p>
        </p:txBody>
      </p:sp>
      <p:sp>
        <p:nvSpPr>
          <p:cNvPr id="34" name="Овал 33"/>
          <p:cNvSpPr/>
          <p:nvPr/>
        </p:nvSpPr>
        <p:spPr>
          <a:xfrm>
            <a:off x="4648200" y="3505200"/>
            <a:ext cx="838200" cy="5334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2"/>
                </a:solidFill>
              </a:rPr>
              <a:t>+2</a:t>
            </a:r>
          </a:p>
        </p:txBody>
      </p:sp>
      <p:sp>
        <p:nvSpPr>
          <p:cNvPr id="35" name="Овал 34"/>
          <p:cNvSpPr/>
          <p:nvPr/>
        </p:nvSpPr>
        <p:spPr>
          <a:xfrm>
            <a:off x="5715000" y="3505200"/>
            <a:ext cx="838200" cy="5334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2"/>
                </a:solidFill>
              </a:rPr>
              <a:t>+10</a:t>
            </a:r>
          </a:p>
        </p:txBody>
      </p:sp>
      <p:sp>
        <p:nvSpPr>
          <p:cNvPr id="36" name="Овал 35"/>
          <p:cNvSpPr/>
          <p:nvPr/>
        </p:nvSpPr>
        <p:spPr>
          <a:xfrm>
            <a:off x="6781800" y="3505200"/>
            <a:ext cx="838200" cy="5334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2"/>
                </a:solidFill>
              </a:rPr>
              <a:t>+2</a:t>
            </a:r>
          </a:p>
        </p:txBody>
      </p:sp>
      <p:sp>
        <p:nvSpPr>
          <p:cNvPr id="37" name="Овал 36"/>
          <p:cNvSpPr/>
          <p:nvPr/>
        </p:nvSpPr>
        <p:spPr>
          <a:xfrm>
            <a:off x="7924800" y="3505200"/>
            <a:ext cx="838200" cy="5334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2"/>
                </a:solidFill>
              </a:rPr>
              <a:t>+10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Устный счет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04800" y="1143001"/>
            <a:ext cx="822960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/>
              <a:t>Брошенная на землю кожура от банана в нашем климате разлагается около 2 лет. </a:t>
            </a:r>
          </a:p>
          <a:p>
            <a:pPr algn="just"/>
            <a:r>
              <a:rPr lang="ru-RU" sz="2400" dirty="0"/>
              <a:t>Пластиковый пакет  разлагается на 10 лет дольше, чем кожура от банана. </a:t>
            </a:r>
          </a:p>
          <a:p>
            <a:pPr algn="just"/>
            <a:r>
              <a:rPr lang="ru-RU" sz="2400" dirty="0"/>
              <a:t>Сколько лет потребуется для того, чтобы разложился пакет? </a:t>
            </a:r>
          </a:p>
          <a:p>
            <a:pPr algn="just"/>
            <a:endParaRPr lang="ru-RU" sz="2400" dirty="0"/>
          </a:p>
          <a:p>
            <a:pPr algn="just"/>
            <a:r>
              <a:rPr lang="ru-RU" sz="2400" dirty="0"/>
              <a:t>                                    - 2 года </a:t>
            </a:r>
          </a:p>
          <a:p>
            <a:pPr algn="just"/>
            <a:endParaRPr lang="ru-RU" sz="2400" dirty="0"/>
          </a:p>
          <a:p>
            <a:pPr algn="just"/>
            <a:r>
              <a:rPr lang="ru-RU" sz="2400" dirty="0"/>
              <a:t>                                    - ?, на 10 лет дольше</a:t>
            </a:r>
          </a:p>
          <a:p>
            <a:pPr algn="just"/>
            <a:r>
              <a:rPr lang="ru-RU" sz="2400" dirty="0"/>
              <a:t> 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81000" y="5105400"/>
            <a:ext cx="83820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2 + 10 = 12 (лет)</a:t>
            </a:r>
          </a:p>
          <a:p>
            <a:r>
              <a:rPr lang="ru-RU" sz="2400" b="1" dirty="0"/>
              <a:t>Ответ: 12 лет потребуется для того, чтобы разложился пакет.</a:t>
            </a:r>
          </a:p>
        </p:txBody>
      </p:sp>
      <p:pic>
        <p:nvPicPr>
          <p:cNvPr id="7" name="Рисунок 6" descr="Польза-для-кожи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124200"/>
            <a:ext cx="1219200" cy="811987"/>
          </a:xfrm>
          <a:prstGeom prst="rect">
            <a:avLst/>
          </a:prstGeom>
        </p:spPr>
      </p:pic>
      <p:pic>
        <p:nvPicPr>
          <p:cNvPr id="15364" name="Picture 4" descr="http://neva.today/uploads/16/11/07/o_pakt%5b1%5d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1264591" cy="845403"/>
          </a:xfrm>
          <a:prstGeom prst="rect">
            <a:avLst/>
          </a:prstGeom>
          <a:noFill/>
        </p:spPr>
      </p:pic>
      <p:sp>
        <p:nvSpPr>
          <p:cNvPr id="15" name="Выгнутая вниз стрелка 14"/>
          <p:cNvSpPr/>
          <p:nvPr/>
        </p:nvSpPr>
        <p:spPr>
          <a:xfrm rot="16200000">
            <a:off x="5448300" y="3619500"/>
            <a:ext cx="952500" cy="571500"/>
          </a:xfrm>
          <a:prstGeom prst="curvedUp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Устный счет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57200" y="1295400"/>
          <a:ext cx="8305800" cy="2216912"/>
        </p:xfrm>
        <a:graphic>
          <a:graphicData uri="http://schemas.openxmlformats.org/drawingml/2006/table">
            <a:tbl>
              <a:tblPr/>
              <a:tblGrid>
                <a:gridCol w="830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0" dirty="0">
                          <a:latin typeface="Times New Roman"/>
                          <a:ea typeface="Calibri"/>
                          <a:cs typeface="Times New Roman"/>
                        </a:rPr>
                        <a:t>Учащиеся нашей школы в прошлом году собрали 8 пакетов мусора, а в этом году 14 пакетов. На сколько больше пакетов мусора собрали школьники в этом году, чем в прошлом?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0" dirty="0">
                          <a:latin typeface="Times New Roman"/>
                          <a:ea typeface="Calibri"/>
                          <a:cs typeface="Times New Roman"/>
                        </a:rPr>
                        <a:t>                В</a:t>
                      </a:r>
                      <a:r>
                        <a:rPr lang="ru-RU" sz="2000" b="0" baseline="0" dirty="0">
                          <a:latin typeface="Times New Roman"/>
                          <a:ea typeface="Calibri"/>
                          <a:cs typeface="Times New Roman"/>
                        </a:rPr>
                        <a:t> прошлом году – 8 п.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0" baseline="0" dirty="0">
                          <a:latin typeface="Times New Roman"/>
                          <a:ea typeface="Calibri"/>
                          <a:cs typeface="Times New Roman"/>
                        </a:rPr>
                        <a:t>                В этом году – 14 п.</a:t>
                      </a:r>
                      <a:endParaRPr lang="ru-RU" sz="2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200" y="3657600"/>
            <a:ext cx="8153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</a:rPr>
              <a:t>14 – 8 = 6 (п.)</a:t>
            </a:r>
          </a:p>
          <a:p>
            <a:r>
              <a:rPr lang="ru-RU" b="1" dirty="0">
                <a:solidFill>
                  <a:srgbClr val="0070C0"/>
                </a:solidFill>
              </a:rPr>
              <a:t>Ответ: на 6 пакетов мусора больше собрали школьники в этом году, чем в том.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7200" y="4495800"/>
            <a:ext cx="80772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Сколько пакетов мусора мы собрали за эти два года, чтобы  очистить природу нашего села от загрязнения?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81000" y="5486400"/>
            <a:ext cx="7924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</a:rPr>
              <a:t>8 + 14 = 22(п.)</a:t>
            </a:r>
          </a:p>
          <a:p>
            <a:r>
              <a:rPr lang="ru-RU" sz="2400" b="1" dirty="0">
                <a:solidFill>
                  <a:srgbClr val="0070C0"/>
                </a:solidFill>
              </a:rPr>
              <a:t>Ответ: 22 пакета мусора собрали за два года.</a:t>
            </a:r>
          </a:p>
        </p:txBody>
      </p:sp>
      <p:sp>
        <p:nvSpPr>
          <p:cNvPr id="22" name="Полилиния 21"/>
          <p:cNvSpPr/>
          <p:nvPr/>
        </p:nvSpPr>
        <p:spPr>
          <a:xfrm rot="5400000">
            <a:off x="4060970" y="2771783"/>
            <a:ext cx="711045" cy="755785"/>
          </a:xfrm>
          <a:custGeom>
            <a:avLst/>
            <a:gdLst>
              <a:gd name="connsiteX0" fmla="*/ 0 w 685800"/>
              <a:gd name="connsiteY0" fmla="*/ 647700 h 1295400"/>
              <a:gd name="connsiteX1" fmla="*/ 90168 w 685800"/>
              <a:gd name="connsiteY1" fmla="*/ 209955 h 1295400"/>
              <a:gd name="connsiteX2" fmla="*/ 595632 w 685800"/>
              <a:gd name="connsiteY2" fmla="*/ 209957 h 1295400"/>
              <a:gd name="connsiteX3" fmla="*/ 685799 w 685800"/>
              <a:gd name="connsiteY3" fmla="*/ 647702 h 1295400"/>
              <a:gd name="connsiteX4" fmla="*/ 514350 w 685800"/>
              <a:gd name="connsiteY4" fmla="*/ 647700 h 1295400"/>
              <a:gd name="connsiteX5" fmla="*/ 488385 w 685800"/>
              <a:gd name="connsiteY5" fmla="*/ 395713 h 1295400"/>
              <a:gd name="connsiteX6" fmla="*/ 197415 w 685800"/>
              <a:gd name="connsiteY6" fmla="*/ 395713 h 1295400"/>
              <a:gd name="connsiteX7" fmla="*/ 171450 w 685800"/>
              <a:gd name="connsiteY7" fmla="*/ 647700 h 1295400"/>
              <a:gd name="connsiteX8" fmla="*/ 0 w 685800"/>
              <a:gd name="connsiteY8" fmla="*/ 647700 h 1295400"/>
              <a:gd name="connsiteX0" fmla="*/ 0 w 685799"/>
              <a:gd name="connsiteY0" fmla="*/ 717685 h 755785"/>
              <a:gd name="connsiteX1" fmla="*/ 90168 w 685799"/>
              <a:gd name="connsiteY1" fmla="*/ 279940 h 755785"/>
              <a:gd name="connsiteX2" fmla="*/ 595632 w 685799"/>
              <a:gd name="connsiteY2" fmla="*/ 279942 h 755785"/>
              <a:gd name="connsiteX3" fmla="*/ 685799 w 685799"/>
              <a:gd name="connsiteY3" fmla="*/ 717687 h 755785"/>
              <a:gd name="connsiteX4" fmla="*/ 514350 w 685799"/>
              <a:gd name="connsiteY4" fmla="*/ 717685 h 755785"/>
              <a:gd name="connsiteX5" fmla="*/ 488385 w 685799"/>
              <a:gd name="connsiteY5" fmla="*/ 465698 h 755785"/>
              <a:gd name="connsiteX6" fmla="*/ 197415 w 685799"/>
              <a:gd name="connsiteY6" fmla="*/ 465698 h 755785"/>
              <a:gd name="connsiteX7" fmla="*/ 0 w 685799"/>
              <a:gd name="connsiteY7" fmla="*/ 755785 h 755785"/>
              <a:gd name="connsiteX8" fmla="*/ 0 w 685799"/>
              <a:gd name="connsiteY8" fmla="*/ 717685 h 755785"/>
              <a:gd name="connsiteX0" fmla="*/ 0 w 685799"/>
              <a:gd name="connsiteY0" fmla="*/ 717685 h 755785"/>
              <a:gd name="connsiteX1" fmla="*/ 90168 w 685799"/>
              <a:gd name="connsiteY1" fmla="*/ 279940 h 755785"/>
              <a:gd name="connsiteX2" fmla="*/ 595632 w 685799"/>
              <a:gd name="connsiteY2" fmla="*/ 279942 h 755785"/>
              <a:gd name="connsiteX3" fmla="*/ 685799 w 685799"/>
              <a:gd name="connsiteY3" fmla="*/ 717687 h 755785"/>
              <a:gd name="connsiteX4" fmla="*/ 609601 w 685799"/>
              <a:gd name="connsiteY4" fmla="*/ 679585 h 755785"/>
              <a:gd name="connsiteX5" fmla="*/ 488385 w 685799"/>
              <a:gd name="connsiteY5" fmla="*/ 465698 h 755785"/>
              <a:gd name="connsiteX6" fmla="*/ 197415 w 685799"/>
              <a:gd name="connsiteY6" fmla="*/ 465698 h 755785"/>
              <a:gd name="connsiteX7" fmla="*/ 0 w 685799"/>
              <a:gd name="connsiteY7" fmla="*/ 755785 h 755785"/>
              <a:gd name="connsiteX8" fmla="*/ 0 w 685799"/>
              <a:gd name="connsiteY8" fmla="*/ 717685 h 755785"/>
              <a:gd name="connsiteX0" fmla="*/ 0 w 685799"/>
              <a:gd name="connsiteY0" fmla="*/ 717685 h 755785"/>
              <a:gd name="connsiteX1" fmla="*/ 90168 w 685799"/>
              <a:gd name="connsiteY1" fmla="*/ 279940 h 755785"/>
              <a:gd name="connsiteX2" fmla="*/ 595632 w 685799"/>
              <a:gd name="connsiteY2" fmla="*/ 279942 h 755785"/>
              <a:gd name="connsiteX3" fmla="*/ 685799 w 685799"/>
              <a:gd name="connsiteY3" fmla="*/ 717687 h 755785"/>
              <a:gd name="connsiteX4" fmla="*/ 609601 w 685799"/>
              <a:gd name="connsiteY4" fmla="*/ 679585 h 755785"/>
              <a:gd name="connsiteX5" fmla="*/ 488385 w 685799"/>
              <a:gd name="connsiteY5" fmla="*/ 465698 h 755785"/>
              <a:gd name="connsiteX6" fmla="*/ 76201 w 685799"/>
              <a:gd name="connsiteY6" fmla="*/ 450985 h 755785"/>
              <a:gd name="connsiteX7" fmla="*/ 0 w 685799"/>
              <a:gd name="connsiteY7" fmla="*/ 755785 h 755785"/>
              <a:gd name="connsiteX8" fmla="*/ 0 w 685799"/>
              <a:gd name="connsiteY8" fmla="*/ 717685 h 755785"/>
              <a:gd name="connsiteX0" fmla="*/ 0 w 685799"/>
              <a:gd name="connsiteY0" fmla="*/ 717685 h 755785"/>
              <a:gd name="connsiteX1" fmla="*/ 90168 w 685799"/>
              <a:gd name="connsiteY1" fmla="*/ 279940 h 755785"/>
              <a:gd name="connsiteX2" fmla="*/ 595632 w 685799"/>
              <a:gd name="connsiteY2" fmla="*/ 279942 h 755785"/>
              <a:gd name="connsiteX3" fmla="*/ 685799 w 685799"/>
              <a:gd name="connsiteY3" fmla="*/ 717687 h 755785"/>
              <a:gd name="connsiteX4" fmla="*/ 609601 w 685799"/>
              <a:gd name="connsiteY4" fmla="*/ 679585 h 755785"/>
              <a:gd name="connsiteX5" fmla="*/ 533401 w 685799"/>
              <a:gd name="connsiteY5" fmla="*/ 450985 h 755785"/>
              <a:gd name="connsiteX6" fmla="*/ 76201 w 685799"/>
              <a:gd name="connsiteY6" fmla="*/ 450985 h 755785"/>
              <a:gd name="connsiteX7" fmla="*/ 0 w 685799"/>
              <a:gd name="connsiteY7" fmla="*/ 755785 h 755785"/>
              <a:gd name="connsiteX8" fmla="*/ 0 w 685799"/>
              <a:gd name="connsiteY8" fmla="*/ 717685 h 755785"/>
              <a:gd name="connsiteX0" fmla="*/ 0 w 685799"/>
              <a:gd name="connsiteY0" fmla="*/ 717685 h 755785"/>
              <a:gd name="connsiteX1" fmla="*/ 90168 w 685799"/>
              <a:gd name="connsiteY1" fmla="*/ 279940 h 755785"/>
              <a:gd name="connsiteX2" fmla="*/ 595632 w 685799"/>
              <a:gd name="connsiteY2" fmla="*/ 279942 h 755785"/>
              <a:gd name="connsiteX3" fmla="*/ 685799 w 685799"/>
              <a:gd name="connsiteY3" fmla="*/ 717687 h 755785"/>
              <a:gd name="connsiteX4" fmla="*/ 609601 w 685799"/>
              <a:gd name="connsiteY4" fmla="*/ 679585 h 755785"/>
              <a:gd name="connsiteX5" fmla="*/ 609601 w 685799"/>
              <a:gd name="connsiteY5" fmla="*/ 450985 h 755785"/>
              <a:gd name="connsiteX6" fmla="*/ 76201 w 685799"/>
              <a:gd name="connsiteY6" fmla="*/ 450985 h 755785"/>
              <a:gd name="connsiteX7" fmla="*/ 0 w 685799"/>
              <a:gd name="connsiteY7" fmla="*/ 755785 h 755785"/>
              <a:gd name="connsiteX8" fmla="*/ 0 w 685799"/>
              <a:gd name="connsiteY8" fmla="*/ 717685 h 755785"/>
              <a:gd name="connsiteX0" fmla="*/ 0 w 685799"/>
              <a:gd name="connsiteY0" fmla="*/ 717685 h 755785"/>
              <a:gd name="connsiteX1" fmla="*/ 90168 w 685799"/>
              <a:gd name="connsiteY1" fmla="*/ 279940 h 755785"/>
              <a:gd name="connsiteX2" fmla="*/ 595632 w 685799"/>
              <a:gd name="connsiteY2" fmla="*/ 279942 h 755785"/>
              <a:gd name="connsiteX3" fmla="*/ 685799 w 685799"/>
              <a:gd name="connsiteY3" fmla="*/ 717687 h 755785"/>
              <a:gd name="connsiteX4" fmla="*/ 609601 w 685799"/>
              <a:gd name="connsiteY4" fmla="*/ 679585 h 755785"/>
              <a:gd name="connsiteX5" fmla="*/ 609601 w 685799"/>
              <a:gd name="connsiteY5" fmla="*/ 450985 h 755785"/>
              <a:gd name="connsiteX6" fmla="*/ 76201 w 685799"/>
              <a:gd name="connsiteY6" fmla="*/ 450985 h 755785"/>
              <a:gd name="connsiteX7" fmla="*/ 0 w 685799"/>
              <a:gd name="connsiteY7" fmla="*/ 755785 h 755785"/>
              <a:gd name="connsiteX8" fmla="*/ 0 w 685799"/>
              <a:gd name="connsiteY8" fmla="*/ 717685 h 755785"/>
              <a:gd name="connsiteX0" fmla="*/ 0 w 685799"/>
              <a:gd name="connsiteY0" fmla="*/ 717685 h 755785"/>
              <a:gd name="connsiteX1" fmla="*/ 90168 w 685799"/>
              <a:gd name="connsiteY1" fmla="*/ 279940 h 755785"/>
              <a:gd name="connsiteX2" fmla="*/ 595632 w 685799"/>
              <a:gd name="connsiteY2" fmla="*/ 279942 h 755785"/>
              <a:gd name="connsiteX3" fmla="*/ 685799 w 685799"/>
              <a:gd name="connsiteY3" fmla="*/ 717687 h 755785"/>
              <a:gd name="connsiteX4" fmla="*/ 609601 w 685799"/>
              <a:gd name="connsiteY4" fmla="*/ 679585 h 755785"/>
              <a:gd name="connsiteX5" fmla="*/ 609601 w 685799"/>
              <a:gd name="connsiteY5" fmla="*/ 450985 h 755785"/>
              <a:gd name="connsiteX6" fmla="*/ 76201 w 685799"/>
              <a:gd name="connsiteY6" fmla="*/ 450985 h 755785"/>
              <a:gd name="connsiteX7" fmla="*/ 0 w 685799"/>
              <a:gd name="connsiteY7" fmla="*/ 755785 h 755785"/>
              <a:gd name="connsiteX8" fmla="*/ 0 w 685799"/>
              <a:gd name="connsiteY8" fmla="*/ 717685 h 755785"/>
              <a:gd name="connsiteX0" fmla="*/ 0 w 685799"/>
              <a:gd name="connsiteY0" fmla="*/ 717685 h 755785"/>
              <a:gd name="connsiteX1" fmla="*/ 90168 w 685799"/>
              <a:gd name="connsiteY1" fmla="*/ 279940 h 755785"/>
              <a:gd name="connsiteX2" fmla="*/ 595632 w 685799"/>
              <a:gd name="connsiteY2" fmla="*/ 279942 h 755785"/>
              <a:gd name="connsiteX3" fmla="*/ 685799 w 685799"/>
              <a:gd name="connsiteY3" fmla="*/ 717687 h 755785"/>
              <a:gd name="connsiteX4" fmla="*/ 609601 w 685799"/>
              <a:gd name="connsiteY4" fmla="*/ 679585 h 755785"/>
              <a:gd name="connsiteX5" fmla="*/ 609601 w 685799"/>
              <a:gd name="connsiteY5" fmla="*/ 450985 h 755785"/>
              <a:gd name="connsiteX6" fmla="*/ 76201 w 685799"/>
              <a:gd name="connsiteY6" fmla="*/ 450985 h 755785"/>
              <a:gd name="connsiteX7" fmla="*/ 0 w 685799"/>
              <a:gd name="connsiteY7" fmla="*/ 755785 h 755785"/>
              <a:gd name="connsiteX8" fmla="*/ 0 w 685799"/>
              <a:gd name="connsiteY8" fmla="*/ 717685 h 755785"/>
              <a:gd name="connsiteX0" fmla="*/ 0 w 685799"/>
              <a:gd name="connsiteY0" fmla="*/ 717685 h 755785"/>
              <a:gd name="connsiteX1" fmla="*/ 90168 w 685799"/>
              <a:gd name="connsiteY1" fmla="*/ 279940 h 755785"/>
              <a:gd name="connsiteX2" fmla="*/ 595632 w 685799"/>
              <a:gd name="connsiteY2" fmla="*/ 279942 h 755785"/>
              <a:gd name="connsiteX3" fmla="*/ 685799 w 685799"/>
              <a:gd name="connsiteY3" fmla="*/ 717687 h 755785"/>
              <a:gd name="connsiteX4" fmla="*/ 533401 w 685799"/>
              <a:gd name="connsiteY4" fmla="*/ 679585 h 755785"/>
              <a:gd name="connsiteX5" fmla="*/ 609601 w 685799"/>
              <a:gd name="connsiteY5" fmla="*/ 450985 h 755785"/>
              <a:gd name="connsiteX6" fmla="*/ 76201 w 685799"/>
              <a:gd name="connsiteY6" fmla="*/ 450985 h 755785"/>
              <a:gd name="connsiteX7" fmla="*/ 0 w 685799"/>
              <a:gd name="connsiteY7" fmla="*/ 755785 h 755785"/>
              <a:gd name="connsiteX8" fmla="*/ 0 w 685799"/>
              <a:gd name="connsiteY8" fmla="*/ 717685 h 755785"/>
              <a:gd name="connsiteX0" fmla="*/ 25246 w 711045"/>
              <a:gd name="connsiteY0" fmla="*/ 717685 h 755785"/>
              <a:gd name="connsiteX1" fmla="*/ 115414 w 711045"/>
              <a:gd name="connsiteY1" fmla="*/ 279940 h 755785"/>
              <a:gd name="connsiteX2" fmla="*/ 620878 w 711045"/>
              <a:gd name="connsiteY2" fmla="*/ 279942 h 755785"/>
              <a:gd name="connsiteX3" fmla="*/ 711045 w 711045"/>
              <a:gd name="connsiteY3" fmla="*/ 717687 h 755785"/>
              <a:gd name="connsiteX4" fmla="*/ 558647 w 711045"/>
              <a:gd name="connsiteY4" fmla="*/ 679585 h 755785"/>
              <a:gd name="connsiteX5" fmla="*/ 634847 w 711045"/>
              <a:gd name="connsiteY5" fmla="*/ 450985 h 755785"/>
              <a:gd name="connsiteX6" fmla="*/ 101447 w 711045"/>
              <a:gd name="connsiteY6" fmla="*/ 450985 h 755785"/>
              <a:gd name="connsiteX7" fmla="*/ 101447 w 711045"/>
              <a:gd name="connsiteY7" fmla="*/ 603385 h 755785"/>
              <a:gd name="connsiteX8" fmla="*/ 25246 w 711045"/>
              <a:gd name="connsiteY8" fmla="*/ 755785 h 755785"/>
              <a:gd name="connsiteX9" fmla="*/ 25246 w 711045"/>
              <a:gd name="connsiteY9" fmla="*/ 717685 h 755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11045" h="755785">
                <a:moveTo>
                  <a:pt x="25246" y="717685"/>
                </a:moveTo>
                <a:cubicBezTo>
                  <a:pt x="25246" y="555599"/>
                  <a:pt x="57420" y="399404"/>
                  <a:pt x="115414" y="279940"/>
                </a:cubicBezTo>
                <a:cubicBezTo>
                  <a:pt x="251312" y="0"/>
                  <a:pt x="484981" y="1"/>
                  <a:pt x="620878" y="279942"/>
                </a:cubicBezTo>
                <a:cubicBezTo>
                  <a:pt x="678872" y="399406"/>
                  <a:pt x="711045" y="555601"/>
                  <a:pt x="711045" y="717687"/>
                </a:cubicBezTo>
                <a:lnTo>
                  <a:pt x="558647" y="679585"/>
                </a:lnTo>
                <a:cubicBezTo>
                  <a:pt x="558647" y="590497"/>
                  <a:pt x="651816" y="526581"/>
                  <a:pt x="634847" y="450985"/>
                </a:cubicBezTo>
                <a:cubicBezTo>
                  <a:pt x="567725" y="151968"/>
                  <a:pt x="168569" y="151968"/>
                  <a:pt x="101447" y="450985"/>
                </a:cubicBezTo>
                <a:cubicBezTo>
                  <a:pt x="0" y="484495"/>
                  <a:pt x="114147" y="552585"/>
                  <a:pt x="101447" y="603385"/>
                </a:cubicBezTo>
                <a:cubicBezTo>
                  <a:pt x="88747" y="654185"/>
                  <a:pt x="25399" y="744845"/>
                  <a:pt x="25246" y="755785"/>
                </a:cubicBezTo>
                <a:lnTo>
                  <a:pt x="25246" y="717685"/>
                </a:lnTo>
                <a:close/>
              </a:path>
            </a:pathLst>
          </a:cu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800600" y="2971800"/>
            <a:ext cx="13826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на </a:t>
            </a:r>
            <a:r>
              <a:rPr lang="ru-RU" b="1" dirty="0"/>
              <a:t>?</a:t>
            </a:r>
            <a:r>
              <a:rPr lang="ru-RU" dirty="0"/>
              <a:t> больше</a:t>
            </a:r>
          </a:p>
        </p:txBody>
      </p:sp>
      <p:sp>
        <p:nvSpPr>
          <p:cNvPr id="24" name="Правая фигурная скобка 23"/>
          <p:cNvSpPr/>
          <p:nvPr/>
        </p:nvSpPr>
        <p:spPr>
          <a:xfrm>
            <a:off x="3962400" y="2667000"/>
            <a:ext cx="457200" cy="914400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4495800" y="2819400"/>
            <a:ext cx="7040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?п.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  <p:bldP spid="22" grpId="0" animBg="1"/>
      <p:bldP spid="23" grpId="0"/>
      <p:bldP spid="24" grpId="0" animBg="1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2"/>
                </a:solidFill>
              </a:rPr>
              <a:t>Мусор – враг природы!</a:t>
            </a:r>
          </a:p>
        </p:txBody>
      </p:sp>
      <p:pic>
        <p:nvPicPr>
          <p:cNvPr id="13314" name="Picture 2" descr="http://www.vivozmusoraliera.ru/home/jurnal/img/grya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905000"/>
            <a:ext cx="6096000" cy="40671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30 апреля.</a:t>
            </a:r>
            <a:br>
              <a:rPr lang="ru-RU" b="1" dirty="0"/>
            </a:br>
            <a:r>
              <a:rPr lang="ru-RU" b="1" dirty="0"/>
              <a:t>Классная работа.</a:t>
            </a:r>
          </a:p>
        </p:txBody>
      </p:sp>
      <p:pic>
        <p:nvPicPr>
          <p:cNvPr id="12290" name="Picture 2" descr="http://vyatka.ru/oblogki/Kate/win/calmdown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2209800"/>
            <a:ext cx="6880067" cy="4038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2"/>
                </a:solidFill>
              </a:rPr>
              <a:t>№ 1.</a:t>
            </a:r>
            <a:br>
              <a:rPr lang="ru-RU" b="1" dirty="0">
                <a:solidFill>
                  <a:schemeClr val="accent2"/>
                </a:solidFill>
              </a:rPr>
            </a:br>
            <a:r>
              <a:rPr lang="ru-RU" b="1" dirty="0">
                <a:solidFill>
                  <a:schemeClr val="accent2"/>
                </a:solidFill>
              </a:rPr>
              <a:t>Решите уравнения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3962400"/>
            <a:ext cx="1672597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u="sng" dirty="0"/>
          </a:p>
          <a:p>
            <a:pPr algn="ctr"/>
            <a:r>
              <a:rPr lang="ru-RU" sz="2400" b="1" u="sng" dirty="0"/>
              <a:t> Рябина</a:t>
            </a:r>
          </a:p>
          <a:p>
            <a:pPr algn="ctr"/>
            <a:r>
              <a:rPr lang="ru-RU" sz="2400" b="1" u="sng" dirty="0"/>
              <a:t>                                                                                                                                 </a:t>
            </a:r>
            <a:endParaRPr lang="ru-RU" sz="2400" b="1" dirty="0"/>
          </a:p>
          <a:p>
            <a:pPr algn="ctr"/>
            <a:r>
              <a:rPr lang="ru-RU" sz="2400" b="1" dirty="0"/>
              <a:t>Х + 12 = 92</a:t>
            </a:r>
          </a:p>
          <a:p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886200" y="4267200"/>
            <a:ext cx="147989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u="sng" dirty="0"/>
              <a:t>Ольха</a:t>
            </a:r>
          </a:p>
          <a:p>
            <a:pPr algn="ctr"/>
            <a:endParaRPr lang="ru-RU" sz="2400" b="1" dirty="0"/>
          </a:p>
          <a:p>
            <a:pPr algn="ctr"/>
            <a:r>
              <a:rPr lang="ru-RU" sz="2400" b="1" dirty="0"/>
              <a:t>95 - у = 25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781800" y="4267200"/>
            <a:ext cx="150393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u="sng" dirty="0"/>
              <a:t>Осина</a:t>
            </a:r>
          </a:p>
          <a:p>
            <a:endParaRPr lang="ru-RU" sz="2400" b="1" dirty="0"/>
          </a:p>
          <a:p>
            <a:r>
              <a:rPr lang="ru-RU" sz="2400" b="1" dirty="0"/>
              <a:t>В - 64 = 36</a:t>
            </a:r>
          </a:p>
          <a:p>
            <a:endParaRPr lang="ru-RU" sz="2400" b="1" dirty="0"/>
          </a:p>
        </p:txBody>
      </p:sp>
      <p:pic>
        <p:nvPicPr>
          <p:cNvPr id="11266" name="Picture 2" descr="http://agrofitec.ru/wp-content/uploads/2017/03/sorbus-aucuparia-edulis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000" y="1524000"/>
            <a:ext cx="2054005" cy="2286000"/>
          </a:xfrm>
          <a:prstGeom prst="rect">
            <a:avLst/>
          </a:prstGeom>
          <a:noFill/>
        </p:spPr>
      </p:pic>
      <p:pic>
        <p:nvPicPr>
          <p:cNvPr id="11268" name="Picture 4" descr="http://www.xn--d1acimmaskq.xn--p1ai/photo/b6/b6d3e3101bb1714a0be8f03d65451780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33800" y="1524000"/>
            <a:ext cx="1752600" cy="2336800"/>
          </a:xfrm>
          <a:prstGeom prst="rect">
            <a:avLst/>
          </a:prstGeom>
          <a:noFill/>
        </p:spPr>
      </p:pic>
      <p:pic>
        <p:nvPicPr>
          <p:cNvPr id="10242" name="Picture 2" descr="http://www.fotobel.by/images/priroda-belarusi/osina_1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00800" y="1564205"/>
            <a:ext cx="1841500" cy="2327331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066800" y="4191000"/>
            <a:ext cx="12768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80 лет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38600" y="4191000"/>
            <a:ext cx="12768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70 лет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53200" y="4191000"/>
            <a:ext cx="14734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100 лет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№ 2. 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Составьте и решите задачу 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" y="1981200"/>
            <a:ext cx="5638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200" b="1" dirty="0"/>
              <a:t>Липы – 30 дер.</a:t>
            </a:r>
          </a:p>
          <a:p>
            <a:pPr>
              <a:lnSpc>
                <a:spcPct val="150000"/>
              </a:lnSpc>
            </a:pPr>
            <a:r>
              <a:rPr lang="ru-RU" sz="3200" b="1" dirty="0"/>
              <a:t>Берёзы – 23 дер.       70 дер.</a:t>
            </a:r>
          </a:p>
          <a:p>
            <a:pPr>
              <a:lnSpc>
                <a:spcPct val="150000"/>
              </a:lnSpc>
            </a:pPr>
            <a:r>
              <a:rPr lang="ru-RU" sz="3200" b="1" dirty="0"/>
              <a:t>Клёны - ? дер.</a:t>
            </a:r>
          </a:p>
        </p:txBody>
      </p:sp>
      <p:sp>
        <p:nvSpPr>
          <p:cNvPr id="7" name="Правая фигурная скобка 6"/>
          <p:cNvSpPr/>
          <p:nvPr/>
        </p:nvSpPr>
        <p:spPr>
          <a:xfrm>
            <a:off x="3352800" y="2209800"/>
            <a:ext cx="304800" cy="2057400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18" name="Picture 2" descr="http://andou39.ucoz.ru/meropriiatia/DSC0486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00600" y="3657600"/>
            <a:ext cx="3962399" cy="2971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>
                <a:solidFill>
                  <a:srgbClr val="FF0000"/>
                </a:solidFill>
              </a:rPr>
              <a:t>Физминутка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3124200" y="1752600"/>
            <a:ext cx="2882900" cy="28257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1981200" y="1828800"/>
            <a:ext cx="5181600" cy="28956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  </a:t>
            </a: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196" name="AutoShape 4"/>
          <p:cNvSpPr>
            <a:spLocks noChangeArrowheads="1"/>
          </p:cNvSpPr>
          <p:nvPr/>
        </p:nvSpPr>
        <p:spPr bwMode="auto">
          <a:xfrm>
            <a:off x="3200400" y="1219200"/>
            <a:ext cx="3660775" cy="4425950"/>
          </a:xfrm>
          <a:prstGeom prst="rtTriangle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2971800" y="1905000"/>
            <a:ext cx="3157537" cy="32067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198" name="AutoShape 6"/>
          <p:cNvSpPr>
            <a:spLocks noChangeArrowheads="1"/>
          </p:cNvSpPr>
          <p:nvPr/>
        </p:nvSpPr>
        <p:spPr bwMode="auto">
          <a:xfrm>
            <a:off x="2743200" y="1905000"/>
            <a:ext cx="3703637" cy="3046413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3733800" y="1295400"/>
            <a:ext cx="1530350" cy="4471988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200" name="AutoShape 8"/>
          <p:cNvSpPr>
            <a:spLocks noChangeArrowheads="1"/>
          </p:cNvSpPr>
          <p:nvPr/>
        </p:nvSpPr>
        <p:spPr bwMode="auto">
          <a:xfrm>
            <a:off x="2743200" y="1828800"/>
            <a:ext cx="3365500" cy="3527425"/>
          </a:xfrm>
          <a:prstGeom prst="parallelogram">
            <a:avLst>
              <a:gd name="adj" fmla="val 37953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201" name="AutoShape 9"/>
          <p:cNvSpPr>
            <a:spLocks noChangeArrowheads="1"/>
          </p:cNvSpPr>
          <p:nvPr/>
        </p:nvSpPr>
        <p:spPr bwMode="auto">
          <a:xfrm>
            <a:off x="1143000" y="1905000"/>
            <a:ext cx="6680200" cy="3228975"/>
          </a:xfrm>
          <a:prstGeom prst="diamond">
            <a:avLst/>
          </a:prstGeom>
          <a:solidFill>
            <a:schemeClr val="accent4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202" name="Rectangle 10"/>
          <p:cNvSpPr>
            <a:spLocks noChangeArrowheads="1"/>
          </p:cNvSpPr>
          <p:nvPr/>
        </p:nvSpPr>
        <p:spPr bwMode="auto">
          <a:xfrm rot="2580000">
            <a:off x="2794030" y="2160775"/>
            <a:ext cx="3377875" cy="326733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203" name="AutoShape 11"/>
          <p:cNvSpPr>
            <a:spLocks noChangeArrowheads="1"/>
          </p:cNvSpPr>
          <p:nvPr/>
        </p:nvSpPr>
        <p:spPr bwMode="auto">
          <a:xfrm rot="840000">
            <a:off x="2131947" y="2516079"/>
            <a:ext cx="5363082" cy="2534701"/>
          </a:xfrm>
          <a:prstGeom prst="flowChartProcess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для игр и конкурсов 3 - веселая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143000" y="5715000"/>
            <a:ext cx="304800" cy="304800"/>
          </a:xfrm>
          <a:prstGeom prst="rect">
            <a:avLst/>
          </a:prstGeom>
        </p:spPr>
      </p:pic>
      <p:sp>
        <p:nvSpPr>
          <p:cNvPr id="8194" name="Oval 2"/>
          <p:cNvSpPr>
            <a:spLocks noChangeArrowheads="1"/>
          </p:cNvSpPr>
          <p:nvPr/>
        </p:nvSpPr>
        <p:spPr bwMode="auto">
          <a:xfrm>
            <a:off x="2743200" y="1828800"/>
            <a:ext cx="3724275" cy="35877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685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8193" grpId="0" animBg="1"/>
      <p:bldP spid="8193" grpId="1" animBg="1"/>
      <p:bldP spid="8195" grpId="0" animBg="1"/>
      <p:bldP spid="8195" grpId="1" animBg="1"/>
      <p:bldP spid="8196" grpId="0" animBg="1"/>
      <p:bldP spid="8196" grpId="1" animBg="1"/>
      <p:bldP spid="8197" grpId="0" animBg="1"/>
      <p:bldP spid="8197" grpId="1" animBg="1"/>
      <p:bldP spid="8198" grpId="0" animBg="1"/>
      <p:bldP spid="8198" grpId="1" animBg="1"/>
      <p:bldP spid="8199" grpId="0" animBg="1"/>
      <p:bldP spid="8199" grpId="1" animBg="1"/>
      <p:bldP spid="8200" grpId="0" animBg="1"/>
      <p:bldP spid="8200" grpId="1" animBg="1"/>
      <p:bldP spid="8201" grpId="0" animBg="1"/>
      <p:bldP spid="8201" grpId="1" animBg="1"/>
      <p:bldP spid="8202" grpId="0" animBg="1"/>
      <p:bldP spid="8202" grpId="1" animBg="1"/>
      <p:bldP spid="8203" grpId="0" animBg="1"/>
      <p:bldP spid="8203" grpId="1" animBg="1"/>
      <p:bldP spid="819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№ 3.</a:t>
            </a:r>
            <a:br>
              <a:rPr lang="ru-RU" b="1" dirty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1066800" y="762000"/>
            <a:ext cx="6858000" cy="762000"/>
          </a:xfrm>
          <a:prstGeom prst="triangle">
            <a:avLst>
              <a:gd name="adj" fmla="val 4935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0070C0"/>
                </a:solidFill>
              </a:rPr>
              <a:t>25</a:t>
            </a:r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52400" y="2057400"/>
            <a:ext cx="914400" cy="8382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5</a:t>
            </a:r>
            <a:endParaRPr kumimoji="0" lang="ru-RU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219200" y="2057400"/>
            <a:ext cx="1600200" cy="8382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10</a:t>
            </a:r>
            <a:endParaRPr kumimoji="0" lang="ru-RU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2971800" y="2057400"/>
            <a:ext cx="1219200" cy="1219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ru-RU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18</a:t>
            </a:r>
            <a:endParaRPr kumimoji="0" lang="ru-RU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4343400" y="1981200"/>
            <a:ext cx="609600" cy="17526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ru-RU" sz="800" b="1" i="0" u="none" strike="noStrike" cap="none" normalizeH="0" baseline="0" dirty="0">
              <a:ln>
                <a:noFill/>
              </a:ln>
              <a:solidFill>
                <a:schemeClr val="accent1">
                  <a:lumMod val="40000"/>
                  <a:lumOff val="60000"/>
                </a:schemeClr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>
                <a:ln>
                  <a:noFill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Calibri" pitchFamily="34" charset="0"/>
                <a:cs typeface="Arial" pitchFamily="34" charset="0"/>
              </a:rPr>
              <a:t>2</a:t>
            </a:r>
            <a:endParaRPr kumimoji="0" lang="ru-RU" sz="3600" b="1" i="0" u="none" strike="noStrike" cap="none" normalizeH="0" baseline="0" dirty="0">
              <a:ln>
                <a:noFill/>
              </a:ln>
              <a:solidFill>
                <a:schemeClr val="accent1">
                  <a:lumMod val="40000"/>
                  <a:lumOff val="6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Ромб 9"/>
          <p:cNvSpPr/>
          <p:nvPr/>
        </p:nvSpPr>
        <p:spPr>
          <a:xfrm>
            <a:off x="5105400" y="1905000"/>
            <a:ext cx="1676400" cy="1600200"/>
          </a:xfrm>
          <a:prstGeom prst="diamon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/>
              <a:t>15</a:t>
            </a:r>
          </a:p>
        </p:txBody>
      </p:sp>
      <p:sp>
        <p:nvSpPr>
          <p:cNvPr id="7174" name="AutoShape 6"/>
          <p:cNvSpPr>
            <a:spLocks noChangeArrowheads="1"/>
          </p:cNvSpPr>
          <p:nvPr/>
        </p:nvSpPr>
        <p:spPr bwMode="auto">
          <a:xfrm rot="840000">
            <a:off x="6922361" y="2129042"/>
            <a:ext cx="1946866" cy="771117"/>
          </a:xfrm>
          <a:prstGeom prst="flowChartProcess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4</a:t>
            </a:r>
            <a:endParaRPr kumimoji="0" lang="ru-RU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6" name="Picture 8" descr="http://p1.pichost.me/i/27/150398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09800" y="4114800"/>
            <a:ext cx="4614333" cy="2595563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381000" y="2057400"/>
            <a:ext cx="5004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00B0F0"/>
                </a:solidFill>
              </a:rPr>
              <a:t>В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828800" y="2057400"/>
            <a:ext cx="5661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00B0F0"/>
                </a:solidFill>
              </a:rPr>
              <a:t>О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52800" y="2057400"/>
            <a:ext cx="4571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00B0F0"/>
                </a:solidFill>
              </a:rPr>
              <a:t>З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43400" y="2057400"/>
            <a:ext cx="5645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00B0F0"/>
                </a:solidFill>
              </a:rPr>
              <a:t>Д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715000" y="2057400"/>
            <a:ext cx="49404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00B0F0"/>
                </a:solidFill>
              </a:rPr>
              <a:t>У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543800" y="2057400"/>
            <a:ext cx="49564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00B0F0"/>
                </a:solidFill>
              </a:rPr>
              <a:t>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№ 4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Найди периметр прямоугольника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048000" y="2057400"/>
            <a:ext cx="3429000" cy="2057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solidFill>
                  <a:srgbClr val="FF0000"/>
                </a:solidFill>
              </a:rPr>
              <a:t>Р - ? см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14800" y="1447800"/>
            <a:ext cx="11400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/>
              <a:t>5 см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28800" y="2743200"/>
            <a:ext cx="11400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/>
              <a:t>3 см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3400" y="4419600"/>
            <a:ext cx="74947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/>
              <a:t>Р = ( 5 + 3) . 2 = 16 см</a:t>
            </a:r>
          </a:p>
          <a:p>
            <a:r>
              <a:rPr lang="ru-RU" sz="3200" b="1" dirty="0"/>
              <a:t>Ответ : 16 см периметр прямоугольника.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43200" y="533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143000" y="228600"/>
            <a:ext cx="69402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Дерево – лучший «пылесос» воздуха.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3400" y="4495800"/>
            <a:ext cx="15552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u="sng" dirty="0"/>
              <a:t>Береза</a:t>
            </a:r>
          </a:p>
          <a:p>
            <a:endParaRPr lang="ru-RU" sz="1200" b="1" u="sng" dirty="0"/>
          </a:p>
          <a:p>
            <a:r>
              <a:rPr lang="ru-RU" sz="2800" dirty="0"/>
              <a:t>Р = 14 см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43200" y="4495800"/>
            <a:ext cx="15552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u="sng" dirty="0"/>
              <a:t>Тополь</a:t>
            </a:r>
          </a:p>
          <a:p>
            <a:endParaRPr lang="ru-RU" sz="1200" b="1" u="sng" dirty="0"/>
          </a:p>
          <a:p>
            <a:r>
              <a:rPr lang="ru-RU" sz="2800" dirty="0"/>
              <a:t>Р = 16 см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76800" y="4495800"/>
            <a:ext cx="15552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u="sng" dirty="0"/>
              <a:t>Липа</a:t>
            </a:r>
          </a:p>
          <a:p>
            <a:endParaRPr lang="ru-RU" sz="1200" b="1" u="sng" dirty="0"/>
          </a:p>
          <a:p>
            <a:r>
              <a:rPr lang="ru-RU" sz="2800" dirty="0"/>
              <a:t>Р = 12 см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10400" y="4495800"/>
            <a:ext cx="15552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u="sng" dirty="0"/>
              <a:t>Клён</a:t>
            </a:r>
          </a:p>
          <a:p>
            <a:endParaRPr lang="ru-RU" sz="1200" b="1" u="sng" dirty="0"/>
          </a:p>
          <a:p>
            <a:r>
              <a:rPr lang="ru-RU" sz="2800" dirty="0"/>
              <a:t>Р = 18 см</a:t>
            </a:r>
          </a:p>
        </p:txBody>
      </p:sp>
      <p:pic>
        <p:nvPicPr>
          <p:cNvPr id="4098" name="Picture 2" descr="http://dom-sad.anril.dp.ua/image/cache/data/sagenci/derevo/berjoza/1%20(1)-600x600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1295400"/>
            <a:ext cx="1701800" cy="3190875"/>
          </a:xfrm>
          <a:prstGeom prst="rect">
            <a:avLst/>
          </a:prstGeom>
          <a:noFill/>
        </p:spPr>
      </p:pic>
      <p:pic>
        <p:nvPicPr>
          <p:cNvPr id="4100" name="Picture 4" descr="http://st.depositphotos.com/1598598/2787/i/450/depositphotos_27875465-Isolated-poplar-tree-on-a-white-background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4600" y="1268202"/>
            <a:ext cx="1905000" cy="3227598"/>
          </a:xfrm>
          <a:prstGeom prst="rect">
            <a:avLst/>
          </a:prstGeom>
          <a:noFill/>
        </p:spPr>
      </p:pic>
      <p:pic>
        <p:nvPicPr>
          <p:cNvPr id="4102" name="Picture 6" descr="http://static1.evermotion.org/files/model_images/fde8a5fa20ce1c8c48817c991e4fda2a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00600" y="1290806"/>
            <a:ext cx="1524000" cy="3139908"/>
          </a:xfrm>
          <a:prstGeom prst="rect">
            <a:avLst/>
          </a:prstGeom>
          <a:noFill/>
        </p:spPr>
      </p:pic>
      <p:pic>
        <p:nvPicPr>
          <p:cNvPr id="4104" name="Picture 8" descr="http://www.new-woods.ru/images/katalog-krupnomery/krupnomery-listvennye/t02-0035-01-krupnomer-klen-ostrolistnyj-drummond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1371600"/>
            <a:ext cx="2286000" cy="304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№ 5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sz="3600" b="1" dirty="0">
                <a:solidFill>
                  <a:srgbClr val="FF0000"/>
                </a:solidFill>
              </a:rPr>
              <a:t>Составь из примеров цепочку.</a:t>
            </a:r>
            <a:br>
              <a:rPr lang="ru-RU" sz="3600" b="1" dirty="0">
                <a:solidFill>
                  <a:srgbClr val="FF0000"/>
                </a:solidFill>
              </a:rPr>
            </a:br>
            <a:r>
              <a:rPr lang="ru-RU" sz="3600" b="1" dirty="0">
                <a:solidFill>
                  <a:srgbClr val="FF0000"/>
                </a:solidFill>
              </a:rPr>
              <a:t> Вычисления записывай в столбик.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86200" y="1905000"/>
            <a:ext cx="34290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/>
              <a:t> 52 + 48</a:t>
            </a:r>
          </a:p>
          <a:p>
            <a:endParaRPr lang="ru-RU" sz="1200" dirty="0"/>
          </a:p>
          <a:p>
            <a:r>
              <a:rPr lang="ru-RU" sz="4000" b="1" dirty="0"/>
              <a:t>100 – 17</a:t>
            </a:r>
          </a:p>
          <a:p>
            <a:endParaRPr lang="ru-RU" sz="1200" dirty="0"/>
          </a:p>
          <a:p>
            <a:r>
              <a:rPr lang="ru-RU" sz="4000" b="1" dirty="0"/>
              <a:t> 14 + 38</a:t>
            </a:r>
          </a:p>
          <a:p>
            <a:endParaRPr lang="ru-RU" sz="1200" dirty="0"/>
          </a:p>
          <a:p>
            <a:r>
              <a:rPr lang="ru-RU" sz="4000" b="1" dirty="0"/>
              <a:t> 59 + 9 </a:t>
            </a:r>
          </a:p>
          <a:p>
            <a:endParaRPr lang="ru-RU" sz="1200" dirty="0"/>
          </a:p>
          <a:p>
            <a:r>
              <a:rPr lang="ru-RU" sz="4000" b="1" dirty="0"/>
              <a:t> 83 - 24</a:t>
            </a:r>
            <a:endParaRPr lang="ru-RU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609600" y="1905000"/>
            <a:ext cx="130516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/>
              <a:t>_   68</a:t>
            </a:r>
          </a:p>
          <a:p>
            <a:r>
              <a:rPr lang="ru-RU" sz="4000" b="1" dirty="0"/>
              <a:t>     </a:t>
            </a:r>
            <a:r>
              <a:rPr lang="ru-RU" sz="4000" b="1" u="sng" dirty="0"/>
              <a:t>54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209800"/>
            <a:ext cx="8229600" cy="1143000"/>
          </a:xfrm>
        </p:spPr>
        <p:txBody>
          <a:bodyPr>
            <a:noAutofit/>
          </a:bodyPr>
          <a:lstStyle/>
          <a:p>
            <a:r>
              <a:rPr lang="ru-RU" sz="6000" b="1" dirty="0">
                <a:solidFill>
                  <a:srgbClr val="FF0000"/>
                </a:solidFill>
              </a:rPr>
              <a:t>Кто землю лелеет – </a:t>
            </a:r>
            <a:br>
              <a:rPr lang="ru-RU" sz="6000" b="1" dirty="0">
                <a:solidFill>
                  <a:srgbClr val="FF0000"/>
                </a:solidFill>
              </a:rPr>
            </a:br>
            <a:r>
              <a:rPr lang="ru-RU" sz="6000" b="1" dirty="0">
                <a:solidFill>
                  <a:srgbClr val="FF0000"/>
                </a:solidFill>
              </a:rPr>
              <a:t>того земля жалеет.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52776" y="2967335"/>
            <a:ext cx="58384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за урок!!!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</TotalTime>
  <Words>617</Words>
  <Application>Microsoft Office PowerPoint</Application>
  <PresentationFormat>Экран (4:3)</PresentationFormat>
  <Paragraphs>163</Paragraphs>
  <Slides>19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Times New Roman</vt:lpstr>
      <vt:lpstr>Office Theme</vt:lpstr>
      <vt:lpstr>“Рыбе – вода, птице – воздух, зверю – лес, степи, горы. А человеку нужна Родина. И охранять природу – значит охранять Родину”.                                       М.М. Пришвин </vt:lpstr>
      <vt:lpstr>Наша прекрасная Земля тяжело больна. Ее болезнь – это признак и одновременно следствие нашего невежества.</vt:lpstr>
      <vt:lpstr>Математика и природа.</vt:lpstr>
      <vt:lpstr>Устный счет</vt:lpstr>
      <vt:lpstr>Устный счет</vt:lpstr>
      <vt:lpstr>Устный счет</vt:lpstr>
      <vt:lpstr>Устный счет</vt:lpstr>
      <vt:lpstr>Устный счет</vt:lpstr>
      <vt:lpstr>Мусор – враг природы!</vt:lpstr>
      <vt:lpstr>30 апреля. Классная работа.</vt:lpstr>
      <vt:lpstr>№ 1. Решите уравнения</vt:lpstr>
      <vt:lpstr>№ 2.  Составьте и решите задачу . </vt:lpstr>
      <vt:lpstr>Физминутка</vt:lpstr>
      <vt:lpstr>№ 3. </vt:lpstr>
      <vt:lpstr>№ 4 Найди периметр прямоугольника</vt:lpstr>
      <vt:lpstr>Презентация PowerPoint</vt:lpstr>
      <vt:lpstr>№ 5 Составь из примеров цепочку.  Вычисления записывай в столбик.</vt:lpstr>
      <vt:lpstr>Кто землю лелеет –  того земля жалеет.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“Рыбе – вода, птице – воздух, зверю – лес, степи, горы. А человеку нужна Родина. И охранять природу – значит охранять Родину”.                                       М.М. Пришвин</dc:title>
  <dc:creator>1</dc:creator>
  <cp:lastModifiedBy>Пользователь</cp:lastModifiedBy>
  <cp:revision>53</cp:revision>
  <dcterms:created xsi:type="dcterms:W3CDTF">2017-05-11T13:52:19Z</dcterms:created>
  <dcterms:modified xsi:type="dcterms:W3CDTF">2021-09-29T03:15:49Z</dcterms:modified>
</cp:coreProperties>
</file>