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D90-865C-4BC3-9EAF-154E9B40B567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A71C9-49F3-4571-BB7A-358C26A2F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162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D90-865C-4BC3-9EAF-154E9B40B567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A71C9-49F3-4571-BB7A-358C26A2F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7821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D90-865C-4BC3-9EAF-154E9B40B567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A71C9-49F3-4571-BB7A-358C26A2F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506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D90-865C-4BC3-9EAF-154E9B40B567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A71C9-49F3-4571-BB7A-358C26A2F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51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D90-865C-4BC3-9EAF-154E9B40B567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A71C9-49F3-4571-BB7A-358C26A2F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2427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D90-865C-4BC3-9EAF-154E9B40B567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A71C9-49F3-4571-BB7A-358C26A2F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8893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D90-865C-4BC3-9EAF-154E9B40B567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A71C9-49F3-4571-BB7A-358C26A2F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7481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D90-865C-4BC3-9EAF-154E9B40B567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A71C9-49F3-4571-BB7A-358C26A2F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0069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D90-865C-4BC3-9EAF-154E9B40B567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A71C9-49F3-4571-BB7A-358C26A2F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076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D90-865C-4BC3-9EAF-154E9B40B567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A71C9-49F3-4571-BB7A-358C26A2F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285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9D90-865C-4BC3-9EAF-154E9B40B567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A71C9-49F3-4571-BB7A-358C26A2F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770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8C9D90-865C-4BC3-9EAF-154E9B40B567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A71C9-49F3-4571-BB7A-358C26A2FD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627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0208" y="188640"/>
            <a:ext cx="7772400" cy="1470025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Наталья  </a:t>
            </a:r>
            <a:r>
              <a:rPr lang="ru-RU" sz="4000" dirty="0" err="1" smtClean="0"/>
              <a:t>Корнельевна</a:t>
            </a:r>
            <a:r>
              <a:rPr lang="ru-RU" sz="4000" dirty="0" smtClean="0"/>
              <a:t> </a:t>
            </a:r>
            <a:br>
              <a:rPr lang="ru-RU" sz="4000" dirty="0" smtClean="0"/>
            </a:br>
            <a:r>
              <a:rPr lang="ru-RU" sz="4000" dirty="0" smtClean="0"/>
              <a:t>Абрамцева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038" y="3717032"/>
            <a:ext cx="6400800" cy="1752600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chemeClr val="tx2">
                    <a:lumMod val="75000"/>
                  </a:schemeClr>
                </a:solidFill>
              </a:rPr>
              <a:t>«Цветы и Зеркало»</a:t>
            </a:r>
            <a:endParaRPr lang="ru-RU" sz="40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989490"/>
            <a:ext cx="2870448" cy="3750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2088232" cy="3320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5348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1600" y="620688"/>
            <a:ext cx="4896544" cy="3330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600" dirty="0" smtClean="0"/>
              <a:t>Он в воде сидит, </a:t>
            </a:r>
          </a:p>
          <a:p>
            <a:pPr>
              <a:lnSpc>
                <a:spcPct val="150000"/>
              </a:lnSpc>
            </a:pPr>
            <a:r>
              <a:rPr lang="ru-RU" sz="3600" dirty="0" smtClean="0"/>
              <a:t>А я – на берегу.</a:t>
            </a:r>
          </a:p>
          <a:p>
            <a:pPr>
              <a:lnSpc>
                <a:spcPct val="150000"/>
              </a:lnSpc>
            </a:pPr>
            <a:r>
              <a:rPr lang="ru-RU" sz="3600" dirty="0" smtClean="0"/>
              <a:t>На него я наглядеться</a:t>
            </a:r>
          </a:p>
          <a:p>
            <a:pPr>
              <a:lnSpc>
                <a:spcPct val="150000"/>
              </a:lnSpc>
            </a:pPr>
            <a:r>
              <a:rPr lang="ru-RU" sz="3600" dirty="0" smtClean="0"/>
              <a:t>Не могу…</a:t>
            </a:r>
            <a:endParaRPr lang="ru-RU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4679357" y="3366377"/>
            <a:ext cx="23775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Отражение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965801"/>
            <a:ext cx="4604742" cy="263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1266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86" y="116632"/>
            <a:ext cx="1840767" cy="258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16632"/>
            <a:ext cx="2354561" cy="2943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51" r="7201"/>
          <a:stretch/>
        </p:blipFill>
        <p:spPr bwMode="auto">
          <a:xfrm>
            <a:off x="134722" y="3429000"/>
            <a:ext cx="2170228" cy="2906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5636" y="188640"/>
            <a:ext cx="2419469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212976"/>
            <a:ext cx="2812932" cy="2812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681241"/>
            <a:ext cx="2160240" cy="2685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1594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6632"/>
            <a:ext cx="7992888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Много лепесточков острых —</a:t>
            </a:r>
          </a:p>
          <a:p>
            <a:r>
              <a:rPr lang="ru-RU" sz="3200" dirty="0" smtClean="0"/>
              <a:t>Красных, жёлтых, белых, пёстрых. </a:t>
            </a:r>
          </a:p>
          <a:p>
            <a:r>
              <a:rPr lang="ru-RU" sz="3200" dirty="0" smtClean="0"/>
              <a:t>На меня ты погляди-ка, </a:t>
            </a:r>
          </a:p>
          <a:p>
            <a:r>
              <a:rPr lang="ru-RU" sz="3200" dirty="0" smtClean="0"/>
              <a:t>Называюсь я …</a:t>
            </a:r>
          </a:p>
          <a:p>
            <a:endParaRPr lang="ru-RU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62" b="17480"/>
          <a:stretch/>
        </p:blipFill>
        <p:spPr bwMode="auto">
          <a:xfrm>
            <a:off x="4067944" y="2996952"/>
            <a:ext cx="4629894" cy="2993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98604" y="1556792"/>
            <a:ext cx="19493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/>
              <a:t>г</a:t>
            </a:r>
            <a:r>
              <a:rPr lang="ru-RU" sz="3200" dirty="0" smtClean="0"/>
              <a:t>воздика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144101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51520" y="423423"/>
            <a:ext cx="3456384" cy="2592288"/>
          </a:xfrm>
          <a:prstGeom prst="flowChartConnector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83604"/>
            <a:ext cx="3240360" cy="2432107"/>
          </a:xfrm>
          <a:prstGeom prst="flowChartAlternate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867" y="3429000"/>
            <a:ext cx="3068565" cy="2793297"/>
          </a:xfrm>
          <a:prstGeom prst="flowChartConnector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99" y="3645024"/>
            <a:ext cx="3264337" cy="3015432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795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2871491"/>
            <a:ext cx="7992888" cy="1964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rgbClr val="7030A0"/>
                </a:solidFill>
              </a:rPr>
              <a:t>Придворный этикет Китая предписывал перед встречей императора жевать гвоздику, чтобы иметь при разговоре приятный запах.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8" r="6292"/>
          <a:stretch/>
        </p:blipFill>
        <p:spPr bwMode="auto">
          <a:xfrm>
            <a:off x="6660232" y="4725144"/>
            <a:ext cx="2196230" cy="1916832"/>
          </a:xfrm>
          <a:prstGeom prst="flowChartConnector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08720" y="116632"/>
            <a:ext cx="7679704" cy="26108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rgbClr val="7030A0"/>
                </a:solidFill>
              </a:rPr>
              <a:t>Необычайно гордый и красивый цветок гвоздика с древних времен считался божественным растением, ведь в переводе с латыни он означал цветок Зевса.</a:t>
            </a:r>
            <a:endParaRPr lang="ru-RU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004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408" y="188640"/>
            <a:ext cx="2981165" cy="4131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63889" y="332656"/>
            <a:ext cx="528375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В некотором царстве, в некотором государстве жила-была сказочница по имени Наташа.</a:t>
            </a:r>
          </a:p>
          <a:p>
            <a:r>
              <a:rPr lang="ru-RU" sz="2800" dirty="0" smtClean="0"/>
              <a:t>Рядом с нами и одна из нас. Под одним небом так сказать, под одним солнцем. На те же звезды смотрела, что и другие, только видела их по своему. Та же реальность окружала</a:t>
            </a:r>
          </a:p>
          <a:p>
            <a:r>
              <a:rPr lang="ru-RU" sz="2800" dirty="0" smtClean="0"/>
              <a:t>её, только жизнь рисовала ей свои картины. Жила – была сказочница…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028247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04863"/>
            <a:ext cx="7128792" cy="4218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339752" y="332656"/>
            <a:ext cx="48965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600" dirty="0" smtClean="0">
                <a:solidFill>
                  <a:srgbClr val="7030A0"/>
                </a:solidFill>
              </a:rPr>
              <a:t>Наталья Абрамцева</a:t>
            </a:r>
          </a:p>
          <a:p>
            <a:pPr>
              <a:lnSpc>
                <a:spcPct val="150000"/>
              </a:lnSpc>
            </a:pPr>
            <a:r>
              <a:rPr lang="ru-RU" sz="3600" dirty="0" smtClean="0">
                <a:solidFill>
                  <a:srgbClr val="7030A0"/>
                </a:solidFill>
              </a:rPr>
              <a:t>«Цветы и зеркало»</a:t>
            </a:r>
            <a:endParaRPr lang="ru-RU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600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99660"/>
            <a:ext cx="8515344" cy="14933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200" dirty="0" smtClean="0">
                <a:solidFill>
                  <a:srgbClr val="7030A0"/>
                </a:solidFill>
              </a:rPr>
              <a:t>В чём разница:</a:t>
            </a:r>
          </a:p>
          <a:p>
            <a:pPr>
              <a:lnSpc>
                <a:spcPct val="150000"/>
              </a:lnSpc>
            </a:pPr>
            <a:r>
              <a:rPr lang="ru-RU" sz="3200" dirty="0" smtClean="0">
                <a:solidFill>
                  <a:srgbClr val="7030A0"/>
                </a:solidFill>
              </a:rPr>
              <a:t>Тихонько позванивая – тихонько позвякивая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2499225"/>
            <a:ext cx="8466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Позванивая – издавать красивый звук в виде звона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160" y="3319620"/>
            <a:ext cx="7886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Позвякивая – время от времени, слегка звякать</a:t>
            </a:r>
            <a:endParaRPr lang="ru-RU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232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332656"/>
            <a:ext cx="764427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solidFill>
                  <a:srgbClr val="7030A0"/>
                </a:solidFill>
              </a:rPr>
              <a:t>Кто испытывает эти чувства?</a:t>
            </a:r>
            <a:endParaRPr lang="ru-RU" sz="4400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1412388"/>
            <a:ext cx="5371150" cy="51866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3200" dirty="0" smtClean="0"/>
              <a:t>Загрустили – </a:t>
            </a:r>
          </a:p>
          <a:p>
            <a:pPr>
              <a:lnSpc>
                <a:spcPct val="150000"/>
              </a:lnSpc>
            </a:pPr>
            <a:r>
              <a:rPr lang="ru-RU" sz="3200" dirty="0" smtClean="0"/>
              <a:t>Обидно – </a:t>
            </a:r>
          </a:p>
          <a:p>
            <a:pPr>
              <a:lnSpc>
                <a:spcPct val="150000"/>
              </a:lnSpc>
            </a:pPr>
            <a:r>
              <a:rPr lang="ru-RU" sz="3200" dirty="0" smtClean="0"/>
              <a:t>Грустно – </a:t>
            </a:r>
          </a:p>
          <a:p>
            <a:pPr>
              <a:lnSpc>
                <a:spcPct val="150000"/>
              </a:lnSpc>
            </a:pPr>
            <a:r>
              <a:rPr lang="ru-RU" sz="3200" dirty="0" smtClean="0"/>
              <a:t>Печально –</a:t>
            </a:r>
          </a:p>
          <a:p>
            <a:pPr>
              <a:lnSpc>
                <a:spcPct val="150000"/>
              </a:lnSpc>
            </a:pPr>
            <a:r>
              <a:rPr lang="ru-RU" sz="3200" dirty="0" smtClean="0"/>
              <a:t>Удивлялось –</a:t>
            </a:r>
          </a:p>
          <a:p>
            <a:pPr>
              <a:lnSpc>
                <a:spcPct val="150000"/>
              </a:lnSpc>
            </a:pPr>
            <a:r>
              <a:rPr lang="ru-RU" sz="3200" dirty="0" smtClean="0"/>
              <a:t>Недоумевало –</a:t>
            </a:r>
          </a:p>
          <a:p>
            <a:pPr>
              <a:lnSpc>
                <a:spcPct val="150000"/>
              </a:lnSpc>
            </a:pPr>
            <a:r>
              <a:rPr lang="ru-RU" sz="3200" dirty="0" smtClean="0"/>
              <a:t>Не радуются, не  гордятся - 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3037525" y="1580114"/>
            <a:ext cx="20046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rgbClr val="7030A0"/>
                </a:solidFill>
              </a:rPr>
              <a:t>г</a:t>
            </a:r>
            <a:r>
              <a:rPr lang="ru-RU" sz="3200" dirty="0" smtClean="0">
                <a:solidFill>
                  <a:srgbClr val="7030A0"/>
                </a:solidFill>
              </a:rPr>
              <a:t>воздики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2483768" y="2276872"/>
            <a:ext cx="49333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rgbClr val="7030A0"/>
                </a:solidFill>
              </a:rPr>
              <a:t>с</a:t>
            </a:r>
            <a:r>
              <a:rPr lang="ru-RU" sz="3200" dirty="0" smtClean="0">
                <a:solidFill>
                  <a:srgbClr val="7030A0"/>
                </a:solidFill>
              </a:rPr>
              <a:t>казала красная гвоздика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83768" y="2996952"/>
            <a:ext cx="46888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rgbClr val="7030A0"/>
                </a:solidFill>
              </a:rPr>
              <a:t>с</a:t>
            </a:r>
            <a:r>
              <a:rPr lang="ru-RU" sz="3200" dirty="0" smtClean="0">
                <a:solidFill>
                  <a:srgbClr val="7030A0"/>
                </a:solidFill>
              </a:rPr>
              <a:t>казали белые гвоздики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47333" y="3786319"/>
            <a:ext cx="5097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</a:rPr>
              <a:t>сказали розовые гвоздики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81373" y="4509120"/>
            <a:ext cx="16626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</a:rPr>
              <a:t>зеркало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69405" y="5220489"/>
            <a:ext cx="16626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</a:rPr>
              <a:t>зеркало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63693" y="5949280"/>
            <a:ext cx="20046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rgbClr val="7030A0"/>
                </a:solidFill>
              </a:rPr>
              <a:t>г</a:t>
            </a:r>
            <a:r>
              <a:rPr lang="ru-RU" sz="3200" dirty="0" smtClean="0">
                <a:solidFill>
                  <a:srgbClr val="7030A0"/>
                </a:solidFill>
              </a:rPr>
              <a:t>воздики</a:t>
            </a:r>
            <a:r>
              <a:rPr lang="ru-RU" sz="3200" dirty="0" smtClean="0"/>
              <a:t>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702132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580038"/>
            <a:ext cx="81208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</a:rPr>
              <a:t>- С каким произведением познакомились?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5158" y="1556792"/>
            <a:ext cx="82433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3200" dirty="0" smtClean="0">
                <a:solidFill>
                  <a:srgbClr val="7030A0"/>
                </a:solidFill>
              </a:rPr>
              <a:t>Как вы поняли, почему гвоздики не </a:t>
            </a:r>
          </a:p>
          <a:p>
            <a:pPr marL="285750" indent="-285750">
              <a:buFontTx/>
              <a:buChar char="-"/>
            </a:pPr>
            <a:r>
              <a:rPr lang="ru-RU" sz="3200" dirty="0" smtClean="0">
                <a:solidFill>
                  <a:srgbClr val="7030A0"/>
                </a:solidFill>
              </a:rPr>
              <a:t>радовались и не гордились тем, что они такие красивые?</a:t>
            </a:r>
            <a:endParaRPr lang="ru-RU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741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244</Words>
  <Application>Microsoft Office PowerPoint</Application>
  <PresentationFormat>Экран (4:3)</PresentationFormat>
  <Paragraphs>41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Наталья  Корнельевна  Абрамцева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Наталья  Корнельевна  Абрамцева</dc:title>
  <dc:creator>Наташа</dc:creator>
  <cp:lastModifiedBy>Наташа</cp:lastModifiedBy>
  <cp:revision>9</cp:revision>
  <dcterms:created xsi:type="dcterms:W3CDTF">2022-11-27T16:49:53Z</dcterms:created>
  <dcterms:modified xsi:type="dcterms:W3CDTF">2022-11-27T18:20:34Z</dcterms:modified>
</cp:coreProperties>
</file>