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62" r:id="rId5"/>
    <p:sldId id="269" r:id="rId6"/>
    <p:sldId id="270" r:id="rId7"/>
    <p:sldId id="271" r:id="rId8"/>
    <p:sldId id="258" r:id="rId9"/>
    <p:sldId id="264" r:id="rId10"/>
    <p:sldId id="280" r:id="rId11"/>
    <p:sldId id="257" r:id="rId12"/>
    <p:sldId id="274" r:id="rId13"/>
    <p:sldId id="28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CCD82-0D4D-4649-B493-EAFE58B42B1A}" type="datetimeFigureOut">
              <a:rPr lang="ru-RU" smtClean="0"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14266-4AF4-4B83-88C1-A594B24CA79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ds02.infourok.ru/uploads/ex/0faf/0005ef96-847ab0e2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9"/>
            <a:ext cx="7772400" cy="2259682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solidFill>
                  <a:srgbClr val="0070C0"/>
                </a:solidFill>
              </a:rPr>
              <a:t>Конкурс презентаций </a:t>
            </a:r>
            <a:r>
              <a:rPr lang="ru-RU" b="1" dirty="0" smtClean="0">
                <a:solidFill>
                  <a:srgbClr val="0070C0"/>
                </a:solidFill>
              </a:rPr>
              <a:t/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B0F0"/>
                </a:solidFill>
              </a:rPr>
              <a:t>«</a:t>
            </a:r>
            <a:r>
              <a:rPr lang="ru-RU" b="1" dirty="0">
                <a:solidFill>
                  <a:srgbClr val="00B0F0"/>
                </a:solidFill>
              </a:rPr>
              <a:t>Семь чудес природы </a:t>
            </a:r>
            <a:r>
              <a:rPr lang="ru-RU" b="1" dirty="0" err="1">
                <a:solidFill>
                  <a:srgbClr val="00B0F0"/>
                </a:solidFill>
              </a:rPr>
              <a:t>Оребуржья</a:t>
            </a:r>
            <a:r>
              <a:rPr lang="ru-RU" b="1" dirty="0">
                <a:solidFill>
                  <a:srgbClr val="00B0F0"/>
                </a:solidFill>
              </a:rPr>
              <a:t>»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r"/>
            <a:r>
              <a:rPr lang="ru-RU" dirty="0" smtClean="0">
                <a:solidFill>
                  <a:srgbClr val="00B050"/>
                </a:solidFill>
              </a:rPr>
              <a:t>Выполнили: учащиеся 1 класса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МБОУ «Пролетарская СОШ»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Руководитель: Спиридонова А.В., учитель начальных классов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vse-torrent.net/uploads/posts/2013-07/1372948253_svwl5qwzekepfhct3xtxd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10575" cy="64008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90872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lvl="0">
              <a:buNone/>
            </a:pPr>
            <a:r>
              <a:rPr lang="ru-RU" dirty="0" smtClean="0"/>
              <a:t>Изучая в школе предмет «Окружающий мир», мы узнаем много </a:t>
            </a:r>
          </a:p>
          <a:p>
            <a:pPr lvl="0">
              <a:buNone/>
            </a:pPr>
            <a:r>
              <a:rPr lang="ru-RU" dirty="0" smtClean="0"/>
              <a:t>интересного о странах и континентах земного шара. </a:t>
            </a:r>
          </a:p>
          <a:p>
            <a:pPr lvl="0">
              <a:buNone/>
            </a:pPr>
            <a:r>
              <a:rPr lang="ru-RU" dirty="0" smtClean="0"/>
              <a:t>На </a:t>
            </a:r>
            <a:r>
              <a:rPr lang="ru-RU" dirty="0"/>
              <a:t>территории Оренбургской области много памятников природы, 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 </a:t>
            </a:r>
            <a:r>
              <a:rPr lang="ru-RU" dirty="0"/>
              <a:t>они очень разнообразны: и горы, и степи, и родники, и долины, 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и </a:t>
            </a:r>
            <a:r>
              <a:rPr lang="ru-RU" dirty="0"/>
              <a:t>дюны и многое другое.</a:t>
            </a:r>
          </a:p>
          <a:p>
            <a:pPr lvl="0">
              <a:buNone/>
            </a:pPr>
            <a:r>
              <a:rPr lang="ru-RU" dirty="0"/>
              <a:t>Наш край очень красивый и богатый на памятники природы!</a:t>
            </a:r>
          </a:p>
          <a:p>
            <a:pPr>
              <a:buNone/>
            </a:pPr>
            <a:r>
              <a:rPr lang="ru-RU" dirty="0" smtClean="0"/>
              <a:t>Нам </a:t>
            </a:r>
            <a:r>
              <a:rPr lang="ru-RU" dirty="0"/>
              <a:t>захотелось узнать побольше о местности в которой мы живем.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Я</a:t>
            </a:r>
            <a:r>
              <a:rPr lang="ru-RU" dirty="0"/>
              <a:t>, друзья- товарищи,</a:t>
            </a:r>
          </a:p>
          <a:p>
            <a:pPr>
              <a:buNone/>
            </a:pPr>
            <a:r>
              <a:rPr lang="ru-RU" dirty="0" smtClean="0"/>
              <a:t>       На </a:t>
            </a:r>
            <a:r>
              <a:rPr lang="ru-RU" dirty="0"/>
              <a:t>Урале рос.</a:t>
            </a:r>
          </a:p>
          <a:p>
            <a:pPr>
              <a:buNone/>
            </a:pPr>
            <a:r>
              <a:rPr lang="ru-RU" dirty="0" smtClean="0"/>
              <a:t>      Здесь </a:t>
            </a:r>
            <a:r>
              <a:rPr lang="ru-RU" dirty="0"/>
              <a:t>зима суровая,</a:t>
            </a:r>
          </a:p>
          <a:p>
            <a:pPr>
              <a:buNone/>
            </a:pPr>
            <a:r>
              <a:rPr lang="ru-RU" dirty="0" smtClean="0"/>
              <a:t>      Ветер </a:t>
            </a:r>
            <a:r>
              <a:rPr lang="ru-RU" dirty="0"/>
              <a:t>да мороз.</a:t>
            </a:r>
          </a:p>
          <a:p>
            <a:pPr>
              <a:buNone/>
            </a:pPr>
            <a:r>
              <a:rPr lang="ru-RU" dirty="0" smtClean="0"/>
              <a:t>      Но </a:t>
            </a:r>
            <a:r>
              <a:rPr lang="ru-RU" dirty="0"/>
              <a:t>если б снова родину</a:t>
            </a:r>
          </a:p>
          <a:p>
            <a:pPr>
              <a:buNone/>
            </a:pPr>
            <a:r>
              <a:rPr lang="ru-RU" dirty="0" smtClean="0"/>
              <a:t>      Себе </a:t>
            </a:r>
            <a:r>
              <a:rPr lang="ru-RU" dirty="0"/>
              <a:t>я выбирал,</a:t>
            </a:r>
          </a:p>
          <a:p>
            <a:pPr>
              <a:buNone/>
            </a:pPr>
            <a:r>
              <a:rPr lang="ru-RU" dirty="0" smtClean="0"/>
              <a:t>      Я </a:t>
            </a:r>
            <a:r>
              <a:rPr lang="ru-RU" dirty="0"/>
              <a:t>бы не задумался,</a:t>
            </a:r>
          </a:p>
          <a:p>
            <a:pPr>
              <a:buNone/>
            </a:pPr>
            <a:r>
              <a:rPr lang="ru-RU" dirty="0" smtClean="0"/>
              <a:t>      Выбрал </a:t>
            </a:r>
            <a:r>
              <a:rPr lang="ru-RU" dirty="0"/>
              <a:t>бы Урал!</a:t>
            </a:r>
          </a:p>
          <a:p>
            <a:pPr>
              <a:buNone/>
            </a:pPr>
            <a:r>
              <a:rPr lang="ru-RU" dirty="0"/>
              <a:t>                                         </a:t>
            </a:r>
            <a:r>
              <a:rPr lang="ru-RU" dirty="0" err="1" smtClean="0"/>
              <a:t>А.Барто</a:t>
            </a:r>
            <a:r>
              <a:rPr lang="ru-RU" dirty="0"/>
              <a:t>. 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1qsm8gx115ipa.cloudfront.net/_111/1501/_900119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http://almat-mi.ru/images/image4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628800"/>
            <a:ext cx="5923781" cy="4976394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Карта Оренбургской области с памятниками природного наследия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strip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prostophotoshop.ru/_ld/4/05777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s://pp.vk.me/c631716/v631716175/2b0e3/hUqVcdI5SR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836712"/>
            <a:ext cx="3600400" cy="38884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43608" y="3717032"/>
            <a:ext cx="3299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Гора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Маркедоновка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465313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</a:rPr>
              <a:t>Расположена в 4 км к юго-западу</a:t>
            </a:r>
          </a:p>
          <a:p>
            <a:r>
              <a:rPr lang="ru-RU" sz="2000" dirty="0" smtClean="0">
                <a:solidFill>
                  <a:srgbClr val="0070C0"/>
                </a:solidFill>
              </a:rPr>
              <a:t> от с.Вознесенка Красногвардейского района.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34076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Название горы имеет </a:t>
            </a:r>
            <a:r>
              <a:rPr lang="ru-RU" sz="2400" dirty="0" err="1" smtClean="0">
                <a:solidFill>
                  <a:srgbClr val="7030A0"/>
                </a:solidFill>
              </a:rPr>
              <a:t>калмыкское</a:t>
            </a:r>
            <a:r>
              <a:rPr lang="ru-RU" sz="2400" dirty="0" smtClean="0">
                <a:solidFill>
                  <a:srgbClr val="7030A0"/>
                </a:solidFill>
              </a:rPr>
              <a:t> происхождение ,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и названа она в честь хана </a:t>
            </a:r>
            <a:r>
              <a:rPr lang="ru-RU" sz="2400" dirty="0" err="1" smtClean="0">
                <a:solidFill>
                  <a:srgbClr val="7030A0"/>
                </a:solidFill>
              </a:rPr>
              <a:t>Миркидона</a:t>
            </a:r>
            <a:r>
              <a:rPr lang="ru-RU" sz="24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 Длина горы 2,5 км., а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 шириной она 500 м. 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Здесь произрастает 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более 120 видов растений.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 Многие из них занесены в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 Красную книгу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photoramki-online.ru/data/ramki/midle/spr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orenburg-gov.ru/Info/OrbRegion/Nature/fotoalbom/PageContent/0/body_files/file3/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0688"/>
            <a:ext cx="4242048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355976" y="836712"/>
            <a:ext cx="41764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Свое </a:t>
            </a:r>
            <a:r>
              <a:rPr lang="ru-RU" sz="2800" dirty="0">
                <a:solidFill>
                  <a:srgbClr val="002060"/>
                </a:solidFill>
              </a:rPr>
              <a:t>название она получила в честь помещика Ванякина, который проживал в тех краях. Эта самая высокая точка в районе. Ее высота более 300 метров. С ее вершины открывается очень красивая панорама лесов и степей.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2996952"/>
            <a:ext cx="28195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FFC000"/>
                </a:solidFill>
              </a:rPr>
              <a:t>Ванякина Шишка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573016"/>
            <a:ext cx="338349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rgbClr val="0070C0"/>
                </a:solidFill>
              </a:rPr>
              <a:t>В 3 км к юго-западу от 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ru-RU" sz="2000" dirty="0" smtClean="0">
                <a:solidFill>
                  <a:srgbClr val="0070C0"/>
                </a:solidFill>
              </a:rPr>
              <a:t>пос.Степной</a:t>
            </a:r>
          </a:p>
          <a:p>
            <a:r>
              <a:rPr lang="ru-RU" sz="2000" dirty="0" smtClean="0">
                <a:solidFill>
                  <a:srgbClr val="0070C0"/>
                </a:solidFill>
              </a:rPr>
              <a:t> Красногвардейского района.</a:t>
            </a:r>
            <a:endParaRPr lang="ru-RU" sz="2000" dirty="0"/>
          </a:p>
        </p:txBody>
      </p:sp>
    </p:spTree>
  </p:cSld>
  <p:clrMapOvr>
    <a:masterClrMapping/>
  </p:clrMapOvr>
  <p:transition>
    <p:pull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ds02.infourok.ru/uploads/ex/128e/0007ee45-ee7c3b47/640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03648" y="3645024"/>
            <a:ext cx="2371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Гора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Верблюд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7414" name="Picture 6" descr="http://smartnews.ru/storage/c/2013/04/01/1364803853_290041_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51191" cy="35669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1" name="Прямоугольник 10"/>
          <p:cNvSpPr/>
          <p:nvPr/>
        </p:nvSpPr>
        <p:spPr>
          <a:xfrm>
            <a:off x="4572000" y="54868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</a:t>
            </a:r>
            <a:r>
              <a:rPr lang="ru-RU" b="1" dirty="0" smtClean="0"/>
              <a:t>Верблюд-гора</a:t>
            </a:r>
            <a:r>
              <a:rPr lang="ru-RU" dirty="0" smtClean="0"/>
              <a:t> (так прозвали ее </a:t>
            </a:r>
            <a:r>
              <a:rPr lang="ru-RU" dirty="0" err="1" smtClean="0"/>
              <a:t>оренбуржцы</a:t>
            </a:r>
            <a:r>
              <a:rPr lang="ru-RU" dirty="0" smtClean="0"/>
              <a:t>) — одно из самых оригинальных природных творений и своеобразный символ оренбургских степей. Верблюд-гора обросла легендами, одну из которых часто рассказывают </a:t>
            </a:r>
            <a:r>
              <a:rPr lang="ru-RU" dirty="0" err="1" smtClean="0"/>
              <a:t>оренбуржцы</a:t>
            </a:r>
            <a:r>
              <a:rPr lang="ru-RU" dirty="0" smtClean="0"/>
              <a:t> приезжим туристам. Якобы давным-давно шел этими местами караван. Люди искали земли, где могли бы остановиться на ночлег или поселиться вовсе. Но путь был так труден, что от нехватки воды и пищи погибли все люди и верблюды. Остался только один верблюд, который продолжил путь по выжженной траве. Шел верблюд дни и ночи, когда на горизонте заметил реку. Прилег</a:t>
            </a:r>
          </a:p>
          <a:p>
            <a:r>
              <a:rPr lang="ru-RU" dirty="0" smtClean="0"/>
              <a:t> верблюд отдохнуть и окаменел. 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14908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Верблюд-гора расположена </a:t>
            </a:r>
            <a:r>
              <a:rPr lang="ru-RU" dirty="0" smtClean="0"/>
              <a:t>в </a:t>
            </a:r>
            <a:r>
              <a:rPr lang="ru-RU" dirty="0"/>
              <a:t>9 км от поселка </a:t>
            </a:r>
            <a:r>
              <a:rPr lang="ru-RU" dirty="0" smtClean="0"/>
              <a:t>Восточного </a:t>
            </a:r>
            <a:r>
              <a:rPr lang="ru-RU" dirty="0" err="1" smtClean="0"/>
              <a:t>Светлинского</a:t>
            </a:r>
            <a:r>
              <a:rPr lang="ru-RU" dirty="0" smtClean="0"/>
              <a:t> района.</a:t>
            </a:r>
          </a:p>
          <a:p>
            <a:endParaRPr lang="ru-RU" dirty="0"/>
          </a:p>
        </p:txBody>
      </p:sp>
    </p:spTree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m0-tub-ru.yandex.net/i?id=6a1d8903bc143884fc9f76aa2cf7c2c0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8" name="Picture 4" descr="Государственный природный заповедник «Шайтан-Тау». Автор фотографии - В. Герма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24736" cy="35010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Прямоугольник 3"/>
          <p:cNvSpPr/>
          <p:nvPr/>
        </p:nvSpPr>
        <p:spPr>
          <a:xfrm>
            <a:off x="251520" y="2852936"/>
            <a:ext cx="5421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rgbClr val="FF0000"/>
                </a:solidFill>
              </a:rPr>
              <a:t>Шайтан-Тау</a:t>
            </a:r>
            <a:r>
              <a:rPr lang="ru-RU" sz="2800" dirty="0">
                <a:solidFill>
                  <a:srgbClr val="FF0000"/>
                </a:solidFill>
              </a:rPr>
              <a:t> – низкогорный хребет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861048"/>
            <a:ext cx="536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908720"/>
            <a:ext cx="32038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С незапамятных времён эта местность привлекала внимание человека. Например, по одной из легенд хребет получил название «</a:t>
            </a:r>
            <a:r>
              <a:rPr lang="ru-RU" dirty="0" err="1">
                <a:solidFill>
                  <a:srgbClr val="002060"/>
                </a:solidFill>
              </a:rPr>
              <a:t>Шайтан-Тау</a:t>
            </a:r>
            <a:r>
              <a:rPr lang="ru-RU" dirty="0">
                <a:solidFill>
                  <a:srgbClr val="002060"/>
                </a:solidFill>
              </a:rPr>
              <a:t>» (в переводе с башкирского «Чёртова гора») от местных башкирских жителей и кочевников за свой суровый характер </a:t>
            </a:r>
            <a:r>
              <a:rPr lang="ru-RU" dirty="0" smtClean="0">
                <a:solidFill>
                  <a:srgbClr val="002060"/>
                </a:solidFill>
              </a:rPr>
              <a:t>погоды.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Второе название хребта – «</a:t>
            </a:r>
            <a:r>
              <a:rPr lang="ru-RU" dirty="0" err="1">
                <a:solidFill>
                  <a:srgbClr val="002060"/>
                </a:solidFill>
              </a:rPr>
              <a:t>Дзяутюбе</a:t>
            </a:r>
            <a:r>
              <a:rPr lang="ru-RU" dirty="0">
                <a:solidFill>
                  <a:srgbClr val="002060"/>
                </a:solidFill>
              </a:rPr>
              <a:t>» (в переводе с башкирского «Бойцовая гора»), уходит корнями во времена кочевников, когда башкирские и казахские племена часто встречались в сражениях на вершинах, склонах и в долине лесных низкогорий </a:t>
            </a:r>
            <a:r>
              <a:rPr lang="ru-RU" dirty="0" err="1">
                <a:solidFill>
                  <a:srgbClr val="002060"/>
                </a:solidFill>
              </a:rPr>
              <a:t>Шайтан-Тау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4294967295"/>
          </p:nvPr>
        </p:nvSpPr>
        <p:spPr>
          <a:xfrm>
            <a:off x="0" y="3716338"/>
            <a:ext cx="5004048" cy="1368425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Расположен в приграничных районах Оренбургской области и Республики Башкортостан</a:t>
            </a:r>
          </a:p>
        </p:txBody>
      </p:sp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ds02.infourok.ru/uploads/ex/0faf/0005ef96-847ab0e2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s://nashural.ru/assets/uploads/reka-ural-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0"/>
            <a:ext cx="5715000" cy="32194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 rot="611345">
            <a:off x="5652120" y="2348880"/>
            <a:ext cx="1678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Река Урал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046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Издавна эта река носила название Яик</a:t>
            </a:r>
            <a:r>
              <a:rPr lang="ru-RU" dirty="0" smtClean="0">
                <a:solidFill>
                  <a:srgbClr val="7030A0"/>
                </a:solidFill>
              </a:rPr>
              <a:t>,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>
                <a:solidFill>
                  <a:srgbClr val="7030A0"/>
                </a:solidFill>
              </a:rPr>
              <a:t>пока в 1775 году по указу Екатерины II 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7030A0"/>
                </a:solidFill>
              </a:rPr>
              <a:t>не </a:t>
            </a:r>
            <a:r>
              <a:rPr lang="ru-RU" dirty="0">
                <a:solidFill>
                  <a:srgbClr val="7030A0"/>
                </a:solidFill>
              </a:rPr>
              <a:t>была переименована.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340768"/>
            <a:ext cx="38884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К</a:t>
            </a:r>
            <a:r>
              <a:rPr lang="ru-RU" dirty="0" smtClean="0">
                <a:solidFill>
                  <a:srgbClr val="7030A0"/>
                </a:solidFill>
              </a:rPr>
              <a:t>ак </a:t>
            </a:r>
            <a:r>
              <a:rPr lang="ru-RU" dirty="0">
                <a:solidFill>
                  <a:srgbClr val="7030A0"/>
                </a:solidFill>
              </a:rPr>
              <a:t>установили ученые, </a:t>
            </a:r>
            <a:r>
              <a:rPr lang="ru-RU" dirty="0" smtClean="0">
                <a:solidFill>
                  <a:srgbClr val="7030A0"/>
                </a:solidFill>
              </a:rPr>
              <a:t> Яик произошел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>
                <a:solidFill>
                  <a:srgbClr val="7030A0"/>
                </a:solidFill>
              </a:rPr>
              <a:t>от </a:t>
            </a:r>
            <a:r>
              <a:rPr lang="ru-RU" dirty="0" smtClean="0">
                <a:solidFill>
                  <a:srgbClr val="7030A0"/>
                </a:solidFill>
              </a:rPr>
              <a:t>тюркского, </a:t>
            </a:r>
            <a:r>
              <a:rPr lang="ru-RU" dirty="0">
                <a:solidFill>
                  <a:srgbClr val="7030A0"/>
                </a:solidFill>
              </a:rPr>
              <a:t>означающей «разливающаяся, затопляющая</a:t>
            </a:r>
            <a:r>
              <a:rPr lang="ru-RU" dirty="0" smtClean="0">
                <a:solidFill>
                  <a:srgbClr val="7030A0"/>
                </a:solidFill>
              </a:rPr>
              <a:t>».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>
                <a:solidFill>
                  <a:srgbClr val="7030A0"/>
                </a:solidFill>
              </a:rPr>
              <a:t>Во время весеннего половодья река выходит из берегов и широко 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7030A0"/>
                </a:solidFill>
              </a:rPr>
              <a:t>Разливается. В русских же письменных источниках первое упоминание Яика относится к 1140 году.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34290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  <a:r>
              <a:rPr lang="ru-RU" dirty="0">
                <a:solidFill>
                  <a:srgbClr val="0070C0"/>
                </a:solidFill>
              </a:rPr>
              <a:t>Протекает по территории Республики Башкортостан, Челябинской и Оренбургской областей и Казахстану. Исток реки в </a:t>
            </a:r>
            <a:r>
              <a:rPr lang="ru-RU" dirty="0" err="1">
                <a:solidFill>
                  <a:srgbClr val="0070C0"/>
                </a:solidFill>
              </a:rPr>
              <a:t>Учалинском</a:t>
            </a:r>
            <a:r>
              <a:rPr lang="ru-RU" dirty="0">
                <a:solidFill>
                  <a:srgbClr val="0070C0"/>
                </a:solidFill>
              </a:rPr>
              <a:t> районе Башкортостана, в болоте на восточном склоне хребта </a:t>
            </a:r>
            <a:r>
              <a:rPr lang="ru-RU" dirty="0" err="1">
                <a:solidFill>
                  <a:srgbClr val="0070C0"/>
                </a:solidFill>
              </a:rPr>
              <a:t>Уралтау</a:t>
            </a:r>
            <a:r>
              <a:rPr lang="ru-RU" dirty="0">
                <a:solidFill>
                  <a:srgbClr val="0070C0"/>
                </a:solidFill>
              </a:rPr>
              <a:t>, а устье – в Каспийском море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d1qsm8gx115ipa.cloudfront.net/_111/1501/_900119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oren-turizm.ru/uploads/ckfinder/userfiles/images/%D0%B1%D0%BE%D1%80%D0%BE%D0%B2%D0%BA%D0%B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1947" y="0"/>
            <a:ext cx="5052053" cy="3789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 rot="325135">
            <a:off x="5059488" y="2848000"/>
            <a:ext cx="2702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rgbClr val="00B050"/>
                </a:solidFill>
              </a:rPr>
              <a:t>Бузулукский</a:t>
            </a:r>
            <a:r>
              <a:rPr lang="ru-RU" sz="2800" dirty="0">
                <a:solidFill>
                  <a:srgbClr val="00B050"/>
                </a:solidFill>
              </a:rPr>
              <a:t> бор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err="1">
                <a:solidFill>
                  <a:srgbClr val="002060"/>
                </a:solidFill>
              </a:rPr>
              <a:t>Бузулукский</a:t>
            </a:r>
            <a:r>
              <a:rPr lang="ru-RU" sz="2000" dirty="0">
                <a:solidFill>
                  <a:srgbClr val="002060"/>
                </a:solidFill>
              </a:rPr>
              <a:t> бор вытянулся вдоль долины реки Боровки – притока Самары – в котловине, которая ниже окружающей местности на 100-150 метров. Его протяженность 50 километров в длину и 32 километра в ширину.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27687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</a:rPr>
              <a:t>Первые описания </a:t>
            </a:r>
            <a:r>
              <a:rPr lang="ru-RU" sz="2000" dirty="0" err="1">
                <a:solidFill>
                  <a:srgbClr val="002060"/>
                </a:solidFill>
              </a:rPr>
              <a:t>Бузулукского</a:t>
            </a:r>
            <a:r>
              <a:rPr lang="ru-RU" sz="2000" dirty="0">
                <a:solidFill>
                  <a:srgbClr val="002060"/>
                </a:solidFill>
              </a:rPr>
              <a:t> бора дали ученые П.С. Паллас и П.И. </a:t>
            </a:r>
            <a:r>
              <a:rPr lang="ru-RU" sz="2000" dirty="0" err="1">
                <a:solidFill>
                  <a:srgbClr val="002060"/>
                </a:solidFill>
              </a:rPr>
              <a:t>Рычков</a:t>
            </a:r>
            <a:r>
              <a:rPr lang="ru-RU" sz="2000" dirty="0">
                <a:solidFill>
                  <a:srgbClr val="002060"/>
                </a:solidFill>
              </a:rPr>
              <a:t>. Так, </a:t>
            </a:r>
            <a:r>
              <a:rPr lang="ru-RU" sz="2000" dirty="0" err="1">
                <a:solidFill>
                  <a:srgbClr val="002060"/>
                </a:solidFill>
              </a:rPr>
              <a:t>Рычков</a:t>
            </a:r>
            <a:r>
              <a:rPr lang="ru-RU" sz="2000" dirty="0">
                <a:solidFill>
                  <a:srgbClr val="002060"/>
                </a:solidFill>
              </a:rPr>
              <a:t> писал: «…имеется тут немалый сосновый бор, какого при всех линейных крепостях не находится, и ежели бы оный </a:t>
            </a:r>
            <a:r>
              <a:rPr lang="ru-RU" sz="2000" dirty="0" smtClean="0">
                <a:solidFill>
                  <a:srgbClr val="002060"/>
                </a:solidFill>
              </a:rPr>
              <a:t>сбережением </a:t>
            </a:r>
            <a:r>
              <a:rPr lang="ru-RU" sz="2000" dirty="0">
                <a:solidFill>
                  <a:srgbClr val="002060"/>
                </a:solidFill>
              </a:rPr>
              <a:t>рублен и от пожаров сохраняем был, то б его для всех по сей дистанции имеющихся крепостей было б довольно». </a:t>
            </a:r>
            <a:endParaRPr lang="ru-RU" sz="2000" dirty="0" smtClean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 С 1933 по 1948 годы на части бора существовал государственный заповедник.</a:t>
            </a:r>
          </a:p>
        </p:txBody>
      </p:sp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im0-tub-ru.yandex.net/i?id=6a1d8903bc143884fc9f76aa2cf7c2c0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79512" y="1124744"/>
            <a:ext cx="46085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>
                <a:solidFill>
                  <a:srgbClr val="002060"/>
                </a:solidFill>
              </a:rPr>
              <a:t>Гора </a:t>
            </a:r>
            <a:r>
              <a:rPr lang="ru-RU" dirty="0">
                <a:solidFill>
                  <a:srgbClr val="002060"/>
                </a:solidFill>
              </a:rPr>
              <a:t>возвышается на правом берегу реки </a:t>
            </a:r>
            <a:r>
              <a:rPr lang="ru-RU" dirty="0" smtClean="0">
                <a:solidFill>
                  <a:srgbClr val="002060"/>
                </a:solidFill>
              </a:rPr>
              <a:t>Сакмара </a:t>
            </a:r>
            <a:r>
              <a:rPr lang="ru-RU" dirty="0" smtClean="0">
                <a:solidFill>
                  <a:srgbClr val="002060"/>
                </a:solidFill>
              </a:rPr>
              <a:t>(Саракташ)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Название горы объясняется цветом слагающих ее пород. Из-за красной глины и красного </a:t>
            </a:r>
            <a:r>
              <a:rPr lang="ru-RU" dirty="0" smtClean="0">
                <a:solidFill>
                  <a:srgbClr val="002060"/>
                </a:solidFill>
              </a:rPr>
              <a:t>песчаника.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Впрочем, есть и другое название горы – </a:t>
            </a:r>
            <a:r>
              <a:rPr lang="ru-RU" dirty="0" err="1">
                <a:solidFill>
                  <a:srgbClr val="002060"/>
                </a:solidFill>
              </a:rPr>
              <a:t>Сарыкташ</a:t>
            </a:r>
            <a:r>
              <a:rPr lang="ru-RU" dirty="0">
                <a:solidFill>
                  <a:srgbClr val="002060"/>
                </a:solidFill>
              </a:rPr>
              <a:t> (в переводе — «каменные овцы» или «овечий камень»). Это название объясняется наличием на горе крупных камней, которые по легенде издалека приняли за овец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dirty="0">
                <a:solidFill>
                  <a:srgbClr val="002060"/>
                </a:solidFill>
              </a:rPr>
              <a:t> С Красной горы открывается красивый вид на окрестности, Саракташ и текущую под горой реку Сакмару.</a:t>
            </a:r>
          </a:p>
          <a:p>
            <a:r>
              <a:rPr lang="ru-RU" dirty="0">
                <a:solidFill>
                  <a:srgbClr val="002060"/>
                </a:solidFill>
              </a:rPr>
              <a:t>В 1998 году здесь проходили </a:t>
            </a:r>
            <a:r>
              <a:rPr lang="ru-RU" dirty="0" smtClean="0">
                <a:solidFill>
                  <a:srgbClr val="002060"/>
                </a:solidFill>
              </a:rPr>
              <a:t>съемки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фильма «Русский </a:t>
            </a:r>
            <a:r>
              <a:rPr lang="ru-RU" dirty="0">
                <a:solidFill>
                  <a:srgbClr val="002060"/>
                </a:solidFill>
              </a:rPr>
              <a:t>бунт» о событиях крестьянской войны</a:t>
            </a:r>
            <a:r>
              <a:rPr lang="ru-RU" dirty="0" smtClean="0">
                <a:solidFill>
                  <a:srgbClr val="002060"/>
                </a:solidFill>
              </a:rPr>
              <a:t>. </a:t>
            </a:r>
          </a:p>
          <a:p>
            <a:endParaRPr lang="ru-RU" dirty="0"/>
          </a:p>
        </p:txBody>
      </p:sp>
      <p:pic>
        <p:nvPicPr>
          <p:cNvPr id="41986" name="Picture 2" descr="http://stranniy.ru/health/sbornik-russian-english-tourist/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3" y="2132856"/>
            <a:ext cx="4283967" cy="32129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6" name="Прямоугольник 15"/>
          <p:cNvSpPr/>
          <p:nvPr/>
        </p:nvSpPr>
        <p:spPr>
          <a:xfrm>
            <a:off x="6084168" y="4725144"/>
            <a:ext cx="2177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Красная гора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grafamania.net/uploads/posts/2010-09/1285603692_vo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387"/>
            <a:ext cx="9144000" cy="690338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860032" y="1700808"/>
            <a:ext cx="35283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Как красиво, как богато, как необычно родное Оренбуржье!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 Не обязательно ехать куда-то далеко на отдых, можно  отдохнуть  и попутешествовать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 по родному краю.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 Красоту и богатство нашего края воспели многие писатели и поэты, побывавшие или жившие в Оренбуржье.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 Любят </a:t>
            </a:r>
            <a:r>
              <a:rPr lang="ru-RU" i="1" dirty="0" err="1" smtClean="0">
                <a:solidFill>
                  <a:srgbClr val="FF0000"/>
                </a:solidFill>
              </a:rPr>
              <a:t>оренбуржцы</a:t>
            </a:r>
            <a:r>
              <a:rPr lang="ru-RU" i="1" dirty="0" smtClean="0">
                <a:solidFill>
                  <a:srgbClr val="FF0000"/>
                </a:solidFill>
              </a:rPr>
              <a:t> свой край и берегут его. 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Мы очень хотим, чтобы и вы любили, защищали и оберегали его.</a:t>
            </a:r>
            <a:endParaRPr lang="ru-RU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s://im0-tub-ru.yandex.net/i?id=961f047023d4da0ecf512b9455e49557&amp;n=33&amp;h=215&amp;w=3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39552" y="332656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ru-RU" sz="2000" i="1" dirty="0">
                <a:solidFill>
                  <a:srgbClr val="00B0F0"/>
                </a:solidFill>
              </a:rPr>
              <a:t>Оренбуржье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Люблю бескрайние просторы,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Край необъятный странный наш,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Платков изящные узоры,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Степей и гор простой пейзаж.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Люблю зимы трескучий холод 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И лета томную жару, 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На окнах - роспись и узоры, 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Росу на листьях поутру,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Урала жгучую прохладу,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Степей бескрайний наш простор,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В лесу из зелени преграду - 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Сосновый стройный частокол.</a:t>
            </a:r>
          </a:p>
          <a:p>
            <a:pPr algn="r" fontAlgn="base"/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 smtClean="0"/>
              <a:t>                                  И</a:t>
            </a:r>
            <a:r>
              <a:rPr lang="ru-RU" dirty="0"/>
              <a:t>. Гаврилова</a:t>
            </a:r>
          </a:p>
        </p:txBody>
      </p:sp>
    </p:spTree>
  </p:cSld>
  <p:clrMapOvr>
    <a:masterClrMapping/>
  </p:clrMapOvr>
  <p:transition>
    <p:pull dir="l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0-tub-ru.yandex.net/i?id=49241d484bc289983721b7854d48b674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521" y="0"/>
            <a:ext cx="918252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660</Words>
  <Application>Microsoft Office PowerPoint</Application>
  <PresentationFormat>Экран (4:3)</PresentationFormat>
  <Paragraphs>91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Конкурс презентаций  «Семь чудес природы Оребуржья»  </vt:lpstr>
      <vt:lpstr>Слайд 2</vt:lpstr>
      <vt:lpstr>Карта Оренбургской области с памятниками природного наследия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презентаций  «Семь чудес природы Оребуржья»</dc:title>
  <dc:creator>Admin</dc:creator>
  <cp:lastModifiedBy>Admin</cp:lastModifiedBy>
  <cp:revision>17</cp:revision>
  <dcterms:created xsi:type="dcterms:W3CDTF">2017-04-20T13:36:20Z</dcterms:created>
  <dcterms:modified xsi:type="dcterms:W3CDTF">2017-04-20T15:59:10Z</dcterms:modified>
</cp:coreProperties>
</file>