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90" r:id="rId4"/>
    <p:sldId id="257" r:id="rId5"/>
    <p:sldId id="258" r:id="rId6"/>
    <p:sldId id="259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73" r:id="rId23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rgbClr val="0D0D0D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7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rgbClr val="0D0D0D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2/26/2024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BCD6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rgbClr val="0D0D0D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2/26/2024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2/26/2024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8836" y="30479"/>
            <a:ext cx="11514327" cy="624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1" i="0">
                <a:solidFill>
                  <a:srgbClr val="0D0D0D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453" y="1313179"/>
            <a:ext cx="11277092" cy="4107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2/26/2024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9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96940" y="1487170"/>
            <a:ext cx="5546090" cy="10331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3200" spc="5" dirty="0" smtClean="0">
                <a:solidFill>
                  <a:srgbClr val="FF0000"/>
                </a:solidFill>
              </a:rPr>
              <a:t>Военно</a:t>
            </a:r>
            <a:r>
              <a:rPr sz="3200" spc="5" smtClean="0">
                <a:solidFill>
                  <a:srgbClr val="FF0000"/>
                </a:solidFill>
              </a:rPr>
              <a:t>-</a:t>
            </a:r>
            <a:r>
              <a:rPr sz="3200" spc="5" dirty="0" err="1" smtClean="0">
                <a:solidFill>
                  <a:srgbClr val="FF0000"/>
                </a:solidFill>
              </a:rPr>
              <a:t>патриотическое</a:t>
            </a:r>
            <a:endParaRPr sz="3200" dirty="0"/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sz="3200" spc="30" dirty="0">
                <a:solidFill>
                  <a:srgbClr val="FF0000"/>
                </a:solidFill>
              </a:rPr>
              <a:t>воспитание </a:t>
            </a:r>
            <a:r>
              <a:rPr sz="3200" spc="20" dirty="0">
                <a:solidFill>
                  <a:srgbClr val="FF0000"/>
                </a:solidFill>
              </a:rPr>
              <a:t>на </a:t>
            </a:r>
            <a:r>
              <a:rPr sz="3200" spc="10" dirty="0">
                <a:solidFill>
                  <a:srgbClr val="FF0000"/>
                </a:solidFill>
              </a:rPr>
              <a:t>уроках</a:t>
            </a:r>
            <a:r>
              <a:rPr sz="3200" spc="-515" dirty="0">
                <a:solidFill>
                  <a:srgbClr val="FF0000"/>
                </a:solidFill>
              </a:rPr>
              <a:t> </a:t>
            </a:r>
            <a:r>
              <a:rPr sz="3200" spc="5" dirty="0">
                <a:solidFill>
                  <a:srgbClr val="FF0000"/>
                </a:solidFill>
              </a:rPr>
              <a:t>химии</a:t>
            </a:r>
            <a:endParaRPr sz="3200" dirty="0"/>
          </a:p>
        </p:txBody>
      </p:sp>
      <p:sp>
        <p:nvSpPr>
          <p:cNvPr id="4" name="object 4"/>
          <p:cNvSpPr txBox="1"/>
          <p:nvPr/>
        </p:nvSpPr>
        <p:spPr>
          <a:xfrm>
            <a:off x="6804406" y="3832783"/>
            <a:ext cx="4066540" cy="12003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9900"/>
              </a:lnSpc>
              <a:tabLst>
                <a:tab pos="1878330" algn="l"/>
              </a:tabLst>
            </a:pPr>
            <a:r>
              <a:rPr lang="ru-RU" sz="2000" b="1" spc="20" dirty="0" smtClean="0">
                <a:latin typeface="Times New Roman"/>
                <a:cs typeface="Times New Roman"/>
              </a:rPr>
              <a:t>Ледовская Елена Михайловна, учитель химии, биологии.</a:t>
            </a:r>
          </a:p>
          <a:p>
            <a:pPr marL="12700" marR="5080">
              <a:lnSpc>
                <a:spcPct val="99900"/>
              </a:lnSpc>
              <a:tabLst>
                <a:tab pos="1878330" algn="l"/>
              </a:tabLst>
            </a:pPr>
            <a:r>
              <a:rPr lang="ru-RU" sz="2000" b="1" spc="20" dirty="0" smtClean="0">
                <a:latin typeface="Times New Roman"/>
                <a:cs typeface="Times New Roman"/>
              </a:rPr>
              <a:t>МБОУ «Кулунская ООШ»</a:t>
            </a:r>
            <a:endParaRPr lang="ru-RU" sz="2000" b="1" spc="20" dirty="0" smtClean="0">
              <a:latin typeface="Times New Roman"/>
              <a:cs typeface="Times New Roman"/>
            </a:endParaRPr>
          </a:p>
          <a:p>
            <a:pPr marL="12700" marR="5080">
              <a:lnSpc>
                <a:spcPct val="99900"/>
              </a:lnSpc>
              <a:tabLst>
                <a:tab pos="1878330" algn="l"/>
              </a:tabLst>
            </a:pPr>
            <a:endParaRPr sz="1800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955425" y="1786333"/>
            <a:ext cx="221615" cy="221615"/>
          </a:xfrm>
          <a:custGeom>
            <a:avLst/>
            <a:gdLst/>
            <a:ahLst/>
            <a:cxnLst/>
            <a:rect l="l" t="t" r="r" b="b"/>
            <a:pathLst>
              <a:path w="221614" h="221614">
                <a:moveTo>
                  <a:pt x="215658" y="0"/>
                </a:moveTo>
                <a:lnTo>
                  <a:pt x="5499" y="0"/>
                </a:lnTo>
                <a:lnTo>
                  <a:pt x="0" y="5486"/>
                </a:lnTo>
                <a:lnTo>
                  <a:pt x="0" y="215658"/>
                </a:lnTo>
                <a:lnTo>
                  <a:pt x="5499" y="221157"/>
                </a:lnTo>
                <a:lnTo>
                  <a:pt x="215658" y="221157"/>
                </a:lnTo>
                <a:lnTo>
                  <a:pt x="221157" y="215658"/>
                </a:lnTo>
                <a:lnTo>
                  <a:pt x="221157" y="5486"/>
                </a:lnTo>
                <a:lnTo>
                  <a:pt x="215658" y="0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55425" y="1786333"/>
            <a:ext cx="221615" cy="221615"/>
          </a:xfrm>
          <a:custGeom>
            <a:avLst/>
            <a:gdLst/>
            <a:ahLst/>
            <a:cxnLst/>
            <a:rect l="l" t="t" r="r" b="b"/>
            <a:pathLst>
              <a:path w="221614" h="221614">
                <a:moveTo>
                  <a:pt x="215658" y="0"/>
                </a:moveTo>
                <a:lnTo>
                  <a:pt x="5499" y="0"/>
                </a:lnTo>
                <a:lnTo>
                  <a:pt x="0" y="5486"/>
                </a:lnTo>
                <a:lnTo>
                  <a:pt x="0" y="215658"/>
                </a:lnTo>
                <a:lnTo>
                  <a:pt x="5499" y="221157"/>
                </a:lnTo>
                <a:lnTo>
                  <a:pt x="215658" y="221157"/>
                </a:lnTo>
                <a:lnTo>
                  <a:pt x="221157" y="215658"/>
                </a:lnTo>
                <a:lnTo>
                  <a:pt x="221157" y="183357"/>
                </a:lnTo>
                <a:lnTo>
                  <a:pt x="51935" y="183357"/>
                </a:lnTo>
                <a:lnTo>
                  <a:pt x="51625" y="178257"/>
                </a:lnTo>
                <a:lnTo>
                  <a:pt x="56369" y="172069"/>
                </a:lnTo>
                <a:lnTo>
                  <a:pt x="59118" y="164599"/>
                </a:lnTo>
                <a:lnTo>
                  <a:pt x="60305" y="156541"/>
                </a:lnTo>
                <a:lnTo>
                  <a:pt x="60363" y="148589"/>
                </a:lnTo>
                <a:lnTo>
                  <a:pt x="45641" y="138983"/>
                </a:lnTo>
                <a:lnTo>
                  <a:pt x="34353" y="127193"/>
                </a:lnTo>
                <a:lnTo>
                  <a:pt x="27123" y="113646"/>
                </a:lnTo>
                <a:lnTo>
                  <a:pt x="24574" y="98767"/>
                </a:lnTo>
                <a:lnTo>
                  <a:pt x="31333" y="74868"/>
                </a:lnTo>
                <a:lnTo>
                  <a:pt x="49764" y="55349"/>
                </a:lnTo>
                <a:lnTo>
                  <a:pt x="77102" y="42189"/>
                </a:lnTo>
                <a:lnTo>
                  <a:pt x="110578" y="37363"/>
                </a:lnTo>
                <a:lnTo>
                  <a:pt x="221157" y="37363"/>
                </a:lnTo>
                <a:lnTo>
                  <a:pt x="221157" y="5486"/>
                </a:lnTo>
                <a:lnTo>
                  <a:pt x="215658" y="0"/>
                </a:lnTo>
                <a:close/>
              </a:path>
              <a:path w="221614" h="221614">
                <a:moveTo>
                  <a:pt x="105270" y="160032"/>
                </a:moveTo>
                <a:lnTo>
                  <a:pt x="85715" y="174978"/>
                </a:lnTo>
                <a:lnTo>
                  <a:pt x="65617" y="182508"/>
                </a:lnTo>
                <a:lnTo>
                  <a:pt x="51935" y="183357"/>
                </a:lnTo>
                <a:lnTo>
                  <a:pt x="221157" y="183357"/>
                </a:lnTo>
                <a:lnTo>
                  <a:pt x="221157" y="160223"/>
                </a:lnTo>
                <a:lnTo>
                  <a:pt x="110578" y="160223"/>
                </a:lnTo>
                <a:lnTo>
                  <a:pt x="105270" y="160032"/>
                </a:lnTo>
                <a:close/>
              </a:path>
              <a:path w="221614" h="221614">
                <a:moveTo>
                  <a:pt x="221157" y="37363"/>
                </a:moveTo>
                <a:lnTo>
                  <a:pt x="110578" y="37363"/>
                </a:lnTo>
                <a:lnTo>
                  <a:pt x="144055" y="42189"/>
                </a:lnTo>
                <a:lnTo>
                  <a:pt x="171392" y="55349"/>
                </a:lnTo>
                <a:lnTo>
                  <a:pt x="189824" y="74868"/>
                </a:lnTo>
                <a:lnTo>
                  <a:pt x="196583" y="98767"/>
                </a:lnTo>
                <a:lnTo>
                  <a:pt x="189824" y="122686"/>
                </a:lnTo>
                <a:lnTo>
                  <a:pt x="171392" y="142220"/>
                </a:lnTo>
                <a:lnTo>
                  <a:pt x="144055" y="155392"/>
                </a:lnTo>
                <a:lnTo>
                  <a:pt x="110578" y="160223"/>
                </a:lnTo>
                <a:lnTo>
                  <a:pt x="221157" y="160223"/>
                </a:lnTo>
                <a:lnTo>
                  <a:pt x="221157" y="37363"/>
                </a:lnTo>
                <a:close/>
              </a:path>
            </a:pathLst>
          </a:custGeom>
          <a:solidFill>
            <a:srgbClr val="FFD1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980000" y="1823697"/>
            <a:ext cx="172085" cy="146050"/>
          </a:xfrm>
          <a:custGeom>
            <a:avLst/>
            <a:gdLst/>
            <a:ahLst/>
            <a:cxnLst/>
            <a:rect l="l" t="t" r="r" b="b"/>
            <a:pathLst>
              <a:path w="172085" h="146050">
                <a:moveTo>
                  <a:pt x="86004" y="122859"/>
                </a:moveTo>
                <a:lnTo>
                  <a:pt x="84200" y="122859"/>
                </a:lnTo>
                <a:lnTo>
                  <a:pt x="82448" y="122758"/>
                </a:lnTo>
                <a:lnTo>
                  <a:pt x="80695" y="122669"/>
                </a:lnTo>
                <a:lnTo>
                  <a:pt x="61140" y="137614"/>
                </a:lnTo>
                <a:lnTo>
                  <a:pt x="41043" y="145145"/>
                </a:lnTo>
                <a:lnTo>
                  <a:pt x="27360" y="145993"/>
                </a:lnTo>
                <a:lnTo>
                  <a:pt x="27050" y="140893"/>
                </a:lnTo>
                <a:lnTo>
                  <a:pt x="31795" y="134706"/>
                </a:lnTo>
                <a:lnTo>
                  <a:pt x="34543" y="127236"/>
                </a:lnTo>
                <a:lnTo>
                  <a:pt x="35730" y="119178"/>
                </a:lnTo>
                <a:lnTo>
                  <a:pt x="35788" y="111226"/>
                </a:lnTo>
                <a:lnTo>
                  <a:pt x="21066" y="101620"/>
                </a:lnTo>
                <a:lnTo>
                  <a:pt x="9778" y="89830"/>
                </a:lnTo>
                <a:lnTo>
                  <a:pt x="2548" y="76282"/>
                </a:lnTo>
                <a:lnTo>
                  <a:pt x="0" y="61404"/>
                </a:lnTo>
                <a:lnTo>
                  <a:pt x="6758" y="37504"/>
                </a:lnTo>
                <a:lnTo>
                  <a:pt x="25190" y="17986"/>
                </a:lnTo>
                <a:lnTo>
                  <a:pt x="52527" y="4825"/>
                </a:lnTo>
                <a:lnTo>
                  <a:pt x="86004" y="0"/>
                </a:lnTo>
                <a:lnTo>
                  <a:pt x="119480" y="4825"/>
                </a:lnTo>
                <a:lnTo>
                  <a:pt x="146818" y="17986"/>
                </a:lnTo>
                <a:lnTo>
                  <a:pt x="165250" y="37504"/>
                </a:lnTo>
                <a:lnTo>
                  <a:pt x="172008" y="61404"/>
                </a:lnTo>
                <a:lnTo>
                  <a:pt x="165250" y="85322"/>
                </a:lnTo>
                <a:lnTo>
                  <a:pt x="146818" y="104857"/>
                </a:lnTo>
                <a:lnTo>
                  <a:pt x="119480" y="118029"/>
                </a:lnTo>
                <a:lnTo>
                  <a:pt x="86004" y="122859"/>
                </a:lnTo>
              </a:path>
            </a:pathLst>
          </a:custGeom>
          <a:ln w="74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955425" y="1786333"/>
            <a:ext cx="221615" cy="221615"/>
          </a:xfrm>
          <a:custGeom>
            <a:avLst/>
            <a:gdLst/>
            <a:ahLst/>
            <a:cxnLst/>
            <a:rect l="l" t="t" r="r" b="b"/>
            <a:pathLst>
              <a:path w="221614" h="221614">
                <a:moveTo>
                  <a:pt x="208876" y="0"/>
                </a:moveTo>
                <a:lnTo>
                  <a:pt x="12280" y="0"/>
                </a:lnTo>
                <a:lnTo>
                  <a:pt x="5499" y="0"/>
                </a:lnTo>
                <a:lnTo>
                  <a:pt x="0" y="5486"/>
                </a:lnTo>
                <a:lnTo>
                  <a:pt x="0" y="12280"/>
                </a:lnTo>
                <a:lnTo>
                  <a:pt x="0" y="208876"/>
                </a:lnTo>
                <a:lnTo>
                  <a:pt x="0" y="215658"/>
                </a:lnTo>
                <a:lnTo>
                  <a:pt x="5499" y="221157"/>
                </a:lnTo>
                <a:lnTo>
                  <a:pt x="12280" y="221157"/>
                </a:lnTo>
                <a:lnTo>
                  <a:pt x="208876" y="221157"/>
                </a:lnTo>
                <a:lnTo>
                  <a:pt x="215658" y="221157"/>
                </a:lnTo>
                <a:lnTo>
                  <a:pt x="221157" y="215658"/>
                </a:lnTo>
                <a:lnTo>
                  <a:pt x="221157" y="208876"/>
                </a:lnTo>
                <a:lnTo>
                  <a:pt x="221157" y="12280"/>
                </a:lnTo>
                <a:lnTo>
                  <a:pt x="221157" y="5486"/>
                </a:lnTo>
                <a:lnTo>
                  <a:pt x="215658" y="0"/>
                </a:lnTo>
                <a:lnTo>
                  <a:pt x="208876" y="0"/>
                </a:lnTo>
                <a:close/>
              </a:path>
            </a:pathLst>
          </a:custGeom>
          <a:ln w="74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C:\Users\denti\OneDrive\Рабочий стол\{bv\Новая папка\Экспозиция по труженикам тыла, 2015 го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0"/>
            <a:ext cx="9144000" cy="68566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denti\OneDrive\Рабочий стол\{bv\Новая папка\Бойцы ужурского Всевобуч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304800"/>
            <a:ext cx="5048250" cy="3090862"/>
          </a:xfrm>
          <a:prstGeom prst="rect">
            <a:avLst/>
          </a:prstGeom>
          <a:noFill/>
        </p:spPr>
      </p:pic>
      <p:pic>
        <p:nvPicPr>
          <p:cNvPr id="40963" name="Picture 3" descr="C:\Users\denti\OneDrive\Рабочий стол\{bv\Новая папка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228600"/>
            <a:ext cx="4837307" cy="3225745"/>
          </a:xfrm>
          <a:prstGeom prst="rect">
            <a:avLst/>
          </a:prstGeom>
          <a:noFill/>
        </p:spPr>
      </p:pic>
      <p:pic>
        <p:nvPicPr>
          <p:cNvPr id="40965" name="Picture 5" descr="C:\Users\denti\OneDrive\Рабочий стол\{bv\Новая папка\приложение 6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3657600"/>
            <a:ext cx="4270375" cy="2926558"/>
          </a:xfrm>
          <a:prstGeom prst="rect">
            <a:avLst/>
          </a:prstGeom>
          <a:noFill/>
        </p:spPr>
      </p:pic>
      <p:pic>
        <p:nvPicPr>
          <p:cNvPr id="40966" name="Picture 6" descr="C:\Users\denti\OneDrive\Рабочий стол\{bv\Новая папка\приложение 2 б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3581400"/>
            <a:ext cx="1806575" cy="2847011"/>
          </a:xfrm>
          <a:prstGeom prst="rect">
            <a:avLst/>
          </a:prstGeom>
          <a:noFill/>
        </p:spPr>
      </p:pic>
      <p:pic>
        <p:nvPicPr>
          <p:cNvPr id="40967" name="Picture 7" descr="C:\Users\denti\OneDrive\Рабочий стол\{bv\Новая папка\приложение 6 б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3810000"/>
            <a:ext cx="1875229" cy="2535237"/>
          </a:xfrm>
          <a:prstGeom prst="rect">
            <a:avLst/>
          </a:prstGeom>
          <a:noFill/>
        </p:spPr>
      </p:pic>
      <p:pic>
        <p:nvPicPr>
          <p:cNvPr id="40969" name="Picture 9" descr="C:\Users\denti\OneDrive\Рабочий стол\{bv\Новая папка\приложение 1 б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4400" y="3657600"/>
            <a:ext cx="1773238" cy="2822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450848" cy="68397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741152" y="0"/>
            <a:ext cx="1438655" cy="68397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612850" y="832611"/>
            <a:ext cx="3934460" cy="716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700" b="0" i="1" spc="400" dirty="0">
                <a:solidFill>
                  <a:srgbClr val="D41A11"/>
                </a:solidFill>
                <a:latin typeface="Times New Roman"/>
                <a:cs typeface="Times New Roman"/>
              </a:rPr>
              <a:t>Патриотизм</a:t>
            </a:r>
            <a:endParaRPr sz="47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02129" y="1647545"/>
            <a:ext cx="8337550" cy="3409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97230" marR="5080" indent="-685165">
              <a:lnSpc>
                <a:spcPct val="102000"/>
              </a:lnSpc>
              <a:tabLst>
                <a:tab pos="3314700" algn="l"/>
                <a:tab pos="5287010" algn="l"/>
              </a:tabLst>
            </a:pPr>
            <a:r>
              <a:rPr sz="3550" spc="240" dirty="0">
                <a:solidFill>
                  <a:srgbClr val="110F9C"/>
                </a:solidFill>
                <a:latin typeface="Times New Roman"/>
                <a:cs typeface="Times New Roman"/>
              </a:rPr>
              <a:t>это</a:t>
            </a:r>
            <a:r>
              <a:rPr sz="3550" spc="400" dirty="0">
                <a:solidFill>
                  <a:srgbClr val="110F9C"/>
                </a:solidFill>
                <a:latin typeface="Times New Roman"/>
                <a:cs typeface="Times New Roman"/>
              </a:rPr>
              <a:t> </a:t>
            </a:r>
            <a:r>
              <a:rPr sz="3550" spc="484" dirty="0">
                <a:solidFill>
                  <a:srgbClr val="110F9C"/>
                </a:solidFill>
                <a:latin typeface="Times New Roman"/>
                <a:cs typeface="Times New Roman"/>
              </a:rPr>
              <a:t>любовь</a:t>
            </a:r>
            <a:r>
              <a:rPr sz="3550" spc="380" dirty="0">
                <a:solidFill>
                  <a:srgbClr val="110F9C"/>
                </a:solidFill>
                <a:latin typeface="Times New Roman"/>
                <a:cs typeface="Times New Roman"/>
              </a:rPr>
              <a:t> </a:t>
            </a:r>
            <a:r>
              <a:rPr sz="3550" spc="440" dirty="0">
                <a:solidFill>
                  <a:srgbClr val="110F9C"/>
                </a:solidFill>
                <a:latin typeface="Times New Roman"/>
                <a:cs typeface="Times New Roman"/>
              </a:rPr>
              <a:t>к	</a:t>
            </a:r>
            <a:r>
              <a:rPr sz="3550" spc="385" dirty="0">
                <a:solidFill>
                  <a:srgbClr val="110F9C"/>
                </a:solidFill>
                <a:latin typeface="Times New Roman"/>
                <a:cs typeface="Times New Roman"/>
              </a:rPr>
              <a:t>Родине,</a:t>
            </a:r>
            <a:r>
              <a:rPr sz="3550" spc="295" dirty="0">
                <a:solidFill>
                  <a:srgbClr val="110F9C"/>
                </a:solidFill>
                <a:latin typeface="Times New Roman"/>
                <a:cs typeface="Times New Roman"/>
              </a:rPr>
              <a:t> </a:t>
            </a:r>
            <a:r>
              <a:rPr sz="3550" spc="425" dirty="0">
                <a:solidFill>
                  <a:srgbClr val="110F9C"/>
                </a:solidFill>
                <a:latin typeface="Times New Roman"/>
                <a:cs typeface="Times New Roman"/>
              </a:rPr>
              <a:t>преданность </a:t>
            </a:r>
            <a:r>
              <a:rPr sz="3550" spc="220" dirty="0">
                <a:solidFill>
                  <a:srgbClr val="110F9C"/>
                </a:solidFill>
                <a:latin typeface="Times New Roman"/>
                <a:cs typeface="Times New Roman"/>
              </a:rPr>
              <a:t> </a:t>
            </a:r>
            <a:r>
              <a:rPr sz="3550" spc="370" dirty="0">
                <a:solidFill>
                  <a:srgbClr val="110F9C"/>
                </a:solidFill>
                <a:latin typeface="Times New Roman"/>
                <a:cs typeface="Times New Roman"/>
              </a:rPr>
              <a:t>своему</a:t>
            </a:r>
            <a:r>
              <a:rPr sz="3550" spc="350" dirty="0">
                <a:solidFill>
                  <a:srgbClr val="110F9C"/>
                </a:solidFill>
                <a:latin typeface="Times New Roman"/>
                <a:cs typeface="Times New Roman"/>
              </a:rPr>
              <a:t> </a:t>
            </a:r>
            <a:r>
              <a:rPr sz="3550" spc="409" dirty="0">
                <a:solidFill>
                  <a:srgbClr val="110F9C"/>
                </a:solidFill>
                <a:latin typeface="Times New Roman"/>
                <a:cs typeface="Times New Roman"/>
              </a:rPr>
              <a:t>Отечеству,	</a:t>
            </a:r>
            <a:r>
              <a:rPr sz="3550" spc="415" dirty="0">
                <a:solidFill>
                  <a:srgbClr val="110F9C"/>
                </a:solidFill>
                <a:latin typeface="Times New Roman"/>
                <a:cs typeface="Times New Roman"/>
              </a:rPr>
              <a:t>стремление</a:t>
            </a:r>
            <a:endParaRPr sz="3550">
              <a:latin typeface="Times New Roman"/>
              <a:cs typeface="Times New Roman"/>
            </a:endParaRPr>
          </a:p>
          <a:p>
            <a:pPr marL="1370965" marR="922655" algn="ctr">
              <a:lnSpc>
                <a:spcPts val="4340"/>
              </a:lnSpc>
              <a:spcBef>
                <a:spcPts val="90"/>
              </a:spcBef>
              <a:tabLst>
                <a:tab pos="3543300" algn="l"/>
                <a:tab pos="6181090" algn="l"/>
                <a:tab pos="7106920" algn="l"/>
              </a:tabLst>
            </a:pPr>
            <a:r>
              <a:rPr sz="3500" spc="459" dirty="0">
                <a:solidFill>
                  <a:srgbClr val="110F9C"/>
                </a:solidFill>
                <a:latin typeface="Times New Roman"/>
                <a:cs typeface="Times New Roman"/>
              </a:rPr>
              <a:t>служить	</a:t>
            </a:r>
            <a:r>
              <a:rPr sz="3500" spc="405" dirty="0">
                <a:solidFill>
                  <a:srgbClr val="110F9C"/>
                </a:solidFill>
                <a:latin typeface="Times New Roman"/>
                <a:cs typeface="Times New Roman"/>
              </a:rPr>
              <a:t>его</a:t>
            </a:r>
            <a:r>
              <a:rPr sz="3500" spc="240" dirty="0">
                <a:solidFill>
                  <a:srgbClr val="110F9C"/>
                </a:solidFill>
                <a:latin typeface="Times New Roman"/>
                <a:cs typeface="Times New Roman"/>
              </a:rPr>
              <a:t> </a:t>
            </a:r>
            <a:r>
              <a:rPr sz="3500" spc="440" dirty="0">
                <a:solidFill>
                  <a:srgbClr val="110F9C"/>
                </a:solidFill>
                <a:latin typeface="Times New Roman"/>
                <a:cs typeface="Times New Roman"/>
              </a:rPr>
              <a:t>интересам</a:t>
            </a:r>
            <a:r>
              <a:rPr sz="3500" dirty="0">
                <a:solidFill>
                  <a:srgbClr val="110F9C"/>
                </a:solidFill>
                <a:latin typeface="Times New Roman"/>
                <a:cs typeface="Times New Roman"/>
              </a:rPr>
              <a:t>	</a:t>
            </a:r>
            <a:r>
              <a:rPr sz="3500" spc="310" dirty="0">
                <a:solidFill>
                  <a:srgbClr val="110F9C"/>
                </a:solidFill>
                <a:latin typeface="Times New Roman"/>
                <a:cs typeface="Times New Roman"/>
              </a:rPr>
              <a:t>и  </a:t>
            </a:r>
            <a:r>
              <a:rPr sz="3350" b="1" spc="400" dirty="0">
                <a:solidFill>
                  <a:srgbClr val="110F9C"/>
                </a:solidFill>
                <a:latin typeface="Times New Roman"/>
                <a:cs typeface="Times New Roman"/>
              </a:rPr>
              <a:t>готовность,</a:t>
            </a:r>
            <a:r>
              <a:rPr sz="3350" b="1" spc="380" dirty="0">
                <a:solidFill>
                  <a:srgbClr val="110F9C"/>
                </a:solidFill>
                <a:latin typeface="Times New Roman"/>
                <a:cs typeface="Times New Roman"/>
              </a:rPr>
              <a:t> </a:t>
            </a:r>
            <a:r>
              <a:rPr sz="3350" b="1" spc="425" dirty="0">
                <a:solidFill>
                  <a:srgbClr val="110F9C"/>
                </a:solidFill>
                <a:latin typeface="Times New Roman"/>
                <a:cs typeface="Times New Roman"/>
              </a:rPr>
              <a:t>вплоть	</a:t>
            </a:r>
            <a:r>
              <a:rPr sz="3550" spc="425" dirty="0">
                <a:solidFill>
                  <a:srgbClr val="110F9C"/>
                </a:solidFill>
                <a:latin typeface="Times New Roman"/>
                <a:cs typeface="Times New Roman"/>
              </a:rPr>
              <a:t>до  </a:t>
            </a:r>
            <a:r>
              <a:rPr sz="3500" spc="509" dirty="0">
                <a:solidFill>
                  <a:srgbClr val="110F9C"/>
                </a:solidFill>
                <a:latin typeface="Times New Roman"/>
                <a:cs typeface="Times New Roman"/>
              </a:rPr>
              <a:t>самопожертвования,</a:t>
            </a:r>
            <a:endParaRPr sz="3500">
              <a:latin typeface="Times New Roman"/>
              <a:cs typeface="Times New Roman"/>
            </a:endParaRPr>
          </a:p>
          <a:p>
            <a:pPr marL="2586355">
              <a:lnSpc>
                <a:spcPct val="100000"/>
              </a:lnSpc>
              <a:spcBef>
                <a:spcPts val="840"/>
              </a:spcBef>
            </a:pPr>
            <a:r>
              <a:rPr sz="3500" spc="505" dirty="0">
                <a:solidFill>
                  <a:srgbClr val="110F9C"/>
                </a:solidFill>
                <a:latin typeface="Times New Roman"/>
                <a:cs typeface="Times New Roman"/>
              </a:rPr>
              <a:t>к </a:t>
            </a:r>
            <a:r>
              <a:rPr sz="3500" spc="470" dirty="0">
                <a:solidFill>
                  <a:srgbClr val="110F9C"/>
                </a:solidFill>
                <a:latin typeface="Times New Roman"/>
                <a:cs typeface="Times New Roman"/>
              </a:rPr>
              <a:t>его</a:t>
            </a:r>
            <a:r>
              <a:rPr sz="3500" spc="-250" dirty="0">
                <a:solidFill>
                  <a:srgbClr val="110F9C"/>
                </a:solidFill>
                <a:latin typeface="Times New Roman"/>
                <a:cs typeface="Times New Roman"/>
              </a:rPr>
              <a:t> </a:t>
            </a:r>
            <a:r>
              <a:rPr sz="3500" spc="455" dirty="0">
                <a:solidFill>
                  <a:srgbClr val="110F9C"/>
                </a:solidFill>
                <a:latin typeface="Times New Roman"/>
                <a:cs typeface="Times New Roman"/>
              </a:rPr>
              <a:t>защите.</a:t>
            </a:r>
            <a:endParaRPr sz="35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0500" y="438149"/>
            <a:ext cx="4067175" cy="64198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344034" y="189229"/>
            <a:ext cx="7322820" cy="532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i="1" u="heavy" spc="-15" dirty="0">
                <a:latin typeface="Times New Roman"/>
                <a:cs typeface="Times New Roman"/>
              </a:rPr>
              <a:t>Воспитание </a:t>
            </a:r>
            <a:r>
              <a:rPr sz="2400" b="1" i="1" u="heavy" spc="5" dirty="0">
                <a:latin typeface="Times New Roman"/>
                <a:cs typeface="Times New Roman"/>
              </a:rPr>
              <a:t>на </a:t>
            </a:r>
            <a:r>
              <a:rPr sz="2400" b="1" i="1" u="heavy" spc="-20" dirty="0">
                <a:latin typeface="Times New Roman"/>
                <a:cs typeface="Times New Roman"/>
              </a:rPr>
              <a:t>уроках </a:t>
            </a:r>
            <a:r>
              <a:rPr sz="2400" b="1" i="1" u="heavy" dirty="0">
                <a:latin typeface="Times New Roman"/>
                <a:cs typeface="Times New Roman"/>
              </a:rPr>
              <a:t>химии </a:t>
            </a:r>
            <a:r>
              <a:rPr sz="2400" b="1" i="1" u="heavy" spc="-5" dirty="0">
                <a:latin typeface="Times New Roman"/>
                <a:cs typeface="Times New Roman"/>
              </a:rPr>
              <a:t>имеет</a:t>
            </a:r>
            <a:r>
              <a:rPr sz="2400" b="1" i="1" u="heavy" spc="35" dirty="0">
                <a:latin typeface="Times New Roman"/>
                <a:cs typeface="Times New Roman"/>
              </a:rPr>
              <a:t> </a:t>
            </a:r>
            <a:r>
              <a:rPr sz="2400" b="1" i="1" u="heavy" spc="-5" dirty="0">
                <a:latin typeface="Times New Roman"/>
                <a:cs typeface="Times New Roman"/>
              </a:rPr>
              <a:t>цель</a:t>
            </a:r>
            <a:r>
              <a:rPr sz="2400" spc="-5" dirty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ts val="2330"/>
              </a:lnSpc>
              <a:spcBef>
                <a:spcPts val="2240"/>
              </a:spcBef>
            </a:pPr>
            <a:r>
              <a:rPr sz="2400" spc="-5" dirty="0">
                <a:latin typeface="Times New Roman"/>
                <a:cs typeface="Times New Roman"/>
              </a:rPr>
              <a:t>формирование знаний </a:t>
            </a:r>
            <a:r>
              <a:rPr sz="2400" dirty="0">
                <a:latin typeface="Times New Roman"/>
                <a:cs typeface="Times New Roman"/>
              </a:rPr>
              <a:t>и </a:t>
            </a:r>
            <a:r>
              <a:rPr sz="2400" spc="-25" dirty="0">
                <a:latin typeface="Times New Roman"/>
                <a:cs typeface="Times New Roman"/>
              </a:rPr>
              <a:t>умений, </a:t>
            </a:r>
            <a:r>
              <a:rPr sz="2400" spc="-5" dirty="0">
                <a:latin typeface="Times New Roman"/>
                <a:cs typeface="Times New Roman"/>
              </a:rPr>
              <a:t>жизненных ценностей,  </a:t>
            </a:r>
            <a:r>
              <a:rPr sz="2400" spc="-10" dirty="0">
                <a:latin typeface="Times New Roman"/>
                <a:cs typeface="Times New Roman"/>
              </a:rPr>
              <a:t>гармоничной </a:t>
            </a:r>
            <a:r>
              <a:rPr sz="2400" dirty="0">
                <a:latin typeface="Times New Roman"/>
                <a:cs typeface="Times New Roman"/>
              </a:rPr>
              <a:t>личности</a:t>
            </a:r>
            <a:r>
              <a:rPr sz="2400" spc="1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человека</a:t>
            </a:r>
            <a:r>
              <a:rPr sz="1550" spc="-5" dirty="0">
                <a:solidFill>
                  <a:srgbClr val="333333"/>
                </a:solidFill>
                <a:latin typeface="Times New Roman"/>
                <a:cs typeface="Times New Roman"/>
              </a:rPr>
              <a:t>.</a:t>
            </a:r>
            <a:endParaRPr sz="15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b="1" i="1" u="heavy" spc="-15" dirty="0">
                <a:latin typeface="Times New Roman"/>
                <a:cs typeface="Times New Roman"/>
              </a:rPr>
              <a:t>Необходимы</a:t>
            </a:r>
            <a:r>
              <a:rPr sz="2400" b="1" i="1" u="heavy" spc="-90" dirty="0">
                <a:latin typeface="Times New Roman"/>
                <a:cs typeface="Times New Roman"/>
              </a:rPr>
              <a:t> </a:t>
            </a:r>
            <a:r>
              <a:rPr sz="2400" b="1" i="1" u="heavy" spc="-15" dirty="0">
                <a:latin typeface="Times New Roman"/>
                <a:cs typeface="Times New Roman"/>
              </a:rPr>
              <a:t>условия: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605"/>
              </a:lnSpc>
              <a:spcBef>
                <a:spcPts val="1700"/>
              </a:spcBef>
              <a:buSzPct val="39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spc="-10" dirty="0">
                <a:latin typeface="Times New Roman"/>
                <a:cs typeface="Times New Roman"/>
              </a:rPr>
              <a:t>гражданская </a:t>
            </a:r>
            <a:r>
              <a:rPr sz="2400" spc="-5" dirty="0">
                <a:latin typeface="Times New Roman"/>
                <a:cs typeface="Times New Roman"/>
              </a:rPr>
              <a:t>позиция</a:t>
            </a:r>
            <a:r>
              <a:rPr sz="2400" spc="35" dirty="0">
                <a:latin typeface="Times New Roman"/>
                <a:cs typeface="Times New Roman"/>
              </a:rPr>
              <a:t> </a:t>
            </a:r>
            <a:r>
              <a:rPr sz="2400" spc="-20" dirty="0">
                <a:latin typeface="Times New Roman"/>
                <a:cs typeface="Times New Roman"/>
              </a:rPr>
              <a:t>преподавателя;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325"/>
              </a:lnSpc>
              <a:buSzPct val="39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непрерывное </a:t>
            </a:r>
            <a:r>
              <a:rPr sz="2400" dirty="0">
                <a:latin typeface="Times New Roman"/>
                <a:cs typeface="Times New Roman"/>
              </a:rPr>
              <a:t>повышение </a:t>
            </a:r>
            <a:r>
              <a:rPr sz="2400" spc="-15" dirty="0">
                <a:latin typeface="Times New Roman"/>
                <a:cs typeface="Times New Roman"/>
              </a:rPr>
              <a:t>уровня </a:t>
            </a:r>
            <a:r>
              <a:rPr sz="2400" spc="-5" dirty="0">
                <a:latin typeface="Times New Roman"/>
                <a:cs typeface="Times New Roman"/>
              </a:rPr>
              <a:t>знаний</a:t>
            </a:r>
            <a:r>
              <a:rPr sz="2400" spc="2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и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290"/>
              </a:lnSpc>
              <a:buSzPct val="39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spc="5" dirty="0">
                <a:latin typeface="Times New Roman"/>
                <a:cs typeface="Times New Roman"/>
              </a:rPr>
              <a:t>профессиональных </a:t>
            </a:r>
            <a:r>
              <a:rPr sz="2400" spc="-5" dirty="0">
                <a:latin typeface="Times New Roman"/>
                <a:cs typeface="Times New Roman"/>
              </a:rPr>
              <a:t>качеств</a:t>
            </a:r>
            <a:r>
              <a:rPr sz="2400" spc="-95" dirty="0">
                <a:latin typeface="Times New Roman"/>
                <a:cs typeface="Times New Roman"/>
              </a:rPr>
              <a:t> </a:t>
            </a:r>
            <a:r>
              <a:rPr sz="2400" spc="-20" dirty="0">
                <a:latin typeface="Times New Roman"/>
                <a:cs typeface="Times New Roman"/>
              </a:rPr>
              <a:t>преподавателя;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570"/>
              </a:lnSpc>
              <a:buSzPct val="39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spc="-15" dirty="0">
                <a:latin typeface="Times New Roman"/>
                <a:cs typeface="Times New Roman"/>
              </a:rPr>
              <a:t>с</a:t>
            </a:r>
            <a:r>
              <a:rPr sz="2400" dirty="0">
                <a:latin typeface="Times New Roman"/>
                <a:cs typeface="Times New Roman"/>
              </a:rPr>
              <a:t>оц</a:t>
            </a:r>
            <a:r>
              <a:rPr sz="2400" spc="-15" dirty="0">
                <a:latin typeface="Times New Roman"/>
                <a:cs typeface="Times New Roman"/>
              </a:rPr>
              <a:t>иа</a:t>
            </a:r>
            <a:r>
              <a:rPr sz="2400" dirty="0">
                <a:latin typeface="Times New Roman"/>
                <a:cs typeface="Times New Roman"/>
              </a:rPr>
              <a:t>л</a:t>
            </a:r>
            <a:r>
              <a:rPr sz="2400" spc="30" dirty="0">
                <a:latin typeface="Times New Roman"/>
                <a:cs typeface="Times New Roman"/>
              </a:rPr>
              <a:t>ь</a:t>
            </a:r>
            <a:r>
              <a:rPr sz="2400" spc="-10" dirty="0">
                <a:latin typeface="Times New Roman"/>
                <a:cs typeface="Times New Roman"/>
              </a:rPr>
              <a:t>н</a:t>
            </a:r>
            <a:r>
              <a:rPr sz="2400" spc="35" dirty="0">
                <a:latin typeface="Times New Roman"/>
                <a:cs typeface="Times New Roman"/>
              </a:rPr>
              <a:t>ы</a:t>
            </a:r>
            <a:r>
              <a:rPr sz="2400" dirty="0">
                <a:latin typeface="Times New Roman"/>
                <a:cs typeface="Times New Roman"/>
              </a:rPr>
              <a:t>й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25" dirty="0">
                <a:latin typeface="Times New Roman"/>
                <a:cs typeface="Times New Roman"/>
              </a:rPr>
              <a:t>з</a:t>
            </a:r>
            <a:r>
              <a:rPr sz="2400" spc="-15" dirty="0">
                <a:latin typeface="Times New Roman"/>
                <a:cs typeface="Times New Roman"/>
              </a:rPr>
              <a:t>а</a:t>
            </a:r>
            <a:r>
              <a:rPr sz="2400" spc="30" dirty="0">
                <a:latin typeface="Times New Roman"/>
                <a:cs typeface="Times New Roman"/>
              </a:rPr>
              <a:t>к</a:t>
            </a:r>
            <a:r>
              <a:rPr sz="2400" spc="-15" dirty="0">
                <a:latin typeface="Times New Roman"/>
                <a:cs typeface="Times New Roman"/>
              </a:rPr>
              <a:t>а</a:t>
            </a:r>
            <a:r>
              <a:rPr sz="2400" spc="5" dirty="0">
                <a:latin typeface="Times New Roman"/>
                <a:cs typeface="Times New Roman"/>
              </a:rPr>
              <a:t>з</a:t>
            </a:r>
            <a:r>
              <a:rPr sz="1050" dirty="0"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"/>
            </a:pP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ts val="2605"/>
              </a:lnSpc>
            </a:pPr>
            <a:r>
              <a:rPr sz="2400" b="1" u="heavy" spc="-20" dirty="0">
                <a:latin typeface="Times New Roman"/>
                <a:cs typeface="Times New Roman"/>
              </a:rPr>
              <a:t>Воспитание </a:t>
            </a:r>
            <a:r>
              <a:rPr sz="2400" b="1" u="heavy" spc="-25" dirty="0">
                <a:latin typeface="Times New Roman"/>
                <a:cs typeface="Times New Roman"/>
              </a:rPr>
              <a:t>основывается </a:t>
            </a:r>
            <a:r>
              <a:rPr sz="2400" b="1" u="heavy" spc="-20" dirty="0">
                <a:latin typeface="Times New Roman"/>
                <a:cs typeface="Times New Roman"/>
              </a:rPr>
              <a:t>на</a:t>
            </a:r>
            <a:r>
              <a:rPr sz="2400" b="1" u="heavy" spc="415" dirty="0">
                <a:latin typeface="Times New Roman"/>
                <a:cs typeface="Times New Roman"/>
              </a:rPr>
              <a:t> </a:t>
            </a:r>
            <a:r>
              <a:rPr sz="2400" b="1" u="heavy" spc="-20" dirty="0">
                <a:latin typeface="Times New Roman"/>
                <a:cs typeface="Times New Roman"/>
              </a:rPr>
              <a:t>принципах: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290"/>
              </a:lnSpc>
              <a:buSzPct val="39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spc="-25" dirty="0">
                <a:latin typeface="Times New Roman"/>
                <a:cs typeface="Times New Roman"/>
              </a:rPr>
              <a:t>научности;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290"/>
              </a:lnSpc>
              <a:buSzPct val="39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непрерывности;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330"/>
              </a:lnSpc>
              <a:buSzPct val="39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преемственности;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605"/>
              </a:lnSpc>
              <a:buSzPct val="39583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spc="-10" dirty="0">
                <a:latin typeface="Times New Roman"/>
                <a:cs typeface="Times New Roman"/>
              </a:rPr>
              <a:t>интеграции.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67301" y="548131"/>
            <a:ext cx="6464935" cy="591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8425" marR="5080" indent="-85725">
              <a:lnSpc>
                <a:spcPts val="2330"/>
              </a:lnSpc>
            </a:pPr>
            <a:r>
              <a:rPr sz="2400" u="heavy" spc="-25" dirty="0">
                <a:solidFill>
                  <a:srgbClr val="000000"/>
                </a:solidFill>
                <a:latin typeface="Arial"/>
                <a:cs typeface="Arial"/>
              </a:rPr>
              <a:t>Значимость воспитательного </a:t>
            </a:r>
            <a:r>
              <a:rPr sz="2400" u="heavy" spc="-10" dirty="0">
                <a:solidFill>
                  <a:srgbClr val="000000"/>
                </a:solidFill>
                <a:latin typeface="Arial"/>
                <a:cs typeface="Arial"/>
              </a:rPr>
              <a:t>процесса </a:t>
            </a:r>
            <a:r>
              <a:rPr sz="2400" u="heavy" spc="-25" dirty="0">
                <a:solidFill>
                  <a:srgbClr val="000000"/>
                </a:solidFill>
                <a:latin typeface="Arial"/>
                <a:cs typeface="Arial"/>
              </a:rPr>
              <a:t>на  уроках </a:t>
            </a:r>
            <a:r>
              <a:rPr sz="2400" u="heavy" dirty="0">
                <a:solidFill>
                  <a:srgbClr val="000000"/>
                </a:solidFill>
                <a:latin typeface="Arial"/>
                <a:cs typeface="Arial"/>
              </a:rPr>
              <a:t>химии </a:t>
            </a:r>
            <a:r>
              <a:rPr sz="2400" u="heavy" spc="-20" dirty="0">
                <a:solidFill>
                  <a:srgbClr val="000000"/>
                </a:solidFill>
                <a:latin typeface="Arial"/>
                <a:cs typeface="Arial"/>
              </a:rPr>
              <a:t>выражается</a:t>
            </a:r>
            <a:r>
              <a:rPr sz="2400" u="heavy" spc="1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u="heavy" dirty="0">
                <a:solidFill>
                  <a:srgbClr val="000000"/>
                </a:solidFill>
                <a:latin typeface="Arial"/>
                <a:cs typeface="Arial"/>
              </a:rPr>
              <a:t>через: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0500" y="438149"/>
            <a:ext cx="4067175" cy="64198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465320" indent="-342900">
              <a:lnSpc>
                <a:spcPts val="2815"/>
              </a:lnSpc>
              <a:buSzPct val="34545"/>
              <a:buFont typeface="Wingdings"/>
              <a:buChar char=""/>
              <a:tabLst>
                <a:tab pos="4465320" algn="l"/>
                <a:tab pos="4465955" algn="l"/>
              </a:tabLst>
            </a:pPr>
            <a:r>
              <a:rPr spc="-40" dirty="0"/>
              <a:t>культурное</a:t>
            </a:r>
            <a:r>
              <a:rPr spc="254" dirty="0"/>
              <a:t> </a:t>
            </a:r>
            <a:r>
              <a:rPr spc="-5" dirty="0"/>
              <a:t>наследие;</a:t>
            </a:r>
          </a:p>
          <a:p>
            <a:pPr marL="4465320" indent="-342900">
              <a:lnSpc>
                <a:spcPts val="2290"/>
              </a:lnSpc>
              <a:buSzPct val="34545"/>
              <a:buFont typeface="Wingdings"/>
              <a:buChar char=""/>
              <a:tabLst>
                <a:tab pos="4465320" algn="l"/>
                <a:tab pos="4465955" algn="l"/>
              </a:tabLst>
            </a:pPr>
            <a:r>
              <a:rPr spc="-15" dirty="0"/>
              <a:t>патриотизм;</a:t>
            </a:r>
          </a:p>
          <a:p>
            <a:pPr marL="4465320" indent="-342900">
              <a:lnSpc>
                <a:spcPts val="2290"/>
              </a:lnSpc>
              <a:buSzPct val="34545"/>
              <a:buFont typeface="Wingdings"/>
              <a:buChar char=""/>
              <a:tabLst>
                <a:tab pos="4465320" algn="l"/>
                <a:tab pos="4465955" algn="l"/>
              </a:tabLst>
            </a:pPr>
            <a:r>
              <a:rPr spc="-5" dirty="0"/>
              <a:t>нравственность;</a:t>
            </a:r>
          </a:p>
          <a:p>
            <a:pPr marL="4465320" indent="-342900">
              <a:lnSpc>
                <a:spcPts val="2815"/>
              </a:lnSpc>
              <a:buSzPct val="34545"/>
              <a:buFont typeface="Wingdings"/>
              <a:buChar char=""/>
              <a:tabLst>
                <a:tab pos="4465320" algn="l"/>
                <a:tab pos="4465955" algn="l"/>
              </a:tabLst>
            </a:pPr>
            <a:r>
              <a:rPr dirty="0"/>
              <a:t>практическая</a:t>
            </a:r>
            <a:r>
              <a:rPr spc="190" dirty="0"/>
              <a:t> </a:t>
            </a:r>
            <a:r>
              <a:rPr spc="5" dirty="0"/>
              <a:t>ориентация</a:t>
            </a:r>
            <a:r>
              <a:rPr sz="1400" spc="5" dirty="0"/>
              <a:t>.</a:t>
            </a:r>
            <a:endParaRPr sz="1400"/>
          </a:p>
          <a:p>
            <a:pPr marL="4122420" marR="5080">
              <a:lnSpc>
                <a:spcPct val="101499"/>
              </a:lnSpc>
              <a:spcBef>
                <a:spcPts val="2030"/>
              </a:spcBef>
              <a:tabLst>
                <a:tab pos="5161280" algn="l"/>
                <a:tab pos="6663690" algn="l"/>
              </a:tabLst>
            </a:pPr>
            <a:r>
              <a:rPr spc="-5" dirty="0"/>
              <a:t>Воспитательное	</a:t>
            </a:r>
            <a:r>
              <a:rPr spc="-10" dirty="0"/>
              <a:t>воздействие</a:t>
            </a:r>
            <a:r>
              <a:rPr spc="225" dirty="0"/>
              <a:t> </a:t>
            </a:r>
            <a:r>
              <a:rPr spc="5" dirty="0"/>
              <a:t>должно</a:t>
            </a:r>
            <a:r>
              <a:rPr dirty="0"/>
              <a:t> </a:t>
            </a:r>
            <a:r>
              <a:rPr spc="10" dirty="0"/>
              <a:t>идти </a:t>
            </a:r>
            <a:r>
              <a:rPr spc="5" dirty="0"/>
              <a:t> </a:t>
            </a:r>
            <a:r>
              <a:rPr spc="-10" dirty="0"/>
              <a:t>параллельно </a:t>
            </a:r>
            <a:r>
              <a:rPr spc="10" dirty="0"/>
              <a:t>с </a:t>
            </a:r>
            <a:r>
              <a:rPr dirty="0"/>
              <a:t>учебным </a:t>
            </a:r>
            <a:r>
              <a:rPr spc="-20" dirty="0"/>
              <a:t>материалом </a:t>
            </a:r>
            <a:r>
              <a:rPr spc="-5" dirty="0"/>
              <a:t>через  </a:t>
            </a:r>
            <a:r>
              <a:rPr spc="-10" dirty="0"/>
              <a:t>содержание предмета, </a:t>
            </a:r>
            <a:r>
              <a:rPr spc="-5" dirty="0"/>
              <a:t>включая </a:t>
            </a:r>
            <a:r>
              <a:rPr spc="10" dirty="0"/>
              <a:t>в </a:t>
            </a:r>
            <a:r>
              <a:rPr spc="-30" dirty="0"/>
              <a:t>контекст  </a:t>
            </a:r>
            <a:r>
              <a:rPr spc="-40" dirty="0"/>
              <a:t>урока,	</a:t>
            </a:r>
            <a:r>
              <a:rPr dirty="0"/>
              <a:t>факты</a:t>
            </a:r>
            <a:r>
              <a:rPr spc="50" dirty="0"/>
              <a:t> </a:t>
            </a:r>
            <a:r>
              <a:rPr dirty="0"/>
              <a:t>открытий,</a:t>
            </a:r>
            <a:r>
              <a:rPr spc="100" dirty="0"/>
              <a:t> </a:t>
            </a:r>
            <a:r>
              <a:rPr spc="5" dirty="0"/>
              <a:t>изобретений,  </a:t>
            </a:r>
            <a:r>
              <a:rPr dirty="0"/>
              <a:t>биографий </a:t>
            </a:r>
            <a:r>
              <a:rPr spc="5" dirty="0"/>
              <a:t>российских </a:t>
            </a:r>
            <a:r>
              <a:rPr spc="-10" dirty="0"/>
              <a:t>ученых, </a:t>
            </a:r>
            <a:r>
              <a:rPr spc="5" dirty="0"/>
              <a:t>значимые </a:t>
            </a:r>
            <a:r>
              <a:rPr spc="-15" dirty="0"/>
              <a:t>даты  </a:t>
            </a:r>
            <a:r>
              <a:rPr spc="-25" dirty="0"/>
              <a:t>Российского</a:t>
            </a:r>
            <a:r>
              <a:rPr spc="229" dirty="0"/>
              <a:t> </a:t>
            </a:r>
            <a:r>
              <a:rPr spc="-30" dirty="0"/>
              <a:t>государства.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dirty="0" smtClean="0"/>
              <a:t>Простые вещества. Понятие об окислении, горении оксидов</a:t>
            </a:r>
            <a:endParaRPr sz="2750"/>
          </a:p>
        </p:txBody>
      </p:sp>
      <p:pic>
        <p:nvPicPr>
          <p:cNvPr id="1026" name="Picture 2" descr="https://upload.wikimedia.org/wikipedia/commons/thumb/c/c4/Trinitrotoluene.svg/1200px-Trinitrotoluene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1066800"/>
            <a:ext cx="5483865" cy="467042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705600" y="5715000"/>
            <a:ext cx="419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тринитротолуол</a:t>
            </a:r>
            <a:endParaRPr lang="ru-RU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143000"/>
            <a:ext cx="4419600" cy="476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dirty="0" smtClean="0"/>
              <a:t>Периодический закон и периодическая система химических элементов Д.И.Менделеева. Строение вещества</a:t>
            </a:r>
            <a:endParaRPr sz="275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447800"/>
            <a:ext cx="862965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828800" y="3962400"/>
            <a:ext cx="8458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Поражающие факторы: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/>
              <a:t>ударной волной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/>
              <a:t>интенсивным тепловым излучением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/>
              <a:t>проникающей радиацией 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/>
              <a:t> радиоактивными осколками, попадающими в почву, воду и воздух.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dirty="0" smtClean="0"/>
              <a:t>Неметаллические элементы и их соединения</a:t>
            </a:r>
            <a:endParaRPr sz="2750"/>
          </a:p>
        </p:txBody>
      </p:sp>
      <p:pic>
        <p:nvPicPr>
          <p:cNvPr id="27650" name="Picture 2" descr="https://i1.wp.com/militaryhistorynow.com/wp-content/uploads/2015/11/AmericanGas.jpg?fit=800%2C604&amp;ssl=1"/>
          <p:cNvPicPr>
            <a:picLocks noChangeAspect="1" noChangeArrowheads="1"/>
          </p:cNvPicPr>
          <p:nvPr/>
        </p:nvPicPr>
        <p:blipFill>
          <a:blip r:embed="rId2" cstate="print"/>
          <a:srcRect r="8000" b="7285"/>
          <a:stretch>
            <a:fillRect/>
          </a:stretch>
        </p:blipFill>
        <p:spPr bwMode="auto">
          <a:xfrm>
            <a:off x="0" y="838200"/>
            <a:ext cx="7010400" cy="5334000"/>
          </a:xfrm>
          <a:prstGeom prst="rect">
            <a:avLst/>
          </a:prstGeom>
          <a:noFill/>
        </p:spPr>
      </p:pic>
      <p:pic>
        <p:nvPicPr>
          <p:cNvPr id="27652" name="Picture 4" descr="https://pbs.twimg.com/media/DbZiJlZX0AE7x0-.jpg"/>
          <p:cNvPicPr>
            <a:picLocks noChangeAspect="1" noChangeArrowheads="1"/>
          </p:cNvPicPr>
          <p:nvPr/>
        </p:nvPicPr>
        <p:blipFill>
          <a:blip r:embed="rId3" cstate="print"/>
          <a:srcRect l="7442" r="20268"/>
          <a:stretch>
            <a:fillRect/>
          </a:stretch>
        </p:blipFill>
        <p:spPr bwMode="auto">
          <a:xfrm>
            <a:off x="7010400" y="838200"/>
            <a:ext cx="5181600" cy="533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dirty="0" smtClean="0"/>
              <a:t>Азот. Азотные удобрения</a:t>
            </a:r>
            <a:endParaRPr sz="2750"/>
          </a:p>
        </p:txBody>
      </p:sp>
      <p:pic>
        <p:nvPicPr>
          <p:cNvPr id="28674" name="Picture 2" descr="http://s5.gallery.aystatic.by/650/169/107/5021/5021107169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1143000"/>
            <a:ext cx="6477000" cy="4857750"/>
          </a:xfrm>
          <a:prstGeom prst="rect">
            <a:avLst/>
          </a:prstGeom>
          <a:noFill/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752600"/>
            <a:ext cx="3124200" cy="309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spc="-5" dirty="0" smtClean="0">
                <a:solidFill>
                  <a:srgbClr val="333333"/>
                </a:solidFill>
              </a:rPr>
              <a:t>Нитраты</a:t>
            </a:r>
            <a:endParaRPr sz="275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524000"/>
            <a:ext cx="9968948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spc="-5" dirty="0" smtClean="0">
                <a:solidFill>
                  <a:srgbClr val="333333"/>
                </a:solidFill>
              </a:rPr>
              <a:t>Фосфор</a:t>
            </a:r>
            <a:endParaRPr sz="275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381000"/>
            <a:ext cx="5667375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4" name="Picture 4" descr="https://azbukametalla.ru/images/martens/F/Fosfor/fosfor_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676400"/>
            <a:ext cx="5354665" cy="4206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dirty="0" smtClean="0"/>
              <a:t>Углерод</a:t>
            </a:r>
            <a:endParaRPr sz="275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981200"/>
            <a:ext cx="4440676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143000"/>
            <a:ext cx="6953250" cy="4613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spc="-5" dirty="0" smtClean="0">
                <a:solidFill>
                  <a:srgbClr val="333333"/>
                </a:solidFill>
              </a:rPr>
              <a:t>Металлы. Литий.</a:t>
            </a:r>
            <a:endParaRPr sz="2750"/>
          </a:p>
        </p:txBody>
      </p:sp>
      <p:pic>
        <p:nvPicPr>
          <p:cNvPr id="32770" name="Picture 2" descr="https://regnum.ru/uploads/pictures/news/2017/03/14/regnum_picture_14894483584131877_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685800"/>
            <a:ext cx="7416800" cy="5562600"/>
          </a:xfrm>
          <a:prstGeom prst="rect">
            <a:avLst/>
          </a:prstGeom>
          <a:noFill/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590800"/>
            <a:ext cx="2362200" cy="2386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spc="-5" dirty="0" smtClean="0">
                <a:solidFill>
                  <a:srgbClr val="333333"/>
                </a:solidFill>
              </a:rPr>
              <a:t>Магний</a:t>
            </a:r>
            <a:endParaRPr sz="275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0"/>
            <a:ext cx="5410200" cy="3792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4" descr="https://upload.wikimedia.org/wikipedia/commons/thumb/3/3f/Magnesium_crystals.jpg/1200px-Magnesium_crysta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1676400"/>
            <a:ext cx="6019800" cy="3606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spc="-5" dirty="0" smtClean="0">
                <a:solidFill>
                  <a:srgbClr val="333333"/>
                </a:solidFill>
              </a:rPr>
              <a:t>Алюминий</a:t>
            </a:r>
            <a:endParaRPr sz="2750"/>
          </a:p>
        </p:txBody>
      </p:sp>
      <p:pic>
        <p:nvPicPr>
          <p:cNvPr id="34820" name="Picture 4" descr="https://upload.wikimedia.org/wikipedia/commons/6/6b/Dewoitine_D.333_assembl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219200"/>
            <a:ext cx="11049000" cy="4398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spc="-5" dirty="0" smtClean="0">
                <a:solidFill>
                  <a:srgbClr val="333333"/>
                </a:solidFill>
              </a:rPr>
              <a:t>Железо. Чугун и сталь.</a:t>
            </a:r>
            <a:endParaRPr sz="2750"/>
          </a:p>
        </p:txBody>
      </p:sp>
      <p:pic>
        <p:nvPicPr>
          <p:cNvPr id="35842" name="Picture 2" descr="https://im0-tub-ru.yandex.net/i?id=1c2c58ee87301b02eb1592f6644d8dc6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1447800"/>
            <a:ext cx="6128832" cy="4267200"/>
          </a:xfrm>
          <a:prstGeom prst="rect">
            <a:avLst/>
          </a:prstGeom>
          <a:noFill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 cstate="print"/>
          <a:srcRect l="11567" r="6310"/>
          <a:stretch>
            <a:fillRect/>
          </a:stretch>
        </p:blipFill>
        <p:spPr bwMode="auto">
          <a:xfrm>
            <a:off x="228600" y="1447800"/>
            <a:ext cx="5846883" cy="4282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dirty="0" smtClean="0"/>
              <a:t>Нефть. Состав и переработка нефти</a:t>
            </a:r>
            <a:endParaRPr sz="2750"/>
          </a:p>
        </p:txBody>
      </p:sp>
      <p:pic>
        <p:nvPicPr>
          <p:cNvPr id="36866" name="Picture 2" descr="http://bm.img.com.ua/berlin/storage/orig/b/16/6ca23ad353db67eec7293dd61f1c916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990600"/>
            <a:ext cx="11430000" cy="5341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dirty="0" smtClean="0"/>
              <a:t>Спирты. Карбоновые кислоты и сложные эфиры.</a:t>
            </a:r>
            <a:endParaRPr sz="2750"/>
          </a:p>
        </p:txBody>
      </p:sp>
      <p:pic>
        <p:nvPicPr>
          <p:cNvPr id="37890" name="Picture 2" descr="https://i.pinimg.com/originals/b6/16/af/b616af7534edc1f5b68d50a3851195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676400"/>
            <a:ext cx="6501063" cy="4491644"/>
          </a:xfrm>
          <a:prstGeom prst="rect">
            <a:avLst/>
          </a:prstGeom>
          <a:noFill/>
        </p:spPr>
      </p:pic>
      <p:pic>
        <p:nvPicPr>
          <p:cNvPr id="37892" name="Picture 4" descr="https://gwar.mil.ru/upload/iblock/b76/b76080fbe509933568fec0104d6ace3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8703" y="1676400"/>
            <a:ext cx="6813297" cy="45220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228600"/>
            <a:ext cx="11621136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750" spc="-5" dirty="0">
                <a:solidFill>
                  <a:srgbClr val="333333"/>
                </a:solidFill>
              </a:rPr>
              <a:t>Тема</a:t>
            </a:r>
            <a:r>
              <a:rPr sz="2750" spc="-5">
                <a:solidFill>
                  <a:srgbClr val="333333"/>
                </a:solidFill>
              </a:rPr>
              <a:t>: </a:t>
            </a:r>
            <a:r>
              <a:rPr lang="ru-RU" sz="2800" spc="-5" dirty="0" smtClean="0">
                <a:solidFill>
                  <a:srgbClr val="333333"/>
                </a:solidFill>
              </a:rPr>
              <a:t>П</a:t>
            </a:r>
            <a:r>
              <a:rPr lang="ru-RU" sz="2800" dirty="0" smtClean="0"/>
              <a:t>рименение синтетических высокомолекулярных веществ и полимерных материалов.</a:t>
            </a:r>
            <a:endParaRPr sz="2750"/>
          </a:p>
        </p:txBody>
      </p:sp>
      <p:pic>
        <p:nvPicPr>
          <p:cNvPr id="39938" name="Picture 2" descr="https://stankiexpert.ru/wp-content/uploads/2017/12/sinteticheskie-polim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1828800"/>
            <a:ext cx="5482116" cy="3657600"/>
          </a:xfrm>
          <a:prstGeom prst="rect">
            <a:avLst/>
          </a:prstGeom>
          <a:noFill/>
        </p:spPr>
      </p:pic>
      <p:pic>
        <p:nvPicPr>
          <p:cNvPr id="39940" name="Picture 4" descr="https://alservice.ru/upload/iblock/4e6/4e6de01054098365897078519ab572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371600"/>
            <a:ext cx="571500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97625">
              <a:lnSpc>
                <a:spcPct val="100000"/>
              </a:lnSpc>
            </a:pPr>
            <a:r>
              <a:rPr sz="3600" spc="20" dirty="0"/>
              <a:t>Спасибо </a:t>
            </a:r>
            <a:r>
              <a:rPr sz="3600" dirty="0"/>
              <a:t>за</a:t>
            </a:r>
            <a:r>
              <a:rPr sz="3600" spc="-25" dirty="0"/>
              <a:t> </a:t>
            </a:r>
            <a:r>
              <a:rPr sz="3600" spc="35" dirty="0"/>
              <a:t>внимание</a:t>
            </a:r>
            <a:r>
              <a:rPr spc="35" dirty="0"/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</TotalTime>
  <Words>216</Words>
  <Application>Microsoft Office PowerPoint</Application>
  <PresentationFormat>Произвольный</PresentationFormat>
  <Paragraphs>49</Paragraphs>
  <Slides>22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Военно-патриотическое воспитание на уроках химии</vt:lpstr>
      <vt:lpstr>Слайд 2</vt:lpstr>
      <vt:lpstr>Слайд 3</vt:lpstr>
      <vt:lpstr>Патриотизм</vt:lpstr>
      <vt:lpstr>Слайд 5</vt:lpstr>
      <vt:lpstr>Значимость воспитательного процесса на  уроках химии выражается через:</vt:lpstr>
      <vt:lpstr>Тема: Простые вещества. Понятие об окислении, горении оксидов</vt:lpstr>
      <vt:lpstr>Тема: Периодический закон и периодическая система химических элементов Д.И.Менделеева. Строение вещества</vt:lpstr>
      <vt:lpstr>Тема: Неметаллические элементы и их соединения</vt:lpstr>
      <vt:lpstr>Тема: Азот. Азотные удобрения</vt:lpstr>
      <vt:lpstr>Тема: Нитраты</vt:lpstr>
      <vt:lpstr>Тема: Фосфор</vt:lpstr>
      <vt:lpstr>Тема: Углерод</vt:lpstr>
      <vt:lpstr>Тема: Металлы. Литий.</vt:lpstr>
      <vt:lpstr>Тема: Магний</vt:lpstr>
      <vt:lpstr>Тема: Алюминий</vt:lpstr>
      <vt:lpstr>Тема: Железо. Чугун и сталь.</vt:lpstr>
      <vt:lpstr>Тема: Нефть. Состав и переработка нефти</vt:lpstr>
      <vt:lpstr>Тема: Спирты. Карбоновые кислоты и сложные эфиры.</vt:lpstr>
      <vt:lpstr>Тема: Применение синтетических высокомолекулярных веществ и полимерных материалов.</vt:lpstr>
      <vt:lpstr>Слайд 21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 Каморная</dc:creator>
  <cp:lastModifiedBy>Домашний</cp:lastModifiedBy>
  <cp:revision>16</cp:revision>
  <dcterms:created xsi:type="dcterms:W3CDTF">2019-11-21T00:13:15Z</dcterms:created>
  <dcterms:modified xsi:type="dcterms:W3CDTF">2024-02-26T02:41:33Z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2016-04-18T00:00:00Z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2019-11-20T00:00:00Z</vt:filetime>
  </property>
</Properties>
</file>