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67" r:id="rId3"/>
    <p:sldId id="272" r:id="rId4"/>
    <p:sldId id="269" r:id="rId5"/>
    <p:sldId id="263" r:id="rId6"/>
    <p:sldId id="270" r:id="rId7"/>
    <p:sldId id="273" r:id="rId8"/>
    <p:sldId id="261" r:id="rId9"/>
    <p:sldId id="259" r:id="rId10"/>
    <p:sldId id="274" r:id="rId11"/>
    <p:sldId id="265" r:id="rId12"/>
  </p:sldIdLst>
  <p:sldSz cx="9144000" cy="6858000" type="screen4x3"/>
  <p:notesSz cx="6877050" cy="9656763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64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9738" cy="482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95725" y="0"/>
            <a:ext cx="2979738" cy="482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6A411-AACE-4ADB-AE10-98E05E7DEBFA}" type="datetimeFigureOut">
              <a:rPr lang="ru-RU" smtClean="0"/>
              <a:pPr/>
              <a:t>25.01.2025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172575"/>
            <a:ext cx="2979738" cy="482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95725" y="9172575"/>
            <a:ext cx="2979738" cy="482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B913BD-AE06-4062-86E7-0E7C0C9D46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6455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ll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ll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ll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ll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ll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ll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ll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ll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ll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ll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ll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 dir="ld"/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b="3245"/>
          <a:stretch>
            <a:fillRect/>
          </a:stretch>
        </p:blipFill>
        <p:spPr bwMode="auto">
          <a:xfrm>
            <a:off x="8363" y="0"/>
            <a:ext cx="91356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File:AlfredNobel adjusted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609600"/>
            <a:ext cx="3981450" cy="55197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5234976" y="914400"/>
            <a:ext cx="253627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Alfred </a:t>
            </a:r>
          </a:p>
          <a:p>
            <a:pPr algn="ctr"/>
            <a:r>
              <a:rPr lang="en-US" sz="5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nobel</a:t>
            </a:r>
            <a:endParaRPr lang="ru-RU" sz="5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876800" y="2819400"/>
            <a:ext cx="325922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(1833-1896)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497568" y="3990918"/>
            <a:ext cx="430810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Медиаурок-презентация</a:t>
            </a:r>
            <a:endParaRPr lang="ru-RU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ru-RU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Для учащихся 10-х классов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258271" y="5234448"/>
            <a:ext cx="310617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1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Подготовила </a:t>
            </a:r>
            <a:r>
              <a:rPr lang="ru-RU" sz="16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Урманова</a:t>
            </a:r>
            <a:r>
              <a:rPr lang="ru-RU" sz="1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О.А.</a:t>
            </a:r>
          </a:p>
          <a:p>
            <a:pPr algn="r"/>
            <a:r>
              <a:rPr lang="ru-RU" sz="16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учитель английского языка</a:t>
            </a:r>
          </a:p>
          <a:p>
            <a:pPr algn="r"/>
            <a:r>
              <a:rPr lang="ru-RU" sz="16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МБОУ «Школа № 14» г. Рязань</a:t>
            </a:r>
          </a:p>
        </p:txBody>
      </p:sp>
    </p:spTree>
  </p:cSld>
  <p:clrMapOvr>
    <a:masterClrMapping/>
  </p:clrMapOvr>
  <p:transition>
    <p:pull dir="l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151"/>
            <a:ext cx="9144000" cy="687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304800" y="304800"/>
            <a:ext cx="85344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Fill in the gaps. One word is extra:</a:t>
            </a:r>
            <a:endParaRPr lang="ru-RU" sz="2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Medal, sum, awarding (</a:t>
            </a:r>
            <a:r>
              <a:rPr lang="ru-RU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награждение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), inventor, ceremony, originally, winners, anniversary (</a:t>
            </a:r>
            <a:r>
              <a:rPr lang="ru-RU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годовщина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), report, inventing, contributions</a:t>
            </a:r>
            <a:endParaRPr lang="ru-RU" sz="2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 </a:t>
            </a:r>
          </a:p>
          <a:p>
            <a:pPr algn="just"/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After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…… dynamite, Swedish born Alfred Nobel became a very rich man. He foresaw (</a:t>
            </a:r>
            <a:r>
              <a:rPr lang="ru-RU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предвидел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) its destructive power too late. Nobel preferred not to be remembered as the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…… of dynamite. In 1895 just two weeks before his death, he created a fund to be used for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3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…… prizes to people who will make worthwhile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…… to mankind.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…… there were five awards: literature, physics, chemistry, medicine and peace. Economics was added in 1968, sixty-seven years after the first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6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……. Nobel’s original legacy of nine million dollars was invested, and the interest (</a:t>
            </a:r>
            <a:r>
              <a:rPr lang="ru-RU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процент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) on this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7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…… is used for the awards, which vary from $ 30,000 to $ 125,000. Every year, on December 10, the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8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 …… of Nobel’s death, the awards (gold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9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……, diploma and money) are presented to the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10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…… .</a:t>
            </a:r>
            <a:endParaRPr lang="ru-RU" sz="2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>
    <p:pull dir="l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151"/>
            <a:ext cx="9144000" cy="687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304800" y="304800"/>
            <a:ext cx="85344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ALFRED NOBEL</a:t>
            </a:r>
          </a:p>
          <a:p>
            <a:pPr algn="ctr"/>
            <a:endParaRPr lang="ru-RU" sz="2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/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After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inventing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 dynamite, Swedish born Alfred Nobel became a very rich man. He foresaw its destructive power too late. Nobel preferred not to be remembered as the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inventor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 of dynamite. In 1895 just two weeks before his death, he created a fund to be used for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awarding 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prizes to people who will make worthwhile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contributions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 to mankind.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Originally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 there were five awards: literature, physics, chemistry, medicine and peace. Economics was added in 1968, sixty-seven years after the first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ceremony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. Nobel’s original legacy of nine million dollars was invested, and the interest (</a:t>
            </a:r>
            <a:r>
              <a:rPr lang="ru-RU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процент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) on this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sum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 is used for the awards, which vary from $ 30,000 to $ 125,000. Every year, on December 10, the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anniversary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 of Nobel’s death, the awards (gold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medal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, diploma and money) are presented to the </a:t>
            </a:r>
            <a:r>
              <a:rPr lang="en-US" sz="2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winners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ru-RU" sz="2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Рисунок 5" descr="File:10 kr 1874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44346" y="5475446"/>
            <a:ext cx="2057400" cy="1166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7701769"/>
      </p:ext>
    </p:extLst>
  </p:cSld>
  <p:clrMapOvr>
    <a:masterClrMapping/>
  </p:clrMapOvr>
  <p:transition>
    <p:pull dir="l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76200" y="-69514"/>
            <a:ext cx="9220200" cy="6927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05353" y="381000"/>
            <a:ext cx="861060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latin typeface="Arial Black" pitchFamily="34" charset="0"/>
                <a:cs typeface="Times New Roman" pitchFamily="18" charset="0"/>
              </a:rPr>
              <a:t>Alfred Nobel established </a:t>
            </a:r>
          </a:p>
          <a:p>
            <a:pPr algn="ctr"/>
            <a:r>
              <a:rPr lang="en-US" sz="4000" b="1" dirty="0">
                <a:latin typeface="Arial Black" pitchFamily="34" charset="0"/>
                <a:cs typeface="Times New Roman" pitchFamily="18" charset="0"/>
              </a:rPr>
              <a:t>the Nobel Prize </a:t>
            </a:r>
          </a:p>
          <a:p>
            <a:pPr algn="ctr"/>
            <a:r>
              <a:rPr lang="en-US" sz="4000" b="1" dirty="0">
                <a:latin typeface="Arial Black" pitchFamily="34" charset="0"/>
                <a:cs typeface="Times New Roman" pitchFamily="18" charset="0"/>
              </a:rPr>
              <a:t>for the world beneficial inventions </a:t>
            </a:r>
          </a:p>
          <a:p>
            <a:pPr algn="ctr"/>
            <a:r>
              <a:rPr lang="en-US" sz="4000" b="1" dirty="0">
                <a:latin typeface="Arial Black" pitchFamily="34" charset="0"/>
                <a:cs typeface="Times New Roman" pitchFamily="18" charset="0"/>
              </a:rPr>
              <a:t>in physics, chemistry, physiology and medicine, economics, literature and peace consolidation.</a:t>
            </a:r>
            <a:endParaRPr lang="ru-RU" sz="4000" b="1" dirty="0">
              <a:latin typeface="Arial Black" pitchFamily="34" charset="0"/>
            </a:endParaRP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K:\медаль вручаемая лауреату нобелевской премии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353" y="5309717"/>
            <a:ext cx="2362200" cy="1203597"/>
          </a:xfrm>
          <a:prstGeom prst="rect">
            <a:avLst/>
          </a:prstGeom>
          <a:noFill/>
        </p:spPr>
      </p:pic>
      <p:pic>
        <p:nvPicPr>
          <p:cNvPr id="1026" name="Picture 2" descr="D:\Оксана документы\английский язык\English IX\U2 Nobel Prize Winners открытый урок\i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336" y="5231503"/>
            <a:ext cx="1981200" cy="1326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940430"/>
      </p:ext>
    </p:extLst>
  </p:cSld>
  <p:clrMapOvr>
    <a:masterClrMapping/>
  </p:clrMapOvr>
  <p:transition>
    <p:pull dir="l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151"/>
            <a:ext cx="9144000" cy="687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447800" y="762000"/>
            <a:ext cx="53928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Steps to follow</a:t>
            </a:r>
            <a:endParaRPr lang="ru-RU" sz="5400" b="1" dirty="0">
              <a:solidFill>
                <a:schemeClr val="tx2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6700" y="2209800"/>
            <a:ext cx="86106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32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Read the theme and paraphrase it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2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Decide on what your opinion is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2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Give arguments for your opinion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2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Think of another point of view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2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Give arguments against the other point of view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2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Sum up but respect all points of view</a:t>
            </a:r>
            <a:endParaRPr lang="ru-RU" sz="32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D:\Downloads\i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546476"/>
            <a:ext cx="1228725" cy="1755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l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151"/>
            <a:ext cx="9144000" cy="687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304800" y="304800"/>
            <a:ext cx="8534400" cy="712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100" b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44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Topic to discuss ??????</a:t>
            </a:r>
          </a:p>
          <a:p>
            <a:pPr algn="ctr"/>
            <a:endParaRPr lang="en-US" sz="2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Alfred Nobel</a:t>
            </a:r>
          </a:p>
          <a:p>
            <a:pPr algn="ctr"/>
            <a:endParaRPr lang="en-US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The Nobel Prize </a:t>
            </a:r>
          </a:p>
          <a:p>
            <a:pPr algn="ctr"/>
            <a:endParaRPr lang="ru-RU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awarded only in</a:t>
            </a:r>
            <a:r>
              <a:rPr lang="ru-RU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6 </a:t>
            </a:r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fields of science and life</a:t>
            </a:r>
          </a:p>
          <a:p>
            <a:pPr algn="ctr"/>
            <a:endParaRPr lang="en-US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a worldwide fame</a:t>
            </a:r>
          </a:p>
          <a:p>
            <a:pPr algn="ctr"/>
            <a:endParaRPr lang="en-US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“bloody millionaire”</a:t>
            </a:r>
          </a:p>
          <a:p>
            <a:pPr algn="ctr"/>
            <a:endParaRPr lang="en-US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“king of dynamite”</a:t>
            </a:r>
          </a:p>
          <a:p>
            <a:pPr algn="ctr"/>
            <a:endParaRPr lang="en-US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refuse to get money</a:t>
            </a:r>
          </a:p>
          <a:p>
            <a:pPr algn="ctr"/>
            <a:endParaRPr lang="en-US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en-US" sz="2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ru-RU" sz="2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0" name="Picture 2" descr="D:\Оксана документы\английский язык\English IX\U2 Nobel Prize Winners открытый урок\i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3657600"/>
            <a:ext cx="1845811" cy="2587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917155"/>
      </p:ext>
    </p:extLst>
  </p:cSld>
  <p:clrMapOvr>
    <a:masterClrMapping/>
  </p:clrMapOvr>
  <p:transition>
    <p:pull dir="l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151"/>
            <a:ext cx="9144000" cy="687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304800" y="304800"/>
            <a:ext cx="8534400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100" b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44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Topic to discuss </a:t>
            </a:r>
          </a:p>
          <a:p>
            <a:pPr algn="ctr"/>
            <a:endParaRPr lang="en-US" sz="2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en-US" sz="2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en-US" sz="2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en-US" sz="2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ru-RU" sz="2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ru-RU" sz="2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2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algn="ctr"/>
            <a:endParaRPr lang="en-US" sz="2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ru-RU" sz="2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0" name="Picture 2" descr="D:\Оксана документы\английский язык\English IX\U2 Nobel Prize Winners открытый урок\i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4992514"/>
            <a:ext cx="1143000" cy="160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066283"/>
      </p:ext>
    </p:extLst>
  </p:cSld>
  <p:clrMapOvr>
    <a:masterClrMapping/>
  </p:clrMapOvr>
  <p:transition>
    <p:pull dir="l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222" y="-20151"/>
            <a:ext cx="9144000" cy="687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08122" y="2111276"/>
            <a:ext cx="8458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002060"/>
                </a:solidFill>
              </a:rPr>
              <a:t>Although there exist different opinions on this question, my opinion is that …</a:t>
            </a:r>
            <a:endParaRPr lang="ru-RU" sz="48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9600" y="838200"/>
            <a:ext cx="8229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What is your opinion?</a:t>
            </a:r>
            <a:endParaRPr lang="ru-RU" sz="36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0" name="Picture 2" descr="D:\Downloads\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384729"/>
            <a:ext cx="1483963" cy="196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l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373" y="29705"/>
            <a:ext cx="9144000" cy="687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924300" y="1260087"/>
            <a:ext cx="4572000" cy="76944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Arguments for</a:t>
            </a:r>
            <a:endParaRPr kumimoji="0" lang="ru-RU" sz="44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90873" y="3971115"/>
            <a:ext cx="6705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44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Arguments against</a:t>
            </a:r>
            <a:endParaRPr lang="ru-RU" sz="4400" b="1" dirty="0">
              <a:solidFill>
                <a:schemeClr val="tx2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6" name="Picture 2" descr="D:\Downloads\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73" y="838200"/>
            <a:ext cx="2943225" cy="195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Downloads\i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259" y="4554507"/>
            <a:ext cx="2400299" cy="190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l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222" y="-20151"/>
            <a:ext cx="9144000" cy="687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39118" y="1739317"/>
            <a:ext cx="8458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Surely it will be impossible </a:t>
            </a:r>
          </a:p>
          <a:p>
            <a:pPr algn="ctr"/>
            <a:r>
              <a:rPr lang="en-US" sz="40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 give full justice </a:t>
            </a:r>
          </a:p>
          <a:p>
            <a:pPr algn="ctr"/>
            <a:r>
              <a:rPr lang="en-US" sz="40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 the problem </a:t>
            </a:r>
          </a:p>
          <a:p>
            <a:pPr algn="ctr"/>
            <a:r>
              <a:rPr lang="en-US" sz="40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but I strongly believe that …</a:t>
            </a:r>
            <a:endParaRPr lang="ru-RU" sz="40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9600" y="838200"/>
            <a:ext cx="8229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Will you sum up?</a:t>
            </a:r>
            <a:endParaRPr lang="ru-RU" sz="36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0" name="Picture 2" descr="D:\Downloads\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4648200"/>
            <a:ext cx="1143000" cy="151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5384135"/>
      </p:ext>
    </p:extLst>
  </p:cSld>
  <p:clrMapOvr>
    <a:masterClrMapping/>
  </p:clrMapOvr>
  <p:transition>
    <p:pull dir="l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151"/>
            <a:ext cx="9144000" cy="687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57200" y="899755"/>
            <a:ext cx="8382000" cy="13234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40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Speak about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40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some Nobel Peace Prize Winner</a:t>
            </a:r>
            <a:endParaRPr kumimoji="0" lang="ru-RU" sz="40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6" name="Picture 2" descr="D:\Downloads\i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294561"/>
            <a:ext cx="2440515" cy="159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Downloads\i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368247"/>
            <a:ext cx="1788362" cy="191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Downloads\i (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303" y="4477350"/>
            <a:ext cx="2288286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Downloads\i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427" y="4166533"/>
            <a:ext cx="1704975" cy="207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ld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547</Words>
  <Application>Microsoft Office PowerPoint</Application>
  <PresentationFormat>Экран (4:3)</PresentationFormat>
  <Paragraphs>63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Arial Black</vt:lpstr>
      <vt:lpstr>Calibri</vt:lpstr>
      <vt:lpstr>Tahoma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Оксана</dc:creator>
  <cp:lastModifiedBy>Профессионал</cp:lastModifiedBy>
  <cp:revision>51</cp:revision>
  <dcterms:modified xsi:type="dcterms:W3CDTF">2025-01-25T13:13:37Z</dcterms:modified>
</cp:coreProperties>
</file>