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8" r:id="rId2"/>
  </p:sldMasterIdLst>
  <p:sldIdLst>
    <p:sldId id="278" r:id="rId3"/>
    <p:sldId id="276" r:id="rId4"/>
    <p:sldId id="277" r:id="rId5"/>
    <p:sldId id="256" r:id="rId6"/>
    <p:sldId id="271" r:id="rId7"/>
    <p:sldId id="280" r:id="rId8"/>
    <p:sldId id="270" r:id="rId9"/>
    <p:sldId id="258" r:id="rId10"/>
    <p:sldId id="260" r:id="rId11"/>
    <p:sldId id="261" r:id="rId12"/>
    <p:sldId id="262" r:id="rId13"/>
    <p:sldId id="263" r:id="rId14"/>
    <p:sldId id="264" r:id="rId15"/>
    <p:sldId id="265" r:id="rId16"/>
    <p:sldId id="266" r:id="rId17"/>
    <p:sldId id="267" r:id="rId18"/>
    <p:sldId id="268" r:id="rId19"/>
    <p:sldId id="272" r:id="rId20"/>
    <p:sldId id="273" r:id="rId21"/>
    <p:sldId id="274" r:id="rId22"/>
    <p:sldId id="279" r:id="rId23"/>
    <p:sldId id="275" r:id="rId24"/>
    <p:sldId id="281" r:id="rId2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706" autoAdjust="0"/>
    <p:restoredTop sz="94660"/>
  </p:normalViewPr>
  <p:slideViewPr>
    <p:cSldViewPr>
      <p:cViewPr varScale="1">
        <p:scale>
          <a:sx n="74" d="100"/>
          <a:sy n="74" d="100"/>
        </p:scale>
        <p:origin x="1302" y="5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K:\ProPowerPoint\Шаблоны\ДЕТСКИЕ\Дикие животные\Dikie_zhiv.jp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043608" y="2693987"/>
            <a:ext cx="7056784" cy="1470025"/>
          </a:xfrm>
          <a:solidFill>
            <a:schemeClr val="accent5">
              <a:alpha val="69000"/>
            </a:schemeClr>
          </a:solidFill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none"/>
        </p:style>
        <p:txBody>
          <a:bodyPr/>
          <a:lstStyle>
            <a:lvl1pPr>
              <a:defRPr b="1">
                <a:solidFill>
                  <a:schemeClr val="bg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4869160"/>
            <a:ext cx="6400800" cy="792088"/>
          </a:xfrm>
          <a:solidFill>
            <a:schemeClr val="accent3">
              <a:alpha val="85000"/>
            </a:schemeClr>
          </a:solidFill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none"/>
        </p:style>
        <p:txBody>
          <a:bodyPr/>
          <a:lstStyle>
            <a:lvl1pPr marL="0" indent="0" algn="ctr">
              <a:buNone/>
              <a:defRPr>
                <a:solidFill>
                  <a:schemeClr val="bg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100354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 animBg="1">
        <p:tmplLst>
          <p:tmpl>
            <p:tnLst>
              <p:par>
                <p:cTn presetID="10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1">
            <p:tnLst>
              <p:par>
                <p:cTn presetID="10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532293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42416" y="2514601"/>
            <a:ext cx="6600451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42416" y="4777380"/>
            <a:ext cx="6600451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1/11/2022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8"/>
          <p:cNvSpPr/>
          <p:nvPr/>
        </p:nvSpPr>
        <p:spPr bwMode="auto">
          <a:xfrm>
            <a:off x="-31719" y="4321158"/>
            <a:ext cx="1395473" cy="781781"/>
          </a:xfrm>
          <a:custGeom>
            <a:avLst/>
            <a:gdLst/>
            <a:ahLst/>
            <a:cxnLst/>
            <a:rect l="l" t="t" r="r" b="b"/>
            <a:pathLst>
              <a:path w="8042" h="10000">
                <a:moveTo>
                  <a:pt x="5799" y="10000"/>
                </a:moveTo>
                <a:cubicBezTo>
                  <a:pt x="5880" y="10000"/>
                  <a:pt x="5934" y="9940"/>
                  <a:pt x="5961" y="9880"/>
                </a:cubicBezTo>
                <a:cubicBezTo>
                  <a:pt x="5961" y="9820"/>
                  <a:pt x="5988" y="9820"/>
                  <a:pt x="5988" y="9820"/>
                </a:cubicBezTo>
                <a:lnTo>
                  <a:pt x="8042" y="5260"/>
                </a:lnTo>
                <a:cubicBezTo>
                  <a:pt x="8096" y="5140"/>
                  <a:pt x="8096" y="4901"/>
                  <a:pt x="8042" y="4721"/>
                </a:cubicBezTo>
                <a:lnTo>
                  <a:pt x="5988" y="221"/>
                </a:lnTo>
                <a:cubicBezTo>
                  <a:pt x="5988" y="160"/>
                  <a:pt x="5961" y="160"/>
                  <a:pt x="5961" y="160"/>
                </a:cubicBezTo>
                <a:cubicBezTo>
                  <a:pt x="5934" y="101"/>
                  <a:pt x="5880" y="41"/>
                  <a:pt x="5799" y="41"/>
                </a:cubicBezTo>
                <a:lnTo>
                  <a:pt x="18" y="0"/>
                </a:lnTo>
                <a:cubicBezTo>
                  <a:pt x="12" y="3330"/>
                  <a:pt x="6" y="6661"/>
                  <a:pt x="0" y="9991"/>
                </a:cubicBezTo>
                <a:lnTo>
                  <a:pt x="5799" y="1000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23334" y="4529541"/>
            <a:ext cx="584978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8" name="Picture 2" descr="K:\ProPowerPoint\Шаблоны\ДЕТСКИЕ\Дикие животные\Dikie_zhiv.jpg">
            <a:extLst>
              <a:ext uri="{FF2B5EF4-FFF2-40B4-BE49-F238E27FC236}">
                <a16:creationId xmlns:a16="http://schemas.microsoft.com/office/drawing/2014/main" id="{0E534A43-6C0E-49CF-A2D5-A11B5D6F66EA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360097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/>
    </p:bld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5201" y="624110"/>
            <a:ext cx="6589199" cy="128089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42415" y="2133600"/>
            <a:ext cx="6591985" cy="377762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DDF080-5E8C-48AD-84E5-6C08B304C14E}" type="datetimeFigureOut">
              <a:rPr lang="en-US" smtClean="0"/>
              <a:t>1/11/2022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333891-D5E7-4C7B-BF1D-E855E53CB5A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543357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2074562"/>
            <a:ext cx="6591985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3581400"/>
            <a:ext cx="6591985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1/11/2022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58" y="3166527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3244140"/>
            <a:ext cx="584978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498349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942416" y="2136706"/>
            <a:ext cx="3197531" cy="376739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337307" y="2136706"/>
            <a:ext cx="3197093" cy="376739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1/11/2022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787783"/>
            <a:ext cx="584978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472505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65352" y="2226626"/>
            <a:ext cx="287459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942415" y="2802888"/>
            <a:ext cx="3197532" cy="3105703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6154" y="2223398"/>
            <a:ext cx="28732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333715" y="2799660"/>
            <a:ext cx="3195680" cy="3105703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1/11/2022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787783"/>
            <a:ext cx="584978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395216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5200" y="624110"/>
            <a:ext cx="6589200" cy="128089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1/11/2022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24287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1/11/2022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45705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446088"/>
            <a:ext cx="2629584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3494" y="446089"/>
            <a:ext cx="3790906" cy="5414963"/>
          </a:xfrm>
        </p:spPr>
        <p:txBody>
          <a:bodyPr anchor="ctr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1598613"/>
            <a:ext cx="2629584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DDF080-5E8C-48AD-84E5-6C08B304C14E}" type="datetimeFigureOut">
              <a:rPr lang="en-US" smtClean="0"/>
              <a:t>1/11/2022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333891-D5E7-4C7B-BF1D-E855E53CB5A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445329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4800600"/>
            <a:ext cx="6591985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942415" y="634965"/>
            <a:ext cx="6591985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367338"/>
            <a:ext cx="6591985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1/11/2022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2476977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609600"/>
            <a:ext cx="6591985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4354046"/>
            <a:ext cx="6591985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1/11/2022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3166527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3244140"/>
            <a:ext cx="584978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9707878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88123" y="609600"/>
            <a:ext cx="6109587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415972" y="3505200"/>
            <a:ext cx="5653888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4354046"/>
            <a:ext cx="6591985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1/11/2022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9" name="Freeform 11"/>
          <p:cNvSpPr/>
          <p:nvPr/>
        </p:nvSpPr>
        <p:spPr bwMode="auto">
          <a:xfrm flipV="1">
            <a:off x="58" y="3166527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3244140"/>
            <a:ext cx="584978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1808316" y="648005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169533" y="290530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8227033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2438401"/>
            <a:ext cx="6591985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591985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1/11/2022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966485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"/>
          <p:cNvSpPr>
            <a:spLocks noGrp="1"/>
          </p:cNvSpPr>
          <p:nvPr>
            <p:ph type="title"/>
          </p:nvPr>
        </p:nvSpPr>
        <p:spPr>
          <a:xfrm>
            <a:off x="2188123" y="609600"/>
            <a:ext cx="6109587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942415" y="4343400"/>
            <a:ext cx="6688292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688292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1/11/2022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20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1808316" y="648005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69533" y="290530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08758162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6" y="627407"/>
            <a:ext cx="6591984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942415" y="4343400"/>
            <a:ext cx="6591985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591985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1/11/2022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7069426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DDF080-5E8C-48AD-84E5-6C08B304C14E}" type="datetimeFigureOut">
              <a:rPr lang="en-US" smtClean="0"/>
              <a:t>1/11/2022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333891-D5E7-4C7B-BF1D-E855E53CB5A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9501905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78535" y="627406"/>
            <a:ext cx="1656132" cy="5283817"/>
          </a:xfrm>
        </p:spPr>
        <p:txBody>
          <a:bodyPr vert="eaVert" anchor="ctr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42416" y="627406"/>
            <a:ext cx="4716348" cy="5283817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1/11/2022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715350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microsoft.com/office/2007/relationships/hdphoto" Target="../media/hdphoto1.wdp"/><Relationship Id="rId4" Type="http://schemas.openxmlformats.org/officeDocument/2006/relationships/image" Target="../media/image1.jpe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.xml"/><Relationship Id="rId13" Type="http://schemas.openxmlformats.org/officeDocument/2006/relationships/slideLayout" Target="../slideLayouts/slideLayout15.xml"/><Relationship Id="rId3" Type="http://schemas.openxmlformats.org/officeDocument/2006/relationships/slideLayout" Target="../slideLayouts/slideLayout5.xml"/><Relationship Id="rId7" Type="http://schemas.openxmlformats.org/officeDocument/2006/relationships/slideLayout" Target="../slideLayouts/slideLayout9.xml"/><Relationship Id="rId12" Type="http://schemas.openxmlformats.org/officeDocument/2006/relationships/slideLayout" Target="../slideLayouts/slideLayout14.xml"/><Relationship Id="rId17" Type="http://schemas.openxmlformats.org/officeDocument/2006/relationships/theme" Target="../theme/theme2.xml"/><Relationship Id="rId2" Type="http://schemas.openxmlformats.org/officeDocument/2006/relationships/slideLayout" Target="../slideLayouts/slideLayout4.xml"/><Relationship Id="rId16" Type="http://schemas.openxmlformats.org/officeDocument/2006/relationships/slideLayout" Target="../slideLayouts/slideLayout18.xml"/><Relationship Id="rId1" Type="http://schemas.openxmlformats.org/officeDocument/2006/relationships/slideLayout" Target="../slideLayouts/slideLayout3.xml"/><Relationship Id="rId6" Type="http://schemas.openxmlformats.org/officeDocument/2006/relationships/slideLayout" Target="../slideLayouts/slideLayout8.xml"/><Relationship Id="rId11" Type="http://schemas.openxmlformats.org/officeDocument/2006/relationships/slideLayout" Target="../slideLayouts/slideLayout13.xml"/><Relationship Id="rId5" Type="http://schemas.openxmlformats.org/officeDocument/2006/relationships/slideLayout" Target="../slideLayouts/slideLayout7.xml"/><Relationship Id="rId1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12.xml"/><Relationship Id="rId4" Type="http://schemas.openxmlformats.org/officeDocument/2006/relationships/slideLayout" Target="../slideLayouts/slideLayout6.xml"/><Relationship Id="rId9" Type="http://schemas.openxmlformats.org/officeDocument/2006/relationships/slideLayout" Target="../slideLayouts/slideLayout11.xml"/><Relationship Id="rId14" Type="http://schemas.openxmlformats.org/officeDocument/2006/relationships/slideLayout" Target="../slideLayouts/slideLayout1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K:\ProPowerPoint\Шаблоны\ДЕТСКИЕ\Дикие животные\Dikie_zhivSlide.jpg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5900"/>
                    </a14:imgEffect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15616" y="274638"/>
            <a:ext cx="7704856" cy="77809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dirty="0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115616" y="1340768"/>
            <a:ext cx="7704856" cy="538642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-108520" y="6596390"/>
            <a:ext cx="1368152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dirty="0" err="1">
                <a:solidFill>
                  <a:schemeClr val="bg1"/>
                </a:solidFill>
                <a:latin typeface="+mj-lt"/>
              </a:rPr>
              <a:t>ProPowerPoint.Ru</a:t>
            </a:r>
            <a:endParaRPr lang="ru-RU" sz="1100" dirty="0">
              <a:solidFill>
                <a:schemeClr val="bg1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4320826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" name="Group 35"/>
          <p:cNvGrpSpPr/>
          <p:nvPr/>
        </p:nvGrpSpPr>
        <p:grpSpPr>
          <a:xfrm>
            <a:off x="1" y="228600"/>
            <a:ext cx="1981200" cy="6638628"/>
            <a:chOff x="2487613" y="285750"/>
            <a:chExt cx="2428875" cy="5654676"/>
          </a:xfrm>
        </p:grpSpPr>
        <p:sp>
          <p:nvSpPr>
            <p:cNvPr id="37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8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9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0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1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2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3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4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5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6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7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8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49" name="Group 48"/>
          <p:cNvGrpSpPr/>
          <p:nvPr/>
        </p:nvGrpSpPr>
        <p:grpSpPr>
          <a:xfrm>
            <a:off x="20421" y="285"/>
            <a:ext cx="1952272" cy="6852968"/>
            <a:chOff x="6627813" y="195717"/>
            <a:chExt cx="1952625" cy="5678034"/>
          </a:xfrm>
        </p:grpSpPr>
        <p:sp>
          <p:nvSpPr>
            <p:cNvPr id="50" name="Freeform 27"/>
            <p:cNvSpPr/>
            <p:nvPr/>
          </p:nvSpPr>
          <p:spPr bwMode="auto">
            <a:xfrm>
              <a:off x="6627813" y="195717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1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2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3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4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5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6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7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8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9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60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61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62" name="Rectangle 61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945200" y="624110"/>
            <a:ext cx="6589200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2133600"/>
            <a:ext cx="6591985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772400" y="6135089"/>
            <a:ext cx="766380" cy="3701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D9FFFB4-400D-1240-AB24-6F86C96D4DFB}" type="datetimeFigureOut">
              <a:rPr lang="en-US" dirty="0"/>
              <a:t>1/11/2022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42415" y="6135809"/>
            <a:ext cx="57164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11228" y="787783"/>
            <a:ext cx="58497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1252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  <p:sldLayoutId id="2147483670" r:id="rId2"/>
    <p:sldLayoutId id="2147483671" r:id="rId3"/>
    <p:sldLayoutId id="2147483672" r:id="rId4"/>
    <p:sldLayoutId id="2147483673" r:id="rId5"/>
    <p:sldLayoutId id="2147483674" r:id="rId6"/>
    <p:sldLayoutId id="2147483675" r:id="rId7"/>
    <p:sldLayoutId id="2147483676" r:id="rId8"/>
    <p:sldLayoutId id="2147483677" r:id="rId9"/>
    <p:sldLayoutId id="2147483678" r:id="rId10"/>
    <p:sldLayoutId id="2147483679" r:id="rId11"/>
    <p:sldLayoutId id="2147483680" r:id="rId12"/>
    <p:sldLayoutId id="2147483681" r:id="rId13"/>
    <p:sldLayoutId id="2147483682" r:id="rId14"/>
    <p:sldLayoutId id="2147483683" r:id="rId15"/>
    <p:sldLayoutId id="2147483684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emf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The 22</a:t>
            </a:r>
            <a:r>
              <a:rPr lang="en-US" baseline="30000" dirty="0"/>
              <a:t>nd</a:t>
            </a:r>
            <a:r>
              <a:rPr lang="en-US" dirty="0"/>
              <a:t> of January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/>
              <a:t>Plan </a:t>
            </a:r>
          </a:p>
          <a:p>
            <a:r>
              <a:rPr lang="en-US" dirty="0"/>
              <a:t>About myself</a:t>
            </a:r>
          </a:p>
          <a:p>
            <a:r>
              <a:rPr lang="en-US" dirty="0"/>
              <a:t>Review animals</a:t>
            </a:r>
          </a:p>
          <a:p>
            <a:r>
              <a:rPr lang="en-US" dirty="0"/>
              <a:t>Learn verb </a:t>
            </a:r>
            <a:r>
              <a:rPr lang="en-US" dirty="0" err="1"/>
              <a:t>was|were</a:t>
            </a:r>
            <a:endParaRPr lang="ru-RU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6828436-E174-44EE-B773-9DFDFF2F099E}"/>
              </a:ext>
            </a:extLst>
          </p:cNvPr>
          <p:cNvSpPr txBox="1"/>
          <p:nvPr/>
        </p:nvSpPr>
        <p:spPr>
          <a:xfrm>
            <a:off x="2411760" y="5589240"/>
            <a:ext cx="36004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err="1"/>
              <a:t>Байсувакова</a:t>
            </a:r>
            <a:r>
              <a:rPr lang="ru-RU" sz="2400" dirty="0"/>
              <a:t> Юлия </a:t>
            </a:r>
            <a:r>
              <a:rPr lang="ru-RU" sz="2400" dirty="0" err="1"/>
              <a:t>Ришатовна</a:t>
            </a:r>
            <a:endParaRPr lang="ru-RU" sz="24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Hello! Nice to meet you!</a:t>
            </a:r>
          </a:p>
          <a:p>
            <a:r>
              <a:rPr lang="en-US" dirty="0"/>
              <a:t>My name is </a:t>
            </a:r>
            <a:r>
              <a:rPr lang="en-US" dirty="0" err="1"/>
              <a:t>Yuliya</a:t>
            </a:r>
            <a:r>
              <a:rPr lang="en-US" dirty="0"/>
              <a:t> </a:t>
            </a:r>
            <a:r>
              <a:rPr lang="en-US" dirty="0" err="1"/>
              <a:t>Rishatovna</a:t>
            </a:r>
            <a:r>
              <a:rPr lang="en-US" dirty="0"/>
              <a:t>.</a:t>
            </a:r>
          </a:p>
          <a:p>
            <a:r>
              <a:rPr lang="en-US" dirty="0"/>
              <a:t>I am an English teacher.</a:t>
            </a:r>
          </a:p>
          <a:p>
            <a:r>
              <a:rPr lang="en-US" dirty="0"/>
              <a:t>I’m 30 years old.</a:t>
            </a:r>
          </a:p>
          <a:p>
            <a:r>
              <a:rPr lang="en-US" dirty="0"/>
              <a:t>I can swim and sing.</a:t>
            </a:r>
          </a:p>
          <a:p>
            <a:pPr>
              <a:buNone/>
            </a:pPr>
            <a:r>
              <a:rPr lang="en-US" dirty="0"/>
              <a:t>What about you?</a:t>
            </a:r>
            <a:endParaRPr lang="ru-RU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About myself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sz="4000" dirty="0"/>
              <a:t>My name is….</a:t>
            </a:r>
          </a:p>
          <a:p>
            <a:r>
              <a:rPr lang="en-US" sz="4000" dirty="0"/>
              <a:t>I am a student.</a:t>
            </a:r>
          </a:p>
          <a:p>
            <a:r>
              <a:rPr lang="en-US" sz="4000" dirty="0"/>
              <a:t>I’m …years old.</a:t>
            </a:r>
          </a:p>
          <a:p>
            <a:r>
              <a:rPr lang="en-US" sz="4000" dirty="0"/>
              <a:t>I can…(swim, ski, skate, sing, read, play football</a:t>
            </a:r>
            <a:r>
              <a:rPr lang="ru-RU" sz="4000" dirty="0"/>
              <a:t>/</a:t>
            </a:r>
            <a:r>
              <a:rPr lang="en-US" sz="4000" dirty="0"/>
              <a:t>hockey)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071538" y="285728"/>
            <a:ext cx="7056784" cy="1470025"/>
          </a:xfrm>
        </p:spPr>
        <p:txBody>
          <a:bodyPr>
            <a:normAutofit/>
          </a:bodyPr>
          <a:lstStyle/>
          <a:p>
            <a:r>
              <a:rPr lang="en-US" sz="4800" dirty="0">
                <a:solidFill>
                  <a:srgbClr val="002060"/>
                </a:solidFill>
              </a:rPr>
              <a:t>Funny animals</a:t>
            </a:r>
            <a:endParaRPr lang="ru-RU" sz="4800" dirty="0">
              <a:solidFill>
                <a:srgbClr val="002060"/>
              </a:solidFill>
            </a:endParaRPr>
          </a:p>
        </p:txBody>
      </p:sp>
      <p:sp>
        <p:nvSpPr>
          <p:cNvPr id="5" name="Подзаголовок 4">
            <a:extLst>
              <a:ext uri="{FF2B5EF4-FFF2-40B4-BE49-F238E27FC236}">
                <a16:creationId xmlns:a16="http://schemas.microsoft.com/office/drawing/2014/main" id="{E3C7A554-80A9-4731-A5EA-8C73CD518BF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00671964"/>
      </p:ext>
    </p:extLst>
  </p:cSld>
  <p:clrMapOvr>
    <a:masterClrMapping/>
  </p:clrMapOvr>
  <p:transition>
    <p:fad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15616" y="274638"/>
            <a:ext cx="7704856" cy="5170586"/>
          </a:xfrm>
        </p:spPr>
        <p:txBody>
          <a:bodyPr/>
          <a:lstStyle/>
          <a:p>
            <a:r>
              <a:rPr lang="en-US" b="1" dirty="0">
                <a:solidFill>
                  <a:schemeClr val="tx2"/>
                </a:solidFill>
              </a:rPr>
              <a:t>What animals do you know?</a:t>
            </a:r>
            <a:endParaRPr lang="ru-RU" b="1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0311682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F37AEDA-E9A8-4C82-AAC7-01651C7914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C0744A9B-148A-494C-9DF9-A79F2049A9B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EA7D9DEC-606F-4DDF-B5BC-540D54F3E22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77690" y="130805"/>
            <a:ext cx="6966718" cy="62505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258306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15616" y="274638"/>
            <a:ext cx="7704856" cy="4810546"/>
          </a:xfrm>
        </p:spPr>
        <p:txBody>
          <a:bodyPr/>
          <a:lstStyle/>
          <a:p>
            <a:r>
              <a:rPr lang="en-US" b="1" dirty="0">
                <a:solidFill>
                  <a:schemeClr val="tx2"/>
                </a:solidFill>
              </a:rPr>
              <a:t>Where can you see animals?</a:t>
            </a:r>
            <a:endParaRPr lang="ru-RU" b="1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3937378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K:\ProPowerPoint\Шаблоны\ДЕТСКИЕ\Дикие животные\Dikie_zhivPrint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90175" cy="68926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9552" y="1340769"/>
            <a:ext cx="8136904" cy="5184576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4400" b="1" dirty="0"/>
              <a:t>I can go to the zoo,</a:t>
            </a:r>
          </a:p>
          <a:p>
            <a:pPr marL="0" indent="0" algn="ctr">
              <a:buNone/>
            </a:pPr>
            <a:r>
              <a:rPr lang="en-US" sz="4400" b="1" dirty="0"/>
              <a:t>I can see a kangaroo,</a:t>
            </a:r>
          </a:p>
          <a:p>
            <a:pPr marL="0" indent="0" algn="ctr">
              <a:buNone/>
            </a:pPr>
            <a:r>
              <a:rPr lang="en-US" sz="4400" b="1" dirty="0"/>
              <a:t>I can see a tiger too,</a:t>
            </a:r>
          </a:p>
          <a:p>
            <a:pPr marL="0" indent="0" algn="ctr">
              <a:buNone/>
            </a:pPr>
            <a:r>
              <a:rPr lang="en-US" sz="4400" b="1" dirty="0"/>
              <a:t>When I go to the zoo.</a:t>
            </a:r>
            <a:endParaRPr lang="ru-RU" sz="4400" b="1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2000232" y="571480"/>
            <a:ext cx="6143668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400" b="1" dirty="0">
                <a:solidFill>
                  <a:srgbClr val="002060"/>
                </a:solidFill>
              </a:rPr>
              <a:t>Welcome to the zoo!</a:t>
            </a:r>
            <a:endParaRPr lang="ru-RU" sz="4400" dirty="0"/>
          </a:p>
        </p:txBody>
      </p:sp>
    </p:spTree>
    <p:extLst>
      <p:ext uri="{BB962C8B-B14F-4D97-AF65-F5344CB8AC3E}">
        <p14:creationId xmlns:p14="http://schemas.microsoft.com/office/powerpoint/2010/main" val="39061943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solidFill>
                  <a:srgbClr val="002060"/>
                </a:solidFill>
              </a:rPr>
              <a:t>a tall giraffe</a:t>
            </a:r>
            <a:endParaRPr lang="ru-RU" b="1" dirty="0">
              <a:solidFill>
                <a:srgbClr val="002060"/>
              </a:solidFill>
            </a:endParaRPr>
          </a:p>
        </p:txBody>
      </p:sp>
      <p:pic>
        <p:nvPicPr>
          <p:cNvPr id="7" name="Объект 6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3294" y="2133600"/>
            <a:ext cx="2770911" cy="3778250"/>
          </a:xfrm>
        </p:spPr>
      </p:pic>
    </p:spTree>
    <p:extLst>
      <p:ext uri="{BB962C8B-B14F-4D97-AF65-F5344CB8AC3E}">
        <p14:creationId xmlns:p14="http://schemas.microsoft.com/office/powerpoint/2010/main" val="3698074900"/>
      </p:ext>
    </p:extLst>
  </p:cSld>
  <p:clrMapOvr>
    <a:masterClrMapping/>
  </p:clrMapOvr>
  <p:transition>
    <p:fad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solidFill>
                  <a:srgbClr val="002060"/>
                </a:solidFill>
              </a:rPr>
              <a:t>a silly monkey</a:t>
            </a:r>
            <a:endParaRPr lang="ru-RU" b="1" dirty="0">
              <a:solidFill>
                <a:srgbClr val="002060"/>
              </a:solidFill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203848" y="1556792"/>
            <a:ext cx="4320480" cy="46691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2890106"/>
      </p:ext>
    </p:extLst>
  </p:cSld>
  <p:clrMapOvr>
    <a:masterClrMapping/>
  </p:clrMapOvr>
  <p:transition>
    <p:fad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59632" y="980728"/>
            <a:ext cx="7704856" cy="1440160"/>
          </a:xfrm>
        </p:spPr>
        <p:txBody>
          <a:bodyPr/>
          <a:lstStyle/>
          <a:p>
            <a:r>
              <a:rPr lang="en-US" b="1" dirty="0">
                <a:solidFill>
                  <a:srgbClr val="002060"/>
                </a:solidFill>
              </a:rPr>
              <a:t>a clever dolphin</a:t>
            </a:r>
            <a:endParaRPr lang="ru-RU" b="1" dirty="0">
              <a:solidFill>
                <a:srgbClr val="002060"/>
              </a:solidFill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019550" y="3084512"/>
            <a:ext cx="2438400" cy="1876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7664612"/>
      </p:ext>
    </p:extLst>
  </p:cSld>
  <p:clrMapOvr>
    <a:masterClrMapping/>
  </p:clrMapOvr>
  <p:transition>
    <p:fade thruBlk="1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47664" y="980728"/>
            <a:ext cx="7272808" cy="1152128"/>
          </a:xfrm>
        </p:spPr>
        <p:txBody>
          <a:bodyPr/>
          <a:lstStyle/>
          <a:p>
            <a:r>
              <a:rPr lang="en-US" b="1" dirty="0">
                <a:solidFill>
                  <a:srgbClr val="002060"/>
                </a:solidFill>
              </a:rPr>
              <a:t>a little seal</a:t>
            </a:r>
            <a:endParaRPr lang="ru-RU" b="1" dirty="0">
              <a:solidFill>
                <a:srgbClr val="002060"/>
              </a:solidFill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162425" y="2960687"/>
            <a:ext cx="2152650" cy="2124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6846235"/>
      </p:ext>
    </p:extLst>
  </p:cSld>
  <p:clrMapOvr>
    <a:masterClrMapping/>
  </p:clrMapOvr>
  <p:transition>
    <p:fad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19672" y="274638"/>
            <a:ext cx="7200800" cy="1930226"/>
          </a:xfrm>
        </p:spPr>
        <p:txBody>
          <a:bodyPr/>
          <a:lstStyle/>
          <a:p>
            <a:r>
              <a:rPr lang="en-US" b="1" dirty="0">
                <a:solidFill>
                  <a:srgbClr val="002060"/>
                </a:solidFill>
              </a:rPr>
              <a:t>a lazy lizard</a:t>
            </a:r>
            <a:endParaRPr lang="ru-RU" b="1" dirty="0">
              <a:solidFill>
                <a:srgbClr val="002060"/>
              </a:solidFill>
            </a:endParaRPr>
          </a:p>
        </p:txBody>
      </p:sp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159834" y="2626620"/>
            <a:ext cx="4157832" cy="2792210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44516" y="1052736"/>
            <a:ext cx="2228850" cy="2047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4478037"/>
      </p:ext>
    </p:extLst>
  </p:cSld>
  <p:clrMapOvr>
    <a:masterClrMapping/>
  </p:clrMapOvr>
  <p:transition>
    <p:fad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75656" y="274638"/>
            <a:ext cx="7344816" cy="1498178"/>
          </a:xfrm>
        </p:spPr>
        <p:txBody>
          <a:bodyPr/>
          <a:lstStyle/>
          <a:p>
            <a:r>
              <a:rPr lang="en-US" b="1" dirty="0">
                <a:solidFill>
                  <a:srgbClr val="002060"/>
                </a:solidFill>
              </a:rPr>
              <a:t>a big whale</a:t>
            </a:r>
            <a:endParaRPr lang="ru-RU" b="1" dirty="0">
              <a:solidFill>
                <a:srgbClr val="002060"/>
              </a:solidFill>
            </a:endParaRPr>
          </a:p>
        </p:txBody>
      </p:sp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699792" y="2132856"/>
            <a:ext cx="4752527" cy="33123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2136976"/>
      </p:ext>
    </p:extLst>
  </p:cSld>
  <p:clrMapOvr>
    <a:masterClrMapping/>
  </p:clrMapOvr>
  <p:transition>
    <p:fad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solidFill>
                  <a:srgbClr val="002060"/>
                </a:solidFill>
              </a:rPr>
              <a:t>a baby hippo</a:t>
            </a:r>
            <a:endParaRPr lang="ru-RU" b="1" dirty="0">
              <a:solidFill>
                <a:srgbClr val="002060"/>
              </a:solidFill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491880" y="1844824"/>
            <a:ext cx="4104456" cy="40324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6932113"/>
      </p:ext>
    </p:extLst>
  </p:cSld>
  <p:clrMapOvr>
    <a:masterClrMapping/>
  </p:clrMapOvr>
  <p:transition>
    <p:fad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71604" y="142852"/>
            <a:ext cx="7704856" cy="2367690"/>
          </a:xfrm>
        </p:spPr>
        <p:txBody>
          <a:bodyPr>
            <a:normAutofit/>
          </a:bodyPr>
          <a:lstStyle/>
          <a:p>
            <a:pPr algn="l"/>
            <a:r>
              <a:rPr lang="en-US" b="1" dirty="0">
                <a:solidFill>
                  <a:srgbClr val="002060"/>
                </a:solidFill>
              </a:rPr>
              <a:t>It is a crocodile</a:t>
            </a:r>
            <a:br>
              <a:rPr lang="en-US" b="1" dirty="0">
                <a:solidFill>
                  <a:srgbClr val="002060"/>
                </a:solidFill>
              </a:rPr>
            </a:br>
            <a:r>
              <a:rPr lang="en-US" b="1" dirty="0">
                <a:solidFill>
                  <a:srgbClr val="002060"/>
                </a:solidFill>
              </a:rPr>
              <a:t>It is…</a:t>
            </a:r>
            <a:br>
              <a:rPr lang="en-US" b="1" dirty="0">
                <a:solidFill>
                  <a:srgbClr val="002060"/>
                </a:solidFill>
              </a:rPr>
            </a:br>
            <a:r>
              <a:rPr lang="en-US" b="1" dirty="0">
                <a:solidFill>
                  <a:srgbClr val="002060"/>
                </a:solidFill>
              </a:rPr>
              <a:t>It has got…</a:t>
            </a:r>
            <a:endParaRPr lang="ru-RU" b="1" dirty="0">
              <a:solidFill>
                <a:srgbClr val="002060"/>
              </a:solidFill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214546" y="2357430"/>
            <a:ext cx="4320480" cy="34754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965451"/>
      </p:ext>
    </p:extLst>
  </p:cSld>
  <p:clrMapOvr>
    <a:masterClrMapping/>
  </p:clrMapOvr>
  <p:transition>
    <p:fad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solidFill>
                  <a:srgbClr val="002060"/>
                </a:solidFill>
              </a:rPr>
              <a:t>Read and match</a:t>
            </a:r>
            <a:endParaRPr lang="ru-RU" b="1" dirty="0">
              <a:solidFill>
                <a:srgbClr val="00206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en-US" dirty="0">
                <a:solidFill>
                  <a:srgbClr val="002060"/>
                </a:solidFill>
              </a:rPr>
              <a:t>a baby hippo           </a:t>
            </a:r>
            <a:r>
              <a:rPr lang="en-US" dirty="0">
                <a:solidFill>
                  <a:srgbClr val="FF0000"/>
                </a:solidFill>
              </a:rPr>
              <a:t>a) </a:t>
            </a:r>
            <a:r>
              <a:rPr lang="ru-RU" dirty="0">
                <a:solidFill>
                  <a:srgbClr val="FF0000"/>
                </a:solidFill>
              </a:rPr>
              <a:t>умный дельфин</a:t>
            </a:r>
            <a:endParaRPr lang="en-US" dirty="0">
              <a:solidFill>
                <a:srgbClr val="FF0000"/>
              </a:solidFill>
            </a:endParaRPr>
          </a:p>
          <a:p>
            <a:pPr marL="514350" indent="-514350">
              <a:buFont typeface="+mj-lt"/>
              <a:buAutoNum type="arabicPeriod"/>
            </a:pPr>
            <a:r>
              <a:rPr lang="en-US" dirty="0">
                <a:solidFill>
                  <a:srgbClr val="002060"/>
                </a:solidFill>
              </a:rPr>
              <a:t>a lazy lizard</a:t>
            </a:r>
            <a:r>
              <a:rPr lang="ru-RU" dirty="0">
                <a:solidFill>
                  <a:srgbClr val="002060"/>
                </a:solidFill>
              </a:rPr>
              <a:t>              </a:t>
            </a:r>
            <a:r>
              <a:rPr lang="en-US" dirty="0">
                <a:solidFill>
                  <a:srgbClr val="FF0000"/>
                </a:solidFill>
              </a:rPr>
              <a:t>b) </a:t>
            </a:r>
            <a:r>
              <a:rPr lang="ru-RU" dirty="0">
                <a:solidFill>
                  <a:srgbClr val="FF0000"/>
                </a:solidFill>
              </a:rPr>
              <a:t>высокий жираф</a:t>
            </a:r>
            <a:endParaRPr lang="en-US" dirty="0">
              <a:solidFill>
                <a:srgbClr val="FF0000"/>
              </a:solidFill>
            </a:endParaRPr>
          </a:p>
          <a:p>
            <a:pPr marL="514350" indent="-514350">
              <a:buFont typeface="+mj-lt"/>
              <a:buAutoNum type="arabicPeriod"/>
            </a:pPr>
            <a:r>
              <a:rPr lang="en-US" dirty="0">
                <a:solidFill>
                  <a:srgbClr val="002060"/>
                </a:solidFill>
              </a:rPr>
              <a:t>a big whale</a:t>
            </a:r>
            <a:r>
              <a:rPr lang="ru-RU" dirty="0">
                <a:solidFill>
                  <a:srgbClr val="002060"/>
                </a:solidFill>
              </a:rPr>
              <a:t>              </a:t>
            </a:r>
            <a:r>
              <a:rPr lang="ru-RU" dirty="0">
                <a:solidFill>
                  <a:srgbClr val="FF0000"/>
                </a:solidFill>
              </a:rPr>
              <a:t>с) ленивая ящерица</a:t>
            </a:r>
            <a:endParaRPr lang="en-US" dirty="0">
              <a:solidFill>
                <a:srgbClr val="FF0000"/>
              </a:solidFill>
            </a:endParaRPr>
          </a:p>
          <a:p>
            <a:pPr marL="514350" indent="-514350">
              <a:buFont typeface="+mj-lt"/>
              <a:buAutoNum type="arabicPeriod"/>
            </a:pPr>
            <a:r>
              <a:rPr lang="en-US" dirty="0">
                <a:solidFill>
                  <a:srgbClr val="002060"/>
                </a:solidFill>
              </a:rPr>
              <a:t>a clever dolphin</a:t>
            </a:r>
            <a:r>
              <a:rPr lang="ru-RU" dirty="0">
                <a:solidFill>
                  <a:srgbClr val="002060"/>
                </a:solidFill>
              </a:rPr>
              <a:t>     </a:t>
            </a:r>
            <a:r>
              <a:rPr lang="en-US" dirty="0">
                <a:solidFill>
                  <a:srgbClr val="FF0000"/>
                </a:solidFill>
              </a:rPr>
              <a:t>d) </a:t>
            </a:r>
            <a:r>
              <a:rPr lang="ru-RU" dirty="0" err="1">
                <a:solidFill>
                  <a:srgbClr val="FF0000"/>
                </a:solidFill>
              </a:rPr>
              <a:t>бегемотик</a:t>
            </a:r>
            <a:endParaRPr lang="en-US" dirty="0">
              <a:solidFill>
                <a:srgbClr val="FF0000"/>
              </a:solidFill>
            </a:endParaRPr>
          </a:p>
          <a:p>
            <a:pPr marL="514350" indent="-514350">
              <a:buFont typeface="+mj-lt"/>
              <a:buAutoNum type="arabicPeriod"/>
            </a:pPr>
            <a:r>
              <a:rPr lang="en-US" dirty="0">
                <a:solidFill>
                  <a:srgbClr val="002060"/>
                </a:solidFill>
              </a:rPr>
              <a:t>a little seal</a:t>
            </a:r>
            <a:r>
              <a:rPr lang="ru-RU" dirty="0">
                <a:solidFill>
                  <a:srgbClr val="002060"/>
                </a:solidFill>
              </a:rPr>
              <a:t>               </a:t>
            </a:r>
            <a:r>
              <a:rPr lang="ru-RU" dirty="0">
                <a:solidFill>
                  <a:srgbClr val="FF0000"/>
                </a:solidFill>
              </a:rPr>
              <a:t>е) большой кит</a:t>
            </a:r>
            <a:endParaRPr lang="en-US" dirty="0">
              <a:solidFill>
                <a:srgbClr val="FF0000"/>
              </a:solidFill>
            </a:endParaRPr>
          </a:p>
          <a:p>
            <a:pPr marL="514350" indent="-514350">
              <a:buFont typeface="+mj-lt"/>
              <a:buAutoNum type="arabicPeriod"/>
            </a:pPr>
            <a:r>
              <a:rPr lang="en-US" dirty="0">
                <a:solidFill>
                  <a:srgbClr val="002060"/>
                </a:solidFill>
              </a:rPr>
              <a:t>a silly monkey</a:t>
            </a:r>
            <a:r>
              <a:rPr lang="ru-RU" dirty="0">
                <a:solidFill>
                  <a:srgbClr val="002060"/>
                </a:solidFill>
              </a:rPr>
              <a:t>         </a:t>
            </a:r>
            <a:r>
              <a:rPr lang="en-US" dirty="0">
                <a:solidFill>
                  <a:srgbClr val="FF0000"/>
                </a:solidFill>
              </a:rPr>
              <a:t>f) </a:t>
            </a:r>
            <a:r>
              <a:rPr lang="ru-RU" dirty="0">
                <a:solidFill>
                  <a:srgbClr val="FF0000"/>
                </a:solidFill>
              </a:rPr>
              <a:t>маленький тюлень</a:t>
            </a:r>
            <a:endParaRPr lang="en-US" dirty="0">
              <a:solidFill>
                <a:srgbClr val="FF0000"/>
              </a:solidFill>
            </a:endParaRPr>
          </a:p>
          <a:p>
            <a:pPr marL="514350" indent="-514350">
              <a:buFont typeface="+mj-lt"/>
              <a:buAutoNum type="arabicPeriod"/>
            </a:pPr>
            <a:r>
              <a:rPr lang="en-US" dirty="0">
                <a:solidFill>
                  <a:srgbClr val="002060"/>
                </a:solidFill>
              </a:rPr>
              <a:t> a tall giraffe </a:t>
            </a:r>
            <a:r>
              <a:rPr lang="ru-RU" dirty="0">
                <a:solidFill>
                  <a:srgbClr val="002060"/>
                </a:solidFill>
              </a:rPr>
              <a:t>           </a:t>
            </a:r>
            <a:r>
              <a:rPr lang="en-US" dirty="0">
                <a:solidFill>
                  <a:srgbClr val="FF0000"/>
                </a:solidFill>
              </a:rPr>
              <a:t>g)</a:t>
            </a:r>
            <a:r>
              <a:rPr lang="ru-RU" dirty="0">
                <a:solidFill>
                  <a:srgbClr val="FF0000"/>
                </a:solidFill>
              </a:rPr>
              <a:t> глупая обезьяна</a:t>
            </a:r>
            <a:r>
              <a:rPr lang="en-US" dirty="0">
                <a:solidFill>
                  <a:srgbClr val="FF0000"/>
                </a:solidFill>
              </a:rPr>
              <a:t>        </a:t>
            </a:r>
            <a:endParaRPr lang="ru-RU" dirty="0">
              <a:solidFill>
                <a:srgbClr val="FF0000"/>
              </a:solidFill>
            </a:endParaRPr>
          </a:p>
        </p:txBody>
      </p:sp>
      <p:cxnSp>
        <p:nvCxnSpPr>
          <p:cNvPr id="8" name="Прямая со стрелкой 7"/>
          <p:cNvCxnSpPr/>
          <p:nvPr/>
        </p:nvCxnSpPr>
        <p:spPr>
          <a:xfrm>
            <a:off x="3707904" y="1700808"/>
            <a:ext cx="1152128" cy="158417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 стрелкой 11"/>
          <p:cNvCxnSpPr/>
          <p:nvPr/>
        </p:nvCxnSpPr>
        <p:spPr>
          <a:xfrm>
            <a:off x="3635896" y="2276872"/>
            <a:ext cx="0" cy="7200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Прямая со стрелкой 13"/>
          <p:cNvCxnSpPr/>
          <p:nvPr/>
        </p:nvCxnSpPr>
        <p:spPr>
          <a:xfrm>
            <a:off x="3707904" y="2312876"/>
            <a:ext cx="1152128" cy="49320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Прямая со стрелкой 19"/>
          <p:cNvCxnSpPr/>
          <p:nvPr/>
        </p:nvCxnSpPr>
        <p:spPr>
          <a:xfrm>
            <a:off x="3635896" y="2924944"/>
            <a:ext cx="1224136" cy="101906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Прямая со стрелкой 22"/>
          <p:cNvCxnSpPr/>
          <p:nvPr/>
        </p:nvCxnSpPr>
        <p:spPr>
          <a:xfrm flipV="1">
            <a:off x="3491880" y="1796244"/>
            <a:ext cx="1368152" cy="155751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Прямая со стрелкой 25"/>
          <p:cNvCxnSpPr/>
          <p:nvPr/>
        </p:nvCxnSpPr>
        <p:spPr>
          <a:xfrm>
            <a:off x="3491880" y="3944008"/>
            <a:ext cx="1224136" cy="57049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Прямая со стрелкой 28"/>
          <p:cNvCxnSpPr/>
          <p:nvPr/>
        </p:nvCxnSpPr>
        <p:spPr>
          <a:xfrm>
            <a:off x="4103948" y="4653136"/>
            <a:ext cx="756084" cy="51051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Прямая со стрелкой 32"/>
          <p:cNvCxnSpPr/>
          <p:nvPr/>
        </p:nvCxnSpPr>
        <p:spPr>
          <a:xfrm flipV="1">
            <a:off x="3707904" y="1949981"/>
            <a:ext cx="1584176" cy="326025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391543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solidFill>
                  <a:schemeClr val="tx2"/>
                </a:solidFill>
              </a:rPr>
              <a:t>Guess the riddles</a:t>
            </a:r>
            <a:endParaRPr lang="ru-RU" b="1" dirty="0">
              <a:solidFill>
                <a:schemeClr val="tx2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331640" y="1325622"/>
            <a:ext cx="7704856" cy="5386427"/>
          </a:xfrm>
        </p:spPr>
        <p:txBody>
          <a:bodyPr/>
          <a:lstStyle/>
          <a:p>
            <a:pPr marL="0" indent="0" algn="just">
              <a:buNone/>
            </a:pPr>
            <a:r>
              <a:rPr lang="en-US" sz="3000" b="1" dirty="0"/>
              <a:t>1.</a:t>
            </a:r>
            <a:r>
              <a:rPr lang="en-US" sz="3000" dirty="0"/>
              <a:t> </a:t>
            </a:r>
            <a:r>
              <a:rPr lang="en-US" sz="2800" dirty="0"/>
              <a:t>It is one of the biggest animal in the world. It   lives in the water. It likes fish. Now it is swimming. It is having lots of fun.</a:t>
            </a:r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91780" y="2924944"/>
            <a:ext cx="5184576" cy="31568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17662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бъект 3"/>
          <p:cNvSpPr>
            <a:spLocks noGrp="1"/>
          </p:cNvSpPr>
          <p:nvPr>
            <p:ph idx="1"/>
          </p:nvPr>
        </p:nvSpPr>
        <p:spPr>
          <a:xfrm>
            <a:off x="1115616" y="476673"/>
            <a:ext cx="7704856" cy="4824536"/>
          </a:xfrm>
        </p:spPr>
        <p:txBody>
          <a:bodyPr/>
          <a:lstStyle/>
          <a:p>
            <a:pPr marL="0" indent="0" algn="just">
              <a:buNone/>
            </a:pPr>
            <a:r>
              <a:rPr lang="en-US" b="1" dirty="0"/>
              <a:t>2.</a:t>
            </a:r>
            <a:r>
              <a:rPr lang="en-US" dirty="0"/>
              <a:t> </a:t>
            </a:r>
            <a:r>
              <a:rPr lang="en-US" sz="2800" dirty="0"/>
              <a:t>It is green. It has a long tail. It lives in the water. It can be very terrible and aggressive. It likes to eat meat and fish. Now it is crying because he has no friends.</a:t>
            </a:r>
            <a:endParaRPr lang="ru-RU" sz="2800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75856" y="2276872"/>
            <a:ext cx="3636404" cy="41044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31281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15616" y="476672"/>
            <a:ext cx="7704856" cy="6250523"/>
          </a:xfrm>
        </p:spPr>
        <p:txBody>
          <a:bodyPr/>
          <a:lstStyle/>
          <a:p>
            <a:pPr marL="0" indent="0" algn="just">
              <a:buNone/>
            </a:pPr>
            <a:r>
              <a:rPr lang="ru-RU" b="1" dirty="0"/>
              <a:t>3.</a:t>
            </a:r>
            <a:r>
              <a:rPr lang="en-US" sz="2800" dirty="0"/>
              <a:t>It is taller than the hippo. It has a long neck. It lives in the warm countries. It likes to eat grass and leaves. Now it is eating from a tree.</a:t>
            </a:r>
            <a:endParaRPr lang="ru-RU" sz="28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91880" y="1988840"/>
            <a:ext cx="3158462" cy="47383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48410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algn="ctr"/>
            <a:r>
              <a:rPr lang="en-US" sz="6000" dirty="0">
                <a:solidFill>
                  <a:srgbClr val="002060"/>
                </a:solidFill>
              </a:rPr>
              <a:t>I, She, He, It + was</a:t>
            </a:r>
          </a:p>
          <a:p>
            <a:pPr algn="ctr"/>
            <a:r>
              <a:rPr lang="en-US" sz="6000" dirty="0">
                <a:solidFill>
                  <a:srgbClr val="002060"/>
                </a:solidFill>
              </a:rPr>
              <a:t>You, They, We +were </a:t>
            </a:r>
            <a:endParaRPr lang="ru-RU" sz="6000" dirty="0">
              <a:solidFill>
                <a:srgbClr val="002060"/>
              </a:solidFill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39144" y="714356"/>
            <a:ext cx="7704856" cy="4234299"/>
          </a:xfrm>
        </p:spPr>
        <p:txBody>
          <a:bodyPr>
            <a:normAutofit fontScale="77500" lnSpcReduction="20000"/>
          </a:bodyPr>
          <a:lstStyle/>
          <a:p>
            <a:pPr marL="0" indent="0" algn="ctr">
              <a:buNone/>
            </a:pPr>
            <a:r>
              <a:rPr lang="en-US" sz="5400" dirty="0">
                <a:solidFill>
                  <a:schemeClr val="tx2"/>
                </a:solidFill>
                <a:latin typeface="Arial Black" panose="020B0A04020102020204" pitchFamily="34" charset="0"/>
              </a:rPr>
              <a:t> </a:t>
            </a:r>
            <a:r>
              <a:rPr lang="en-US" sz="5400" dirty="0" err="1">
                <a:latin typeface="Arial Black" panose="020B0A04020102020204" pitchFamily="34" charset="0"/>
              </a:rPr>
              <a:t>was|were</a:t>
            </a:r>
            <a:r>
              <a:rPr lang="en-US" sz="5400" dirty="0">
                <a:latin typeface="Arial Black" panose="020B0A04020102020204" pitchFamily="34" charset="0"/>
              </a:rPr>
              <a:t> </a:t>
            </a:r>
            <a:r>
              <a:rPr lang="ru-RU" sz="5400" dirty="0">
                <a:latin typeface="Arial Black" panose="020B0A04020102020204" pitchFamily="34" charset="0"/>
              </a:rPr>
              <a:t>     </a:t>
            </a:r>
            <a:r>
              <a:rPr lang="en-US" sz="5400" dirty="0">
                <a:latin typeface="Arial Black" panose="020B0A04020102020204" pitchFamily="34" charset="0"/>
              </a:rPr>
              <a:t>(</a:t>
            </a:r>
            <a:r>
              <a:rPr lang="ru-RU" sz="5400" dirty="0" err="1">
                <a:latin typeface="Arial Black" panose="020B0A04020102020204" pitchFamily="34" charset="0"/>
              </a:rPr>
              <a:t>был,были</a:t>
            </a:r>
            <a:r>
              <a:rPr lang="ru-RU" sz="5400" dirty="0">
                <a:solidFill>
                  <a:schemeClr val="tx2"/>
                </a:solidFill>
                <a:latin typeface="Arial Black" panose="020B0A04020102020204" pitchFamily="34" charset="0"/>
              </a:rPr>
              <a:t>)</a:t>
            </a:r>
            <a:endParaRPr lang="en-US" sz="5400" dirty="0">
              <a:solidFill>
                <a:schemeClr val="tx2"/>
              </a:solidFill>
              <a:latin typeface="Arial Black" panose="020B0A04020102020204" pitchFamily="34" charset="0"/>
            </a:endParaRPr>
          </a:p>
          <a:p>
            <a:pPr marL="0" indent="0">
              <a:buNone/>
            </a:pPr>
            <a:r>
              <a:rPr lang="en-US" sz="3600" dirty="0">
                <a:solidFill>
                  <a:schemeClr val="tx2"/>
                </a:solidFill>
                <a:latin typeface="Arial Black" panose="020B0A04020102020204" pitchFamily="34" charset="0"/>
              </a:rPr>
              <a:t>I was at home yesterday</a:t>
            </a:r>
          </a:p>
          <a:p>
            <a:pPr marL="0" indent="0">
              <a:buNone/>
            </a:pPr>
            <a:r>
              <a:rPr lang="en-US" sz="3600" dirty="0">
                <a:solidFill>
                  <a:schemeClr val="tx2"/>
                </a:solidFill>
                <a:latin typeface="Arial Black" panose="020B0A04020102020204" pitchFamily="34" charset="0"/>
              </a:rPr>
              <a:t>He was at home</a:t>
            </a:r>
          </a:p>
          <a:p>
            <a:pPr marL="0" indent="0">
              <a:buNone/>
            </a:pPr>
            <a:r>
              <a:rPr lang="en-US" sz="3600" dirty="0">
                <a:solidFill>
                  <a:schemeClr val="tx2"/>
                </a:solidFill>
                <a:latin typeface="Arial Black" panose="020B0A04020102020204" pitchFamily="34" charset="0"/>
              </a:rPr>
              <a:t>She was at home </a:t>
            </a:r>
          </a:p>
          <a:p>
            <a:pPr marL="0" indent="0">
              <a:buNone/>
            </a:pPr>
            <a:r>
              <a:rPr lang="en-US" sz="3600" dirty="0">
                <a:solidFill>
                  <a:schemeClr val="tx2"/>
                </a:solidFill>
                <a:latin typeface="Arial Black" panose="020B0A04020102020204" pitchFamily="34" charset="0"/>
              </a:rPr>
              <a:t>It was at home</a:t>
            </a:r>
          </a:p>
          <a:p>
            <a:pPr marL="0" indent="0">
              <a:buNone/>
            </a:pPr>
            <a:r>
              <a:rPr lang="en-US" sz="3600" dirty="0">
                <a:solidFill>
                  <a:schemeClr val="tx2"/>
                </a:solidFill>
                <a:latin typeface="Arial Black" panose="020B0A04020102020204" pitchFamily="34" charset="0"/>
              </a:rPr>
              <a:t>You were at home </a:t>
            </a:r>
          </a:p>
          <a:p>
            <a:pPr marL="0" indent="0">
              <a:buNone/>
            </a:pPr>
            <a:r>
              <a:rPr lang="en-US" sz="3600" dirty="0">
                <a:solidFill>
                  <a:schemeClr val="tx2"/>
                </a:solidFill>
                <a:latin typeface="Arial Black" panose="020B0A04020102020204" pitchFamily="34" charset="0"/>
              </a:rPr>
              <a:t>They were at home</a:t>
            </a:r>
          </a:p>
          <a:p>
            <a:pPr marL="0" indent="0">
              <a:buNone/>
            </a:pPr>
            <a:r>
              <a:rPr lang="en-US" sz="3600" dirty="0">
                <a:solidFill>
                  <a:schemeClr val="tx2"/>
                </a:solidFill>
                <a:latin typeface="Arial Black" panose="020B0A04020102020204" pitchFamily="34" charset="0"/>
              </a:rPr>
              <a:t>We were at home</a:t>
            </a:r>
          </a:p>
          <a:p>
            <a:pPr marL="0" indent="0">
              <a:buNone/>
            </a:pPr>
            <a:endParaRPr lang="en-US" sz="3600" dirty="0">
              <a:solidFill>
                <a:schemeClr val="tx2"/>
              </a:solidFill>
              <a:latin typeface="Arial Black" panose="020B0A04020102020204" pitchFamily="34" charset="0"/>
            </a:endParaRPr>
          </a:p>
          <a:p>
            <a:pPr marL="0" indent="0">
              <a:buNone/>
            </a:pPr>
            <a:endParaRPr lang="ru-RU" sz="5400" dirty="0">
              <a:solidFill>
                <a:schemeClr val="tx2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2806161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2444354-F10F-4BA0-A440-7A74534477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269497B2-F4F1-4B2B-8A3D-8725BEB0A7C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687753" y="3063876"/>
            <a:ext cx="3351582" cy="3778250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CAED4997-A45B-44BF-BBAC-EA7D3EC4716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74638"/>
            <a:ext cx="6192688" cy="50913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2600795"/>
      </p:ext>
    </p:extLst>
  </p:cSld>
  <p:clrMapOvr>
    <a:masterClrMapping/>
  </p:clrMapOvr>
</p:sld>
</file>

<file path=ppt/theme/theme1.xml><?xml version="1.0" encoding="utf-8"?>
<a:theme xmlns:a="http://schemas.openxmlformats.org/drawingml/2006/main" name="Dik_zhiv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Легкий дым">
  <a:themeElements>
    <a:clrScheme name="Легкий дым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Легкий дым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Легкий дым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Dik_zhivot</Template>
  <TotalTime>772</TotalTime>
  <Words>382</Words>
  <Application>Microsoft Office PowerPoint</Application>
  <PresentationFormat>Экран (4:3)</PresentationFormat>
  <Paragraphs>55</Paragraphs>
  <Slides>23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2</vt:i4>
      </vt:variant>
      <vt:variant>
        <vt:lpstr>Заголовки слайдов</vt:lpstr>
      </vt:variant>
      <vt:variant>
        <vt:i4>23</vt:i4>
      </vt:variant>
    </vt:vector>
  </HeadingPairs>
  <TitlesOfParts>
    <vt:vector size="30" baseType="lpstr">
      <vt:lpstr>Arial</vt:lpstr>
      <vt:lpstr>Arial Black</vt:lpstr>
      <vt:lpstr>Calibri</vt:lpstr>
      <vt:lpstr>Century Gothic</vt:lpstr>
      <vt:lpstr>Wingdings 3</vt:lpstr>
      <vt:lpstr>Dik_zhiv</vt:lpstr>
      <vt:lpstr>Легкий дым</vt:lpstr>
      <vt:lpstr>The 22nd of January</vt:lpstr>
      <vt:lpstr>Презентация PowerPoint</vt:lpstr>
      <vt:lpstr>About myself</vt:lpstr>
      <vt:lpstr>Funny animals</vt:lpstr>
      <vt:lpstr>What animals do you know?</vt:lpstr>
      <vt:lpstr>Презентация PowerPoint</vt:lpstr>
      <vt:lpstr>Where can you see animals?</vt:lpstr>
      <vt:lpstr>Презентация PowerPoint</vt:lpstr>
      <vt:lpstr>a tall giraffe</vt:lpstr>
      <vt:lpstr>a silly monkey</vt:lpstr>
      <vt:lpstr>a clever dolphin</vt:lpstr>
      <vt:lpstr>a little seal</vt:lpstr>
      <vt:lpstr>a lazy lizard</vt:lpstr>
      <vt:lpstr>a big whale</vt:lpstr>
      <vt:lpstr>a baby hippo</vt:lpstr>
      <vt:lpstr>It is a crocodile It is… It has got…</vt:lpstr>
      <vt:lpstr>Read and match</vt:lpstr>
      <vt:lpstr>Guess the riddles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Funny animals</dc:title>
  <dc:creator>Пользователь Windows</dc:creator>
  <dc:description>http://propowerpoint.ru - Бесплатные шаблоны для презентаций. Полезные советы и уроки  _x000d__x000d_
PowerPoint .</dc:description>
  <cp:lastModifiedBy>Admin</cp:lastModifiedBy>
  <cp:revision>26</cp:revision>
  <dcterms:created xsi:type="dcterms:W3CDTF">2020-01-05T13:44:03Z</dcterms:created>
  <dcterms:modified xsi:type="dcterms:W3CDTF">2022-01-11T15:15:26Z</dcterms:modified>
</cp:coreProperties>
</file>