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  <p:sldId id="267" r:id="rId4"/>
    <p:sldId id="273" r:id="rId5"/>
    <p:sldId id="274" r:id="rId6"/>
    <p:sldId id="265" r:id="rId7"/>
    <p:sldId id="269" r:id="rId8"/>
    <p:sldId id="270" r:id="rId9"/>
    <p:sldId id="277" r:id="rId10"/>
    <p:sldId id="278" r:id="rId11"/>
    <p:sldId id="275" r:id="rId12"/>
    <p:sldId id="279" r:id="rId13"/>
    <p:sldId id="27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B26CF-F357-4447-9B9A-4861C4A61DDB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5F251-58F6-4AD4-A147-A85799973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B26CF-F357-4447-9B9A-4861C4A61DDB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5F251-58F6-4AD4-A147-A85799973E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 cmpd="thickThin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0_10a9ff_fdc3385_XL.png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0" y="4453792"/>
            <a:ext cx="2267744" cy="2246579"/>
          </a:xfrm>
          <a:prstGeom prst="rect">
            <a:avLst/>
          </a:prstGeom>
        </p:spPr>
      </p:pic>
      <p:sp>
        <p:nvSpPr>
          <p:cNvPr id="9" name="Rectangle 1"/>
          <p:cNvSpPr>
            <a:spLocks noChangeArrowheads="1"/>
          </p:cNvSpPr>
          <p:nvPr userDrawn="1"/>
        </p:nvSpPr>
        <p:spPr bwMode="auto">
          <a:xfrm>
            <a:off x="0" y="6642556"/>
            <a:ext cx="124585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блестки.png"/>
          <p:cNvPicPr>
            <a:picLocks noChangeAspect="1"/>
          </p:cNvPicPr>
          <p:nvPr userDrawn="1"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B26CF-F357-4447-9B9A-4861C4A61DDB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5F251-58F6-4AD4-A147-A85799973E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 cmpd="thickThin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1"/>
          <p:cNvSpPr>
            <a:spLocks noChangeArrowheads="1"/>
          </p:cNvSpPr>
          <p:nvPr userDrawn="1"/>
        </p:nvSpPr>
        <p:spPr bwMode="auto">
          <a:xfrm>
            <a:off x="0" y="6642556"/>
            <a:ext cx="124585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блестки.png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B26CF-F357-4447-9B9A-4861C4A61DDB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5F251-58F6-4AD4-A147-A85799973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B26CF-F357-4447-9B9A-4861C4A61DDB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5F251-58F6-4AD4-A147-A85799973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B26CF-F357-4447-9B9A-4861C4A61DDB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5F251-58F6-4AD4-A147-A85799973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B26CF-F357-4447-9B9A-4861C4A61DDB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5F251-58F6-4AD4-A147-A85799973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B26CF-F357-4447-9B9A-4861C4A61DDB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5F251-58F6-4AD4-A147-A85799973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B26CF-F357-4447-9B9A-4861C4A61DDB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5F251-58F6-4AD4-A147-A85799973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B26CF-F357-4447-9B9A-4861C4A61DDB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5F251-58F6-4AD4-A147-A85799973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B26CF-F357-4447-9B9A-4861C4A61DDB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5F251-58F6-4AD4-A147-A85799973E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alphaModFix amt="58000"/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B26CF-F357-4447-9B9A-4861C4A61DDB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5F251-58F6-4AD4-A147-A85799973E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 cmpd="thickThin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313" name="Rectangle 1"/>
          <p:cNvSpPr>
            <a:spLocks noChangeArrowheads="1"/>
          </p:cNvSpPr>
          <p:nvPr userDrawn="1"/>
        </p:nvSpPr>
        <p:spPr bwMode="auto">
          <a:xfrm>
            <a:off x="0" y="6642556"/>
            <a:ext cx="124585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0_10a9ff_fdc3385_XL.png"/>
          <p:cNvPicPr>
            <a:picLocks noChangeAspect="1"/>
          </p:cNvPicPr>
          <p:nvPr userDrawn="1"/>
        </p:nvPicPr>
        <p:blipFill>
          <a:blip r:embed="rId14" cstate="screen"/>
          <a:stretch>
            <a:fillRect/>
          </a:stretch>
        </p:blipFill>
        <p:spPr>
          <a:xfrm>
            <a:off x="0" y="2670394"/>
            <a:ext cx="4067944" cy="4029977"/>
          </a:xfrm>
          <a:prstGeom prst="rect">
            <a:avLst/>
          </a:prstGeom>
        </p:spPr>
      </p:pic>
      <p:pic>
        <p:nvPicPr>
          <p:cNvPr id="13" name="Рисунок 12" descr="блестки.png"/>
          <p:cNvPicPr>
            <a:picLocks noChangeAspect="1"/>
          </p:cNvPicPr>
          <p:nvPr userDrawn="1"/>
        </p:nvPicPr>
        <p:blipFill>
          <a:blip r:embed="rId15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7200" dirty="0" smtClean="0">
                <a:solidFill>
                  <a:schemeClr val="tx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</a:t>
            </a:r>
            <a:r>
              <a:rPr lang="ru-RU" sz="720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ДУСЛЫК</a:t>
            </a:r>
            <a:endParaRPr lang="ru-RU" sz="7200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587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8229600" cy="1210146"/>
          </a:xfrm>
        </p:spPr>
        <p:txBody>
          <a:bodyPr>
            <a:noAutofit/>
          </a:bodyPr>
          <a:lstStyle/>
          <a:p>
            <a:pPr algn="l"/>
            <a:r>
              <a:rPr lang="tt-RU" sz="1200" b="1" dirty="0" smtClean="0"/>
              <a:t>                                                                                    Дәрес </a:t>
            </a:r>
            <a:r>
              <a:rPr lang="tt-RU" sz="1200" b="1" dirty="0"/>
              <a:t>темасы: “ </a:t>
            </a:r>
            <a:r>
              <a:rPr lang="tt-RU" sz="1200" b="1" dirty="0" smtClean="0"/>
              <a:t>Дуслык”</a:t>
            </a: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tt-RU" sz="1200" b="1" dirty="0" smtClean="0"/>
              <a:t/>
            </a:r>
            <a:br>
              <a:rPr lang="tt-RU" sz="1200" b="1" dirty="0" smtClean="0"/>
            </a:br>
            <a:r>
              <a:rPr lang="ru-RU" sz="1200" b="1" dirty="0"/>
              <a:t/>
            </a:r>
            <a:br>
              <a:rPr lang="ru-RU" sz="1200" b="1" dirty="0"/>
            </a:br>
            <a:r>
              <a:rPr lang="tt-RU" sz="1200" b="1" dirty="0"/>
              <a:t>                </a:t>
            </a:r>
            <a:r>
              <a:rPr lang="ru-RU" sz="1200" b="1" dirty="0"/>
              <a:t/>
            </a:r>
            <a:br>
              <a:rPr lang="ru-RU" sz="1200" b="1" dirty="0"/>
            </a:br>
            <a:r>
              <a:rPr lang="tt-RU" sz="1200" b="1" dirty="0"/>
              <a:t>Дәреснең максаты: Дуслык турында күзаллауны будыру. Ышанычлылык,тугрылык,җаваплылык,үзара ярдәмчеллек кебек уңай кешелекле әхлакый сыйфатларны формалаштыру.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>
                <a:solidFill>
                  <a:schemeClr val="tx2">
                    <a:lumMod val="50000"/>
                  </a:schemeClr>
                </a:solidFill>
                <a:ea typeface="Calibri"/>
                <a:cs typeface="Times New Roman"/>
              </a:rPr>
              <a:t/>
            </a:r>
            <a:br>
              <a:rPr lang="ru-RU" sz="1200" dirty="0">
                <a:solidFill>
                  <a:schemeClr val="tx2">
                    <a:lumMod val="50000"/>
                  </a:schemeClr>
                </a:solidFill>
                <a:ea typeface="Calibri"/>
                <a:cs typeface="Times New Roman"/>
              </a:rPr>
            </a:br>
            <a:endParaRPr lang="ru-RU" sz="1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endParaRPr lang="ru-RU" sz="4400" dirty="0" smtClean="0">
              <a:solidFill>
                <a:schemeClr val="tx2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endParaRPr lang="ru-RU" sz="4400" b="1" dirty="0">
              <a:solidFill>
                <a:schemeClr val="tx2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indent="0" algn="just">
              <a:buNone/>
            </a:pPr>
            <a:r>
              <a:rPr lang="tt-RU" sz="4400" b="1" dirty="0" smtClean="0"/>
              <a:t>           </a:t>
            </a:r>
            <a:r>
              <a:rPr lang="tt-RU" sz="4800" b="1" dirty="0" smtClean="0"/>
              <a:t>Әби </a:t>
            </a:r>
            <a:r>
              <a:rPr lang="tt-RU" sz="4800" b="1" dirty="0"/>
              <a:t>белән бабай әйтә:                                                                                     </a:t>
            </a:r>
            <a:endParaRPr lang="ru-RU" sz="4800" b="1" dirty="0" smtClean="0"/>
          </a:p>
          <a:p>
            <a:pPr marL="0" indent="0" algn="just">
              <a:buNone/>
            </a:pPr>
            <a:r>
              <a:rPr lang="tt-RU" sz="4800" b="1" dirty="0" smtClean="0"/>
              <a:t>           “Имин булсың еллар,-ди,-</a:t>
            </a:r>
            <a:endParaRPr lang="ru-RU" sz="4800" b="1" dirty="0" smtClean="0"/>
          </a:p>
          <a:p>
            <a:pPr marL="0" indent="0" algn="just">
              <a:buNone/>
            </a:pPr>
            <a:r>
              <a:rPr lang="tt-RU" sz="4800" b="1" dirty="0" smtClean="0"/>
              <a:t>           Чын </a:t>
            </a:r>
            <a:r>
              <a:rPr lang="tt-RU" sz="4800" b="1" dirty="0"/>
              <a:t>дусларча аралашсын</a:t>
            </a:r>
            <a:endParaRPr lang="ru-RU" sz="4800" b="1" dirty="0"/>
          </a:p>
          <a:p>
            <a:pPr marL="0" indent="0" algn="just">
              <a:buNone/>
            </a:pPr>
            <a:r>
              <a:rPr lang="tt-RU" sz="4800" b="1" dirty="0" smtClean="0"/>
              <a:t>           Җир </a:t>
            </a:r>
            <a:r>
              <a:rPr lang="tt-RU" sz="4800" b="1" dirty="0"/>
              <a:t>шарында илләр”,-ди.</a:t>
            </a:r>
            <a:endParaRPr lang="ru-RU" sz="4800" b="1" dirty="0"/>
          </a:p>
          <a:p>
            <a:pPr marL="0" indent="0" algn="just">
              <a:buNone/>
            </a:pPr>
            <a:r>
              <a:rPr lang="tt-RU" sz="4800" b="1" dirty="0" smtClean="0"/>
              <a:t>          Дуслар </a:t>
            </a:r>
            <a:r>
              <a:rPr lang="tt-RU" sz="4800" b="1" dirty="0"/>
              <a:t>булса,авыр түгел</a:t>
            </a:r>
            <a:endParaRPr lang="ru-RU" sz="4800" b="1" dirty="0"/>
          </a:p>
          <a:p>
            <a:pPr marL="0" indent="0" algn="just">
              <a:buNone/>
            </a:pPr>
            <a:r>
              <a:rPr lang="tt-RU" sz="4800" b="1" dirty="0" smtClean="0"/>
              <a:t>           Егылгач </a:t>
            </a:r>
            <a:r>
              <a:rPr lang="tt-RU" sz="4800" b="1" dirty="0"/>
              <a:t>та торырга .</a:t>
            </a:r>
            <a:endParaRPr lang="ru-RU" sz="4800" b="1" dirty="0"/>
          </a:p>
          <a:p>
            <a:pPr marL="0" indent="0" algn="just">
              <a:buNone/>
            </a:pPr>
            <a:r>
              <a:rPr lang="tt-RU" sz="4800" b="1" dirty="0" smtClean="0"/>
              <a:t>         Дуслар </a:t>
            </a:r>
            <a:r>
              <a:rPr lang="tt-RU" sz="4800" b="1" dirty="0"/>
              <a:t>белән генә мөмкин</a:t>
            </a:r>
            <a:endParaRPr lang="ru-RU" sz="4800" b="1" dirty="0"/>
          </a:p>
          <a:p>
            <a:pPr marL="0" indent="0" algn="just">
              <a:buNone/>
            </a:pPr>
            <a:r>
              <a:rPr lang="tt-RU" sz="4800" b="1" dirty="0" smtClean="0"/>
              <a:t>          Яхшы </a:t>
            </a:r>
            <a:r>
              <a:rPr lang="tt-RU" sz="4800" b="1" dirty="0"/>
              <a:t>тормыш корырга.</a:t>
            </a:r>
            <a:endParaRPr lang="ru-RU" sz="4800" b="1" dirty="0"/>
          </a:p>
          <a:p>
            <a:pPr marL="0" indent="0" algn="just">
              <a:buNone/>
            </a:pPr>
            <a:r>
              <a:rPr lang="tt-RU" sz="4800" b="1" dirty="0" smtClean="0"/>
              <a:t>         Дуслар </a:t>
            </a:r>
            <a:r>
              <a:rPr lang="tt-RU" sz="4800" b="1" dirty="0"/>
              <a:t>кирәк шул безгә дә</a:t>
            </a:r>
            <a:endParaRPr lang="ru-RU" sz="4800" b="1" dirty="0"/>
          </a:p>
          <a:p>
            <a:pPr marL="0" indent="0" algn="just">
              <a:buNone/>
            </a:pPr>
            <a:r>
              <a:rPr lang="tt-RU" sz="4800" b="1" dirty="0" smtClean="0"/>
              <a:t>         Өйдә,мәктәптә,тышта..</a:t>
            </a:r>
            <a:endParaRPr lang="ru-RU" sz="4800" b="1" dirty="0" smtClean="0"/>
          </a:p>
          <a:p>
            <a:pPr marL="0" indent="0" algn="just">
              <a:buNone/>
            </a:pPr>
            <a:r>
              <a:rPr lang="tt-RU" sz="4800" b="1" dirty="0" smtClean="0"/>
              <a:t>         Кадерен белик дусларның</a:t>
            </a:r>
            <a:endParaRPr lang="ru-RU" sz="4800" b="1" dirty="0" smtClean="0"/>
          </a:p>
          <a:p>
            <a:pPr marL="0" indent="0" algn="just">
              <a:buNone/>
            </a:pPr>
            <a:r>
              <a:rPr lang="tt-RU" sz="4800" b="1" dirty="0" smtClean="0"/>
              <a:t>          Үпкәләтмик </a:t>
            </a:r>
            <a:r>
              <a:rPr lang="tt-RU" sz="4800" b="1" dirty="0"/>
              <a:t>ялгыш та.</a:t>
            </a:r>
            <a:endParaRPr lang="ru-RU" sz="4800" b="1" dirty="0"/>
          </a:p>
          <a:p>
            <a:pPr marL="0" indent="0">
              <a:buNone/>
            </a:pPr>
            <a:r>
              <a:rPr lang="tt-RU" sz="4800" b="1" dirty="0"/>
              <a:t>                                                              </a:t>
            </a:r>
            <a:r>
              <a:rPr lang="tt-RU" sz="4400" b="1" dirty="0"/>
              <a:t>                                   </a:t>
            </a:r>
            <a:r>
              <a:rPr lang="tt-RU" sz="4400" b="1" dirty="0" smtClean="0"/>
              <a:t>1.Шигырьдә </a:t>
            </a:r>
            <a:r>
              <a:rPr lang="tt-RU" sz="4400" b="1" dirty="0"/>
              <a:t>сүз нәрсә турында бара?</a:t>
            </a:r>
            <a:endParaRPr lang="ru-RU" sz="4400" b="1" dirty="0"/>
          </a:p>
          <a:p>
            <a:pPr marL="0" indent="0">
              <a:buNone/>
            </a:pPr>
            <a:r>
              <a:rPr lang="tt-RU" sz="4400" b="1" dirty="0"/>
              <a:t>                                                                                                      </a:t>
            </a:r>
            <a:r>
              <a:rPr lang="tt-RU" sz="4400" b="1" dirty="0" smtClean="0"/>
              <a:t> 2</a:t>
            </a:r>
            <a:r>
              <a:rPr lang="tt-RU" sz="4400" b="1" dirty="0"/>
              <a:t>. Төп геройлар кемнәр?</a:t>
            </a:r>
            <a:endParaRPr lang="ru-RU" sz="4400" b="1" dirty="0"/>
          </a:p>
          <a:p>
            <a:pPr marL="0" indent="0">
              <a:buNone/>
            </a:pPr>
            <a:r>
              <a:rPr lang="tt-RU" sz="4400" b="1" dirty="0"/>
              <a:t>                                                                                                      </a:t>
            </a:r>
            <a:r>
              <a:rPr lang="tt-RU" sz="4400" b="1" dirty="0" smtClean="0"/>
              <a:t>3</a:t>
            </a:r>
            <a:r>
              <a:rPr lang="tt-RU" sz="4400" b="1" dirty="0"/>
              <a:t>. Әби белән бабай нәрсә  турында сөйләшәләр?</a:t>
            </a:r>
            <a:endParaRPr lang="ru-RU" sz="4400" b="1" dirty="0"/>
          </a:p>
          <a:p>
            <a:pPr marL="0" indent="0">
              <a:buNone/>
            </a:pPr>
            <a:r>
              <a:rPr lang="tt-RU" sz="4400" b="1" dirty="0"/>
              <a:t>                                                                                                      </a:t>
            </a:r>
            <a:r>
              <a:rPr lang="tt-RU" sz="4400" b="1" dirty="0" smtClean="0"/>
              <a:t>4.Дуслар </a:t>
            </a:r>
            <a:r>
              <a:rPr lang="tt-RU" sz="4400" b="1" dirty="0"/>
              <a:t>ни өчен кирәк? Дуслар нинди сыйфатларга ия булырга </a:t>
            </a:r>
            <a:r>
              <a:rPr lang="tt-RU" sz="4400" b="1" dirty="0" smtClean="0"/>
              <a:t>тиеш</a:t>
            </a:r>
            <a:r>
              <a:rPr lang="tt-RU" sz="4400" b="1" dirty="0"/>
              <a:t>?</a:t>
            </a:r>
            <a:endParaRPr lang="ru-RU" sz="4400" b="1" dirty="0"/>
          </a:p>
          <a:p>
            <a:pPr marL="0" indent="0">
              <a:buNone/>
            </a:pPr>
            <a:r>
              <a:rPr lang="tt-RU" sz="4400" b="1" dirty="0"/>
              <a:t>                                                                                                      </a:t>
            </a:r>
            <a:r>
              <a:rPr lang="tt-RU" sz="4400" b="1" dirty="0" smtClean="0"/>
              <a:t>5</a:t>
            </a:r>
            <a:r>
              <a:rPr lang="tt-RU" sz="4400" b="1" dirty="0"/>
              <a:t>. Бу шигырьне укыгач, сездә нинди  хисләр туды?</a:t>
            </a:r>
            <a:endParaRPr lang="ru-RU" sz="4400" b="1" dirty="0"/>
          </a:p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endParaRPr lang="ru-RU" sz="1200" dirty="0">
              <a:solidFill>
                <a:schemeClr val="tx2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indent="0" algn="ctr">
              <a:buNone/>
            </a:pPr>
            <a:endParaRPr lang="ru-RU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ru-RU" sz="2800" dirty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ru-RU" sz="12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8" name="Picture 4" descr="image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539" y="1734418"/>
            <a:ext cx="2114550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21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герои\2a4c74f49e191b513e9e0c516537b76b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47" t="5799" r="24265"/>
          <a:stretch/>
        </p:blipFill>
        <p:spPr bwMode="auto">
          <a:xfrm>
            <a:off x="395536" y="293018"/>
            <a:ext cx="2880320" cy="307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герои\1292712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370" y="470438"/>
            <a:ext cx="3146283" cy="272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F:\герои\detskie_kovry_10771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8" t="6513" r="11678" b="10417"/>
          <a:stretch/>
        </p:blipFill>
        <p:spPr bwMode="auto">
          <a:xfrm>
            <a:off x="5833370" y="3699081"/>
            <a:ext cx="3146283" cy="266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284" y="3390180"/>
            <a:ext cx="2232248" cy="3225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98137"/>
            <a:ext cx="2341490" cy="2896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3" y="3554082"/>
            <a:ext cx="3205587" cy="2951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345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6048672"/>
          </a:xfrm>
        </p:spPr>
        <p:txBody>
          <a:bodyPr>
            <a:noAutofit/>
          </a:bodyPr>
          <a:lstStyle/>
          <a:p>
            <a:r>
              <a:rPr lang="ru-RU" sz="7200" dirty="0">
                <a:solidFill>
                  <a:schemeClr val="tx2">
                    <a:lumMod val="50000"/>
                  </a:schemeClr>
                </a:solidFill>
                <a:ea typeface="Calibri"/>
                <a:cs typeface="Times New Roman"/>
              </a:rPr>
              <a:t/>
            </a:r>
            <a:br>
              <a:rPr lang="ru-RU" sz="7200" dirty="0">
                <a:solidFill>
                  <a:schemeClr val="tx2">
                    <a:lumMod val="50000"/>
                  </a:schemeClr>
                </a:solidFill>
                <a:ea typeface="Calibri"/>
                <a:cs typeface="Times New Roman"/>
              </a:rPr>
            </a:br>
            <a:r>
              <a:rPr lang="ru-RU" sz="7200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72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7200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72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tt-RU" sz="1400" b="1" dirty="0" smtClean="0"/>
              <a:t>Бу </a:t>
            </a:r>
            <a:r>
              <a:rPr lang="tt-RU" sz="1400" b="1" dirty="0"/>
              <a:t>рәсемнәрне нәрсә берләштерә? </a:t>
            </a:r>
            <a:r>
              <a:rPr lang="ru-RU" sz="1400" b="1" dirty="0"/>
              <a:t/>
            </a:r>
            <a:br>
              <a:rPr lang="ru-RU" sz="1400" b="1" dirty="0"/>
            </a:br>
            <a:r>
              <a:rPr lang="tt-RU" sz="1400" b="1" dirty="0"/>
              <a:t>Мультфильм геройлары дус булуы кайда күренә?</a:t>
            </a:r>
            <a:r>
              <a:rPr lang="ru-RU" sz="1400" b="1" dirty="0"/>
              <a:t/>
            </a:r>
            <a:br>
              <a:rPr lang="ru-RU" sz="1400" b="1" dirty="0"/>
            </a:br>
            <a:r>
              <a:rPr lang="tt-RU" sz="1400" b="1" dirty="0"/>
              <a:t>Алар ни сәбәпле дуска әйләнгәннәр?</a:t>
            </a:r>
            <a:r>
              <a:rPr lang="ru-RU" sz="1400" b="1" dirty="0"/>
              <a:t/>
            </a:r>
            <a:br>
              <a:rPr lang="ru-RU" sz="1400" b="1" dirty="0"/>
            </a:br>
            <a:r>
              <a:rPr lang="tt-RU" sz="1400" b="1" dirty="0"/>
              <a:t>Үзегез укыган китаплардан, караган </a:t>
            </a:r>
            <a:r>
              <a:rPr lang="tt-RU" sz="1400" b="1" dirty="0" smtClean="0"/>
              <a:t>кинофильмнардан </a:t>
            </a:r>
            <a:r>
              <a:rPr lang="tt-RU" sz="1400" b="1" dirty="0"/>
              <a:t>нинди геройларның </a:t>
            </a:r>
            <a:r>
              <a:rPr lang="tt-RU" sz="1400" b="1" dirty="0" smtClean="0"/>
              <a:t>дуслыгын </a:t>
            </a:r>
            <a:r>
              <a:rPr lang="tt-RU" sz="1400" b="1" dirty="0"/>
              <a:t>әйтә аласыз?                                                                                                                                                       </a:t>
            </a:r>
            <a:r>
              <a:rPr lang="ru-RU" sz="1400" b="1" dirty="0"/>
              <a:t/>
            </a:r>
            <a:br>
              <a:rPr lang="ru-RU" sz="1400" b="1" dirty="0"/>
            </a:br>
            <a:r>
              <a:rPr lang="tt-RU" sz="1400" b="1" dirty="0"/>
              <a:t/>
            </a:r>
            <a:br>
              <a:rPr lang="tt-RU" sz="1400" b="1" dirty="0"/>
            </a:br>
            <a:r>
              <a:rPr lang="tt-RU" sz="1400" b="1" dirty="0"/>
              <a:t/>
            </a:r>
            <a:br>
              <a:rPr lang="tt-RU" sz="1400" b="1" dirty="0"/>
            </a:br>
            <a:r>
              <a:rPr lang="tt-RU" sz="7200" dirty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tt-RU" sz="7200" dirty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</a:br>
            <a:endParaRPr lang="ru-RU" sz="7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77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147762"/>
            <a:ext cx="8229600" cy="114300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t-RU" sz="2400" dirty="0"/>
              <a:t>Борын –борын заманда, бик биек тауда,гаиләсе белән көтүче яшәгән.  Ул бик ярлы булган.Бер  төнне  өч кеше аларның ишеген </a:t>
            </a:r>
            <a:r>
              <a:rPr lang="tt-RU" sz="2400" dirty="0" smtClean="0"/>
              <a:t> </a:t>
            </a:r>
            <a:r>
              <a:rPr lang="tt-RU" sz="2400" dirty="0"/>
              <a:t>шакыган.Көтүченең өе бик кечкенә булган.Ул аларга: - “Минем өем бик бәләкәй,берегез генә кертегез.”</a:t>
            </a:r>
            <a:endParaRPr lang="ru-RU" sz="2400" dirty="0"/>
          </a:p>
          <a:p>
            <a:pPr marL="0" indent="0">
              <a:buNone/>
            </a:pPr>
            <a:r>
              <a:rPr lang="tt-RU" sz="2400" dirty="0"/>
              <a:t>- Сез кемнәр соң?-дип сораган көтүче</a:t>
            </a:r>
            <a:endParaRPr lang="ru-RU" sz="2400" dirty="0"/>
          </a:p>
          <a:p>
            <a:pPr marL="0" indent="0">
              <a:buNone/>
            </a:pPr>
            <a:r>
              <a:rPr lang="tt-RU" sz="2400" dirty="0"/>
              <a:t>-Без: Дуслык,Бәхет,Байлык. Иң башлап кайсыбыз керүен үзең хәл ит.  </a:t>
            </a:r>
            <a:endParaRPr lang="ru-RU" sz="2400" dirty="0"/>
          </a:p>
          <a:p>
            <a:pPr marL="0" indent="0">
              <a:buNone/>
            </a:pPr>
            <a:r>
              <a:rPr lang="tt-RU" sz="2400" dirty="0"/>
              <a:t>Сез ничек уйлыйсыз. Көтүче кемне кертер?</a:t>
            </a:r>
            <a:endParaRPr lang="ru-RU" sz="2400" dirty="0"/>
          </a:p>
          <a:p>
            <a:pPr marL="0" indent="0">
              <a:buNone/>
            </a:pPr>
            <a:r>
              <a:rPr lang="tt-RU" sz="2400" dirty="0"/>
              <a:t>Ни өчен Дуслыкны кертер ул? </a:t>
            </a:r>
            <a:endParaRPr lang="ru-RU" sz="2400" dirty="0"/>
          </a:p>
          <a:p>
            <a:pPr marL="0" indent="0">
              <a:buNone/>
            </a:pPr>
            <a:r>
              <a:rPr lang="tt-RU" sz="2400" dirty="0"/>
              <a:t>Син ничек уйлыйсың көтүче Бәхетне һәм Байлыкны кертерме?                         </a:t>
            </a:r>
            <a:endParaRPr lang="ru-RU" sz="2400" dirty="0"/>
          </a:p>
          <a:p>
            <a:pPr marL="0" indent="0">
              <a:buNone/>
            </a:pPr>
            <a:r>
              <a:rPr lang="tt-RU" sz="2400" dirty="0"/>
              <a:t>Ә нәрсә соң ул дуслык?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851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t-RU" sz="1200" dirty="0"/>
              <a:t>Ә хәзер бергәләп Дуслык агачын тутырыйк.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tt-RU" sz="1200" dirty="0"/>
              <a:t>Бу сүзләрнең кайсылары Дуслык агачына туры килә</a:t>
            </a:r>
            <a:endParaRPr lang="ru-RU" sz="1200" dirty="0"/>
          </a:p>
        </p:txBody>
      </p:sp>
      <p:pic>
        <p:nvPicPr>
          <p:cNvPr id="1026" name="Picture 2" descr="C:\Users\Дания\Desktop\кл. рук. года\SAM_392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9552" y="1124744"/>
            <a:ext cx="3168351" cy="360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124744"/>
            <a:ext cx="4391025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34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251520" y="404665"/>
            <a:ext cx="8640960" cy="288032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tt-RU" dirty="0" smtClean="0"/>
              <a:t>1.Дуслык </a:t>
            </a:r>
            <a:r>
              <a:rPr lang="tt-RU" dirty="0"/>
              <a:t>сүзенең килеп чыгышын аңлатыгыз..............</a:t>
            </a:r>
            <a:endParaRPr lang="ru-RU" dirty="0"/>
          </a:p>
          <a:p>
            <a:pPr marL="0" indent="0">
              <a:buNone/>
            </a:pPr>
            <a:r>
              <a:rPr lang="tt-RU" dirty="0"/>
              <a:t>2.Дуслык, дус  сүзләрнең дөрес язылышын аңлатыгыз.Фикерегезне дәлилләгез.......</a:t>
            </a:r>
            <a:endParaRPr lang="ru-RU" dirty="0"/>
          </a:p>
          <a:p>
            <a:pPr marL="0" indent="0">
              <a:buNone/>
            </a:pPr>
            <a:r>
              <a:rPr lang="tt-RU" dirty="0"/>
              <a:t>3.Аңлатмалы сүзлектән “Дуслык” сүзенең мәгънәсен табыгыз........</a:t>
            </a:r>
            <a:endParaRPr lang="ru-RU" dirty="0"/>
          </a:p>
          <a:p>
            <a:pPr marL="0" indent="0">
              <a:buNone/>
            </a:pPr>
            <a:r>
              <a:rPr lang="tt-RU" dirty="0"/>
              <a:t>4. Ә сез дуслыкка комачаулык итә торган сыйфатларны беләсезме?</a:t>
            </a:r>
            <a:endParaRPr lang="ru-RU" dirty="0"/>
          </a:p>
          <a:p>
            <a:pPr marL="0" indent="0">
              <a:buNone/>
            </a:pPr>
            <a:r>
              <a:rPr lang="tt-RU" dirty="0"/>
              <a:t>5.Әкияттәге Дуслыкка тормышта тагын нинди “дуслар” табырга мөмкин?</a:t>
            </a:r>
            <a:endParaRPr lang="ru-RU" dirty="0"/>
          </a:p>
          <a:p>
            <a:pPr marL="0" indent="0">
              <a:buNone/>
            </a:pPr>
            <a:r>
              <a:rPr lang="tt-RU" dirty="0"/>
              <a:t>6.Син ничек уйлыйсың: Дуслык белән ни өчен калганнарга ишек ачыла?</a:t>
            </a:r>
            <a:endParaRPr lang="ru-RU" dirty="0"/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404664"/>
            <a:ext cx="770485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t-RU" sz="4400" dirty="0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   </a:t>
            </a:r>
            <a:r>
              <a:rPr lang="ru-RU" sz="4400" dirty="0">
                <a:solidFill>
                  <a:schemeClr val="tx2">
                    <a:lumMod val="50000"/>
                  </a:schemeClr>
                </a:solidFill>
                <a:ea typeface="Calibri"/>
                <a:cs typeface="Times New Roman"/>
              </a:rPr>
              <a:t/>
            </a:r>
            <a:br>
              <a:rPr lang="ru-RU" sz="4400" dirty="0">
                <a:solidFill>
                  <a:schemeClr val="tx2">
                    <a:lumMod val="50000"/>
                  </a:schemeClr>
                </a:solidFill>
                <a:ea typeface="Calibri"/>
                <a:cs typeface="Times New Roman"/>
              </a:rPr>
            </a:b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/>
          <a:stretch>
            <a:fillRect/>
          </a:stretch>
        </p:blipFill>
        <p:spPr>
          <a:xfrm>
            <a:off x="1475656" y="3573016"/>
            <a:ext cx="5760640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82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2">
                    <a:lumMod val="50000"/>
                  </a:schemeClr>
                </a:solidFill>
                <a:ea typeface="Calibri"/>
                <a:cs typeface="Times New Roman"/>
              </a:rPr>
              <a:t/>
            </a:r>
            <a:br>
              <a:rPr lang="ru-RU" dirty="0">
                <a:solidFill>
                  <a:schemeClr val="tx2">
                    <a:lumMod val="50000"/>
                  </a:schemeClr>
                </a:solidFill>
                <a:ea typeface="Calibri"/>
                <a:cs typeface="Times New Roman"/>
              </a:rPr>
            </a:b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tt-RU" sz="4000" dirty="0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  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08420" y="764704"/>
            <a:ext cx="7272808" cy="3902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t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Дуслык темасы халык авыз иҗатында бик еш очрый.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t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Дуслык турында мәкальләрне дәвам итегез.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tt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Кош- канаты белән,....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tt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Дуслары булмаган кеше...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tt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Дусны ашыкмыйча гына сайла, тапкач...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tt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Йөз сум акчан булганчы-...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tt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Дус авырлыкта...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tt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Дус булсаң, дуслыгыңны күрсәт: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t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Ә хәзер узегезне тикшерегез.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tt-RU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Кош- канаты белән, кеше дуслары белән көчле.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tt-RU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Дуслары булмаган кеше ярты гомер генә яши.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tt-RU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Дусны ашыкмыйча гына сайла, тапкач-югалтма.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tt-RU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Йөз сум акчан булганчы-йөз дустың булсын.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tt-RU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Дус авырлыкта беленер.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tt-RU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Дус булсаң, дуслыгыңны күрсәт: бүрәнәне авыр башыннан күтәр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11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err="1"/>
              <a:t>Төшеп</a:t>
            </a:r>
            <a:r>
              <a:rPr lang="ru-RU" dirty="0"/>
              <a:t> калган </a:t>
            </a:r>
            <a:r>
              <a:rPr lang="ru-RU" dirty="0" err="1"/>
              <a:t>репликаларны</a:t>
            </a:r>
            <a:r>
              <a:rPr lang="ru-RU" dirty="0"/>
              <a:t> </a:t>
            </a:r>
            <a:r>
              <a:rPr lang="ru-RU" dirty="0" err="1"/>
              <a:t>куеп</a:t>
            </a:r>
            <a:r>
              <a:rPr lang="ru-RU" dirty="0"/>
              <a:t> </a:t>
            </a:r>
            <a:r>
              <a:rPr lang="ru-RU" dirty="0" err="1"/>
              <a:t>диалогны</a:t>
            </a:r>
            <a:r>
              <a:rPr lang="ru-RU" dirty="0"/>
              <a:t> </a:t>
            </a:r>
            <a:r>
              <a:rPr lang="ru-RU" dirty="0" err="1"/>
              <a:t>укыгыз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- .........?</a:t>
            </a:r>
          </a:p>
          <a:p>
            <a:r>
              <a:rPr lang="ru-RU" dirty="0"/>
              <a:t>- </a:t>
            </a:r>
            <a:r>
              <a:rPr lang="ru-RU" dirty="0" err="1"/>
              <a:t>Әйе</a:t>
            </a:r>
            <a:r>
              <a:rPr lang="ru-RU" dirty="0"/>
              <a:t>, минем </a:t>
            </a:r>
            <a:r>
              <a:rPr lang="ru-RU" dirty="0" err="1"/>
              <a:t>дустым</a:t>
            </a:r>
            <a:r>
              <a:rPr lang="ru-RU" dirty="0"/>
              <a:t> бар.</a:t>
            </a:r>
          </a:p>
          <a:p>
            <a:r>
              <a:rPr lang="ru-RU" dirty="0"/>
              <a:t>-</a:t>
            </a:r>
            <a:r>
              <a:rPr lang="ru-RU" dirty="0" err="1"/>
              <a:t>Ул</a:t>
            </a:r>
            <a:r>
              <a:rPr lang="ru-RU" dirty="0"/>
              <a:t> </a:t>
            </a:r>
            <a:r>
              <a:rPr lang="ru-RU" dirty="0" err="1"/>
              <a:t>ничәнче</a:t>
            </a:r>
            <a:r>
              <a:rPr lang="ru-RU" dirty="0"/>
              <a:t> </a:t>
            </a:r>
            <a:r>
              <a:rPr lang="ru-RU" dirty="0" err="1"/>
              <a:t>сыйныфта</a:t>
            </a:r>
            <a:r>
              <a:rPr lang="ru-RU" dirty="0"/>
              <a:t> </a:t>
            </a:r>
            <a:r>
              <a:rPr lang="ru-RU" dirty="0" err="1"/>
              <a:t>укый</a:t>
            </a:r>
            <a:r>
              <a:rPr lang="ru-RU" dirty="0"/>
              <a:t>?</a:t>
            </a:r>
          </a:p>
          <a:p>
            <a:r>
              <a:rPr lang="ru-RU" dirty="0"/>
              <a:t>-    ........................</a:t>
            </a:r>
          </a:p>
          <a:p>
            <a:r>
              <a:rPr lang="ru-RU" dirty="0"/>
              <a:t>- </a:t>
            </a:r>
            <a:r>
              <a:rPr lang="ru-RU" dirty="0" err="1"/>
              <a:t>Дустың</a:t>
            </a:r>
            <a:r>
              <a:rPr lang="ru-RU" dirty="0"/>
              <a:t> </a:t>
            </a:r>
            <a:r>
              <a:rPr lang="ru-RU" dirty="0" err="1"/>
              <a:t>нинди</a:t>
            </a:r>
            <a:r>
              <a:rPr lang="ru-RU" dirty="0"/>
              <a:t>?</a:t>
            </a:r>
          </a:p>
          <a:p>
            <a:r>
              <a:rPr lang="ru-RU" dirty="0"/>
              <a:t>-..............</a:t>
            </a:r>
          </a:p>
          <a:p>
            <a:r>
              <a:rPr lang="ru-RU" dirty="0"/>
              <a:t>- </a:t>
            </a:r>
            <a:r>
              <a:rPr lang="ru-RU" dirty="0" err="1"/>
              <a:t>Сез</a:t>
            </a:r>
            <a:r>
              <a:rPr lang="ru-RU" dirty="0"/>
              <a:t> </a:t>
            </a:r>
            <a:r>
              <a:rPr lang="ru-RU" dirty="0" err="1"/>
              <a:t>бергә</a:t>
            </a:r>
            <a:r>
              <a:rPr lang="ru-RU" dirty="0"/>
              <a:t> </a:t>
            </a:r>
            <a:r>
              <a:rPr lang="ru-RU" dirty="0" err="1"/>
              <a:t>нишлисез</a:t>
            </a:r>
            <a:r>
              <a:rPr lang="ru-RU" dirty="0"/>
              <a:t>?</a:t>
            </a:r>
          </a:p>
          <a:p>
            <a:r>
              <a:rPr lang="ru-RU" dirty="0"/>
              <a:t>- ....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13836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Ситуатив</a:t>
            </a:r>
            <a:r>
              <a:rPr lang="ru-RU" dirty="0" smtClean="0"/>
              <a:t> </a:t>
            </a:r>
            <a:r>
              <a:rPr lang="tt-RU" dirty="0" smtClean="0"/>
              <a:t>күнегүләр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- </a:t>
            </a:r>
            <a:r>
              <a:rPr lang="ru-RU" dirty="0"/>
              <a:t>Предложи другу:</a:t>
            </a:r>
          </a:p>
          <a:p>
            <a:pPr marL="0" indent="0">
              <a:buNone/>
            </a:pPr>
            <a:r>
              <a:rPr lang="ru-RU" dirty="0"/>
              <a:t>- Вместе поиграть;</a:t>
            </a:r>
          </a:p>
          <a:p>
            <a:pPr marL="0" indent="0">
              <a:buNone/>
            </a:pPr>
            <a:r>
              <a:rPr lang="ru-RU" dirty="0"/>
              <a:t>- вместе готовить уроки;</a:t>
            </a:r>
          </a:p>
          <a:p>
            <a:pPr marL="0" indent="0">
              <a:buNone/>
            </a:pPr>
            <a:r>
              <a:rPr lang="ru-RU" dirty="0"/>
              <a:t>- пойти в школу.</a:t>
            </a:r>
          </a:p>
          <a:p>
            <a:pPr marL="0" indent="0">
              <a:buNone/>
            </a:pPr>
            <a:r>
              <a:rPr lang="ru-RU" dirty="0"/>
              <a:t>               Спроси у друга:</a:t>
            </a:r>
          </a:p>
          <a:p>
            <a:pPr marL="0" indent="0">
              <a:buNone/>
            </a:pPr>
            <a:r>
              <a:rPr lang="ru-RU" dirty="0"/>
              <a:t>- готовил ли он домашнее задание;</a:t>
            </a:r>
          </a:p>
          <a:p>
            <a:pPr marL="0" indent="0">
              <a:buNone/>
            </a:pPr>
            <a:r>
              <a:rPr lang="ru-RU" dirty="0"/>
              <a:t> - Нравится ли ему спорт;</a:t>
            </a:r>
          </a:p>
          <a:p>
            <a:pPr marL="0" indent="0">
              <a:buNone/>
            </a:pPr>
            <a:r>
              <a:rPr lang="ru-RU" dirty="0"/>
              <a:t>- на какой кружок он ходит.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76176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err="1" smtClean="0"/>
              <a:t>Дуслаша</a:t>
            </a:r>
            <a:r>
              <a:rPr lang="ru-RU" dirty="0" smtClean="0"/>
              <a:t>  </a:t>
            </a:r>
            <a:r>
              <a:rPr lang="ru-RU" dirty="0" err="1" smtClean="0"/>
              <a:t>беләсеңме</a:t>
            </a:r>
            <a:r>
              <a:rPr lang="ru-RU" dirty="0" smtClean="0"/>
              <a:t>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1052736"/>
            <a:ext cx="6336704" cy="547260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t-RU" sz="1050" dirty="0"/>
              <a:t> </a:t>
            </a:r>
            <a:r>
              <a:rPr lang="tt-RU" sz="1200" b="1" dirty="0" smtClean="0"/>
              <a:t>Тест</a:t>
            </a:r>
            <a:r>
              <a:rPr lang="tt-RU" sz="1050" dirty="0"/>
              <a:t/>
            </a:r>
            <a:br>
              <a:rPr lang="tt-RU" sz="1050" dirty="0"/>
            </a:br>
            <a:r>
              <a:rPr lang="tt-RU" sz="1050" dirty="0"/>
              <a:t>Түбәндәге сорауларга "әйе”, "юк” дип җавап бирергә. Җавап бирә башлаганчы, дус булып йөрүче кешегезне күз алдына китерегез. </a:t>
            </a:r>
            <a:br>
              <a:rPr lang="tt-RU" sz="1050" dirty="0"/>
            </a:br>
            <a:r>
              <a:rPr lang="tt-RU" sz="1050" dirty="0"/>
              <a:t>1. Безнең дуслык турында уйлаганда, күңелдә шик туа. </a:t>
            </a:r>
            <a:br>
              <a:rPr lang="tt-RU" sz="1050" dirty="0"/>
            </a:br>
            <a:r>
              <a:rPr lang="tt-RU" sz="1050" dirty="0"/>
              <a:t>2. Хәтта фикерләр каршылыгы да безнең дуслыкны боза алмый. </a:t>
            </a:r>
            <a:br>
              <a:rPr lang="tt-RU" sz="1050" dirty="0"/>
            </a:br>
            <a:r>
              <a:rPr lang="tt-RU" sz="1050" dirty="0"/>
              <a:t>3. Чын дуслык юк ул. </a:t>
            </a:r>
            <a:br>
              <a:rPr lang="tt-RU" sz="1050" dirty="0"/>
            </a:br>
            <a:r>
              <a:rPr lang="tt-RU" sz="1050" dirty="0"/>
              <a:t>4. Безнең ике арадагы дуслык турында уйлаганда, мин сөенеч һәм канәгатьлелек кичерәм. </a:t>
            </a:r>
            <a:br>
              <a:rPr lang="tt-RU" sz="1050" dirty="0"/>
            </a:br>
            <a:r>
              <a:rPr lang="tt-RU" sz="1050" dirty="0"/>
              <a:t>5. Кайвакыт минем бу дуслыкка катгый рәвештә чик куясым килә. </a:t>
            </a:r>
            <a:br>
              <a:rPr lang="tt-RU" sz="1050" dirty="0"/>
            </a:br>
            <a:r>
              <a:rPr lang="tt-RU" sz="1050" dirty="0"/>
              <a:t>6. миндә кайвакыт дустыма карата көнләшү хисләре дә кабынгалый. </a:t>
            </a:r>
            <a:br>
              <a:rPr lang="tt-RU" sz="1050" dirty="0"/>
            </a:br>
            <a:r>
              <a:rPr lang="tt-RU" sz="1050" dirty="0"/>
              <a:t>7. Дөресен генә әйткәндә, безнең арадагы дуслыкны әллә яхшы танышлыкмы икәнен дә әйтүе кыен. </a:t>
            </a:r>
            <a:br>
              <a:rPr lang="tt-RU" sz="1050" dirty="0"/>
            </a:br>
            <a:r>
              <a:rPr lang="tt-RU" sz="1050" dirty="0"/>
              <a:t>8. Бу дуслык мине кайвакыт арыта. </a:t>
            </a:r>
            <a:br>
              <a:rPr lang="tt-RU" sz="1050" dirty="0"/>
            </a:br>
            <a:r>
              <a:rPr lang="tt-RU" sz="1050" dirty="0"/>
              <a:t>9. Чын дуслыктан ни көткәнемне мин үзем дә белмим. </a:t>
            </a:r>
            <a:br>
              <a:rPr lang="tt-RU" sz="1050" dirty="0"/>
            </a:br>
            <a:r>
              <a:rPr lang="tt-RU" sz="1050" dirty="0"/>
              <a:t>10. Дус кешем миңа бик нык кирәк булган мизгелләр дә булды. </a:t>
            </a:r>
            <a:br>
              <a:rPr lang="tt-RU" sz="1050" dirty="0"/>
            </a:br>
            <a:r>
              <a:rPr lang="tt-RU" sz="1050" dirty="0"/>
              <a:t>11. Бу дуслык мине бәйдә тота. </a:t>
            </a:r>
            <a:br>
              <a:rPr lang="tt-RU" sz="1050" dirty="0"/>
            </a:br>
            <a:r>
              <a:rPr lang="tt-RU" sz="1050" dirty="0"/>
              <a:t>12. Бүген чын дуслык булугаышану кыен, әмма безнең арадагы дуслыкка күпләр кызыгырлык. </a:t>
            </a:r>
            <a:br>
              <a:rPr lang="tt-RU" sz="1050" dirty="0"/>
            </a:br>
            <a:r>
              <a:rPr lang="tt-RU" sz="1050" dirty="0"/>
              <a:t>13. Кайвакыт мин дустыма үземнән дә бигрәк ышанам. </a:t>
            </a:r>
            <a:br>
              <a:rPr lang="tt-RU" sz="1050" dirty="0"/>
            </a:br>
            <a:r>
              <a:rPr lang="tt-RU" sz="1050" dirty="0"/>
              <a:t>14. Бу дуслык аркасында мин, табудан бигрәк , югалтам. </a:t>
            </a:r>
            <a:br>
              <a:rPr lang="tt-RU" sz="1050" dirty="0"/>
            </a:br>
            <a:r>
              <a:rPr lang="tt-RU" sz="1050" dirty="0"/>
              <a:t>15. Мин чын дуслык тойгысы белән яшәү турында хыялланам. </a:t>
            </a:r>
            <a:br>
              <a:rPr lang="tt-RU" sz="1050" dirty="0"/>
            </a:br>
            <a:r>
              <a:rPr lang="tt-RU" sz="1050" b="1" dirty="0"/>
              <a:t>Нәтиҗәләрне санап карыйк. </a:t>
            </a:r>
            <a:r>
              <a:rPr lang="tt-RU" sz="1050" dirty="0"/>
              <a:t/>
            </a:r>
            <a:br>
              <a:rPr lang="tt-RU" sz="1050" dirty="0"/>
            </a:br>
            <a:r>
              <a:rPr lang="tt-RU" sz="1050" dirty="0"/>
              <a:t>2,4,6,8,10,12,14 сорауларына "Әйе” дип бирелгән җавап, шулай ук 1,3,5,7,9,13,15 сорауларына "ЮК”дип бирелгән җавапларның һәркайсына 10 ар очко бирелә. </a:t>
            </a:r>
            <a:br>
              <a:rPr lang="tt-RU" sz="1050" dirty="0"/>
            </a:br>
            <a:r>
              <a:rPr lang="tt-RU" sz="1050" dirty="0"/>
              <a:t>Теләсә нинди сорауга "белмим” дип җавап бирелсә 5 әр очко бирелә. </a:t>
            </a:r>
            <a:br>
              <a:rPr lang="tt-RU" sz="1050" dirty="0"/>
            </a:br>
            <a:r>
              <a:rPr lang="tt-RU" sz="1050" dirty="0"/>
              <a:t>100-150 очко. Сез дуслыкның кадерен беләсез, аның турында кайгыртасыз. Сезнең дуслык "иленә” бик сирәк кенә вак-төяк </a:t>
            </a:r>
            <a:r>
              <a:rPr lang="tt-RU" sz="1050" dirty="0" smtClean="0"/>
              <a:t>күләгә</a:t>
            </a:r>
            <a:r>
              <a:rPr lang="tt-RU" sz="1050" dirty="0"/>
              <a:t>төшә. </a:t>
            </a:r>
            <a:br>
              <a:rPr lang="tt-RU" sz="1050" dirty="0"/>
            </a:br>
            <a:r>
              <a:rPr lang="tt-RU" sz="1050" dirty="0"/>
              <a:t>50-99 очко. Сезнең дуслык- сезнең холык ныклыгы һәм дустыгызның кадерле булуы белән тотрыклы. Әлбәттә, сезнең дуслыкны чайкалдырып алучы давыллар да булгалый. Вакыты-вакыты белән уянган шик-шөбһәләрләрегезне шул кеше белән яңадан дус булу өмете юкка чыгара. </a:t>
            </a:r>
            <a:br>
              <a:rPr lang="tt-RU" sz="1050" dirty="0"/>
            </a:br>
            <a:r>
              <a:rPr lang="tt-RU" sz="1050" dirty="0"/>
              <a:t>0-49 очко. Сез: "Ходай мине дуслардан сакласын, дошманнардан котылу юлын мин үзем дә табармын”-дигән принцип буенча яшисез. </a:t>
            </a:r>
            <a:endParaRPr lang="ru-RU" sz="1050" dirty="0"/>
          </a:p>
        </p:txBody>
      </p:sp>
    </p:spTree>
    <p:extLst>
      <p:ext uri="{BB962C8B-B14F-4D97-AF65-F5344CB8AC3E}">
        <p14:creationId xmlns:p14="http://schemas.microsoft.com/office/powerpoint/2010/main" val="303901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tt-RU" dirty="0" smtClean="0"/>
              <a:t>Терәк сүзләр белән хикәя төзе.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tt-RU" dirty="0" smtClean="0"/>
              <a:t>Танышыгыз бу минем дустым Гриша.</a:t>
            </a:r>
          </a:p>
          <a:p>
            <a:pPr>
              <a:buFontTx/>
              <a:buChar char="-"/>
            </a:pPr>
            <a:r>
              <a:rPr lang="tt-RU" dirty="0" smtClean="0"/>
              <a:t>Без аның белән 5 нче сыйныфтан бирле бергә укыйбыз.</a:t>
            </a:r>
          </a:p>
          <a:p>
            <a:pPr>
              <a:buFontTx/>
              <a:buChar char="-"/>
            </a:pPr>
            <a:r>
              <a:rPr lang="tt-RU" dirty="0" smtClean="0"/>
              <a:t>Ул-ышанычлы,якын дус.</a:t>
            </a:r>
          </a:p>
          <a:p>
            <a:pPr>
              <a:buFontTx/>
              <a:buChar char="-"/>
            </a:pPr>
            <a:r>
              <a:rPr lang="tt-RU" dirty="0" smtClean="0"/>
              <a:t>Һәрвакыт ярдәмгә килә.</a:t>
            </a:r>
          </a:p>
          <a:p>
            <a:pPr>
              <a:buFontTx/>
              <a:buChar char="-"/>
            </a:pPr>
            <a:r>
              <a:rPr lang="tt-RU" dirty="0" smtClean="0"/>
              <a:t>-Татар телен яхшы белә.</a:t>
            </a:r>
          </a:p>
          <a:p>
            <a:pPr>
              <a:buFontTx/>
              <a:buChar char="-"/>
            </a:pPr>
            <a:r>
              <a:rPr lang="tt-RU" dirty="0" smtClean="0"/>
              <a:t>-Миңа да булыша.</a:t>
            </a:r>
          </a:p>
          <a:p>
            <a:pPr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0098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62880" y="173733"/>
            <a:ext cx="8229600" cy="1143000"/>
          </a:xfrm>
        </p:spPr>
        <p:txBody>
          <a:bodyPr/>
          <a:lstStyle/>
          <a:p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91462"/>
            <a:ext cx="3888432" cy="2016224"/>
          </a:xfrm>
        </p:spPr>
      </p:pic>
      <p:sp>
        <p:nvSpPr>
          <p:cNvPr id="10" name="Прямоугольник 9"/>
          <p:cNvSpPr/>
          <p:nvPr/>
        </p:nvSpPr>
        <p:spPr>
          <a:xfrm>
            <a:off x="1088740" y="2386452"/>
            <a:ext cx="5526360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b="1" dirty="0" err="1">
                <a:latin typeface="Palatino Linotype" pitchFamily="18" charset="0"/>
              </a:rPr>
              <a:t>Дус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яшәргә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кирәк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җир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йөзендә</a:t>
            </a:r>
            <a:r>
              <a:rPr lang="ru-RU" b="1" dirty="0">
                <a:latin typeface="Palatino Linotype" pitchFamily="18" charset="0"/>
              </a:rPr>
              <a:t>,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ru-RU" b="1" dirty="0" err="1">
                <a:latin typeface="Palatino Linotype" pitchFamily="18" charset="0"/>
              </a:rPr>
              <a:t>Дуслар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кирәк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һәрбер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кешегә</a:t>
            </a:r>
            <a:r>
              <a:rPr lang="ru-RU" b="1" dirty="0">
                <a:latin typeface="Palatino Linotype" pitchFamily="18" charset="0"/>
              </a:rPr>
              <a:t>,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ru-RU" b="1" dirty="0" err="1">
                <a:latin typeface="Palatino Linotype" pitchFamily="18" charset="0"/>
              </a:rPr>
              <a:t>Дуслык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булса</a:t>
            </a:r>
            <a:r>
              <a:rPr lang="ru-RU" b="1" dirty="0">
                <a:latin typeface="Palatino Linotype" pitchFamily="18" charset="0"/>
              </a:rPr>
              <a:t>, </a:t>
            </a:r>
            <a:r>
              <a:rPr lang="ru-RU" b="1" dirty="0" err="1">
                <a:latin typeface="Palatino Linotype" pitchFamily="18" charset="0"/>
              </a:rPr>
              <a:t>яшәү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дә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күңелле</a:t>
            </a:r>
            <a:r>
              <a:rPr lang="ru-RU" b="1" dirty="0">
                <a:latin typeface="Palatino Linotype" pitchFamily="18" charset="0"/>
              </a:rPr>
              <a:t>,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ru-RU" b="1" dirty="0" err="1">
                <a:latin typeface="Palatino Linotype" pitchFamily="18" charset="0"/>
              </a:rPr>
              <a:t>Уңай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була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һәрбер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эшең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дә</a:t>
            </a:r>
            <a:r>
              <a:rPr lang="ru-RU" b="1" dirty="0">
                <a:latin typeface="Palatino Linotype" pitchFamily="18" charset="0"/>
              </a:rPr>
              <a:t>.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ru-RU" b="1" dirty="0">
              <a:latin typeface="Palatino Linotype" pitchFamily="18" charset="0"/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ru-RU" b="1" dirty="0" err="1">
                <a:latin typeface="Palatino Linotype" pitchFamily="18" charset="0"/>
              </a:rPr>
              <a:t>Бөтенебезгә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дә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дуслар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кирәк</a:t>
            </a:r>
            <a:r>
              <a:rPr lang="ru-RU" b="1" dirty="0">
                <a:latin typeface="Palatino Linotype" pitchFamily="18" charset="0"/>
              </a:rPr>
              <a:t>,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ru-RU" b="1" dirty="0" err="1">
                <a:latin typeface="Palatino Linotype" pitchFamily="18" charset="0"/>
              </a:rPr>
              <a:t>Дустан</a:t>
            </a:r>
            <a:r>
              <a:rPr lang="ru-RU" b="1" dirty="0">
                <a:latin typeface="Palatino Linotype" pitchFamily="18" charset="0"/>
              </a:rPr>
              <a:t> башка </a:t>
            </a:r>
            <a:r>
              <a:rPr lang="ru-RU" b="1" dirty="0" err="1">
                <a:latin typeface="Palatino Linotype" pitchFamily="18" charset="0"/>
              </a:rPr>
              <a:t>булмый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яшәргә</a:t>
            </a:r>
            <a:r>
              <a:rPr lang="ru-RU" b="1" dirty="0">
                <a:latin typeface="Palatino Linotype" pitchFamily="18" charset="0"/>
              </a:rPr>
              <a:t>,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ru-RU" b="1" dirty="0" err="1">
                <a:latin typeface="Palatino Linotype" pitchFamily="18" charset="0"/>
              </a:rPr>
              <a:t>Шуңа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күрә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дөнья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буйлап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кирәк</a:t>
            </a:r>
            <a:r>
              <a:rPr lang="ru-RU" b="1" dirty="0">
                <a:latin typeface="Palatino Linotype" pitchFamily="18" charset="0"/>
              </a:rPr>
              <a:t>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ru-RU" b="1" dirty="0" err="1">
                <a:latin typeface="Palatino Linotype" pitchFamily="18" charset="0"/>
              </a:rPr>
              <a:t>Дуслык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орлыкларын</a:t>
            </a:r>
            <a:r>
              <a:rPr lang="ru-RU" b="1" dirty="0">
                <a:latin typeface="Palatino Linotype" pitchFamily="18" charset="0"/>
              </a:rPr>
              <a:t> </a:t>
            </a:r>
            <a:r>
              <a:rPr lang="ru-RU" b="1" dirty="0" err="1">
                <a:latin typeface="Palatino Linotype" pitchFamily="18" charset="0"/>
              </a:rPr>
              <a:t>чәчәргә</a:t>
            </a:r>
            <a:r>
              <a:rPr lang="ru-RU" b="1" dirty="0">
                <a:latin typeface="Palatino Linotype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182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504</Words>
  <Application>Microsoft Office PowerPoint</Application>
  <PresentationFormat>Экран (4:3)</PresentationFormat>
  <Paragraphs>92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Palatino Linotype</vt:lpstr>
      <vt:lpstr>Tahoma</vt:lpstr>
      <vt:lpstr>Times New Roman</vt:lpstr>
      <vt:lpstr>Тема Office</vt:lpstr>
      <vt:lpstr>Презентация PowerPoint</vt:lpstr>
      <vt:lpstr>                                                                                    Дәрес темасы: “ Дуслык”                    Дәреснең максаты: Дуслык турында күзаллауны будыру. Ышанычлылык,тугрылык,җаваплылык,үзара ярдәмчеллек кебек уңай кешелекле әхлакый сыйфатларны формалаштыру.  </vt:lpstr>
      <vt:lpstr>Презентация PowerPoint</vt:lpstr>
      <vt:lpstr>   Бу рәсемнәрне нәрсә берләштерә?  Мультфильм геройлары дус булуы кайда күренә? Алар ни сәбәпле дуска әйләнгәннәр? Үзегез укыган китаплардан, караган кинофильмнардан нинди геройларның дуслыгын әйтә аласыз?                                                                                                                                                           </vt:lpstr>
      <vt:lpstr>Презентация PowerPoint</vt:lpstr>
      <vt:lpstr>Ә хәзер бергәләп Дуслык агачын тутырыйк. Бу сүзләрнең кайсылары Дуслык агачына туры килә</vt:lpstr>
      <vt:lpstr>Презентация PowerPoint</vt:lpstr>
      <vt:lpstr> </vt:lpstr>
      <vt:lpstr>Презентация PowerPoint</vt:lpstr>
      <vt:lpstr>Ситуатив күнегүләр</vt:lpstr>
      <vt:lpstr>Дуслаша  беләсеңме? </vt:lpstr>
      <vt:lpstr>Терәк сүзләр белән хикәя төзе.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Компас</dc:creator>
  <cp:lastModifiedBy>22 Школа ОГЭ</cp:lastModifiedBy>
  <cp:revision>56</cp:revision>
  <dcterms:created xsi:type="dcterms:W3CDTF">2014-02-09T16:14:51Z</dcterms:created>
  <dcterms:modified xsi:type="dcterms:W3CDTF">2025-07-11T13:23:32Z</dcterms:modified>
</cp:coreProperties>
</file>