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wav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</p:sldMasterIdLst>
  <p:notesMasterIdLst>
    <p:notesMasterId r:id="rId18"/>
  </p:notesMasterIdLst>
  <p:sldIdLst>
    <p:sldId id="274" r:id="rId2"/>
    <p:sldId id="331" r:id="rId3"/>
    <p:sldId id="335" r:id="rId4"/>
    <p:sldId id="277" r:id="rId5"/>
    <p:sldId id="333" r:id="rId6"/>
    <p:sldId id="329" r:id="rId7"/>
    <p:sldId id="297" r:id="rId8"/>
    <p:sldId id="302" r:id="rId9"/>
    <p:sldId id="342" r:id="rId10"/>
    <p:sldId id="337" r:id="rId11"/>
    <p:sldId id="339" r:id="rId12"/>
    <p:sldId id="330" r:id="rId13"/>
    <p:sldId id="341" r:id="rId14"/>
    <p:sldId id="305" r:id="rId15"/>
    <p:sldId id="340" r:id="rId16"/>
    <p:sldId id="334" r:id="rId17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F64CB16-E603-4D25-A0D0-378A65F2EAD5}" type="datetimeFigureOut">
              <a:rPr lang="ru-RU"/>
              <a:pPr>
                <a:defRPr/>
              </a:pPr>
              <a:t>22.05.2026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96AC695-FD4D-4D10-A5FE-2ABC5DE61A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58830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409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E178125-16E5-4C92-B812-3DA192B9217A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906463" y="4343400"/>
            <a:ext cx="740568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/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5BD85-AC8B-400E-B993-220833E6D326}" type="datetimeFigureOut">
              <a:rPr lang="ru-RU"/>
              <a:pPr>
                <a:defRPr/>
              </a:pPr>
              <a:t>22.05.2026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450FDF-9B42-4E90-A0EC-4213CC3575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CA4BEC-CAEC-4975-BC03-72930167A8BB}" type="datetimeFigureOut">
              <a:rPr lang="ru-RU"/>
              <a:pPr>
                <a:defRPr/>
              </a:pPr>
              <a:t>22.05.2026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A2223C-1BEF-4253-A233-71F8EAC8C8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906463" y="4343400"/>
            <a:ext cx="740568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Ctr="0"/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FD7A5-27E9-4CBD-A866-15BE15B5DA29}" type="datetimeFigureOut">
              <a:rPr lang="ru-RU"/>
              <a:pPr>
                <a:defRPr/>
              </a:pPr>
              <a:t>22.05.2026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0FA81-DB9A-498F-8511-E1C44721E6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CE694-CA03-4083-9B72-F57873141FEB}" type="datetimeFigureOut">
              <a:rPr lang="ru-RU"/>
              <a:pPr>
                <a:defRPr/>
              </a:pPr>
              <a:t>22.05.2026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6E5DDB-F8CB-4E47-B506-9FD544F707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C8252-61A5-468E-BD7C-B8C31C81349E}" type="datetimeFigureOut">
              <a:rPr lang="ru-RU"/>
              <a:pPr>
                <a:defRPr/>
              </a:pPr>
              <a:t>22.05.2026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9C3FD-4344-4FD5-9171-186B94C004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B56FF-FEA4-4E1D-8E88-D421DA245E9F}" type="datetimeFigureOut">
              <a:rPr lang="ru-RU"/>
              <a:pPr>
                <a:defRPr/>
              </a:pPr>
              <a:t>22.05.2026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903D4E-C9D8-40C0-9DD1-ECA6CD982D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Rectangle 5"/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C5225-DEB9-4AE0-AADC-DBE179A4A8E5}" type="datetimeFigureOut">
              <a:rPr lang="ru-RU"/>
              <a:pPr>
                <a:defRPr/>
              </a:pPr>
              <a:t>22.05.2026</a:t>
            </a:fld>
            <a:endParaRPr lang="ru-RU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CCCC7-1D69-4129-B5A6-61F9B270AC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3038475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3030538" y="0"/>
            <a:ext cx="4762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/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349250" y="6459538"/>
            <a:ext cx="1963738" cy="365125"/>
          </a:xfrm>
        </p:spPr>
        <p:txBody>
          <a:bodyPr/>
          <a:lstStyle>
            <a:lvl1pPr algn="l">
              <a:defRPr smtClean="0"/>
            </a:lvl1pPr>
          </a:lstStyle>
          <a:p>
            <a:pPr>
              <a:defRPr/>
            </a:pPr>
            <a:fld id="{CE1ADBAB-6F03-4F41-9432-41E5942BB9F2}" type="datetimeFigureOut">
              <a:rPr lang="ru-RU"/>
              <a:pPr>
                <a:defRPr/>
              </a:pPr>
              <a:t>22.05.2026</a:t>
            </a:fld>
            <a:endParaRPr 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538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B7C6A42-5338-4895-91CE-C956426B78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4953000"/>
            <a:ext cx="9142413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0" y="4914900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rtlCol="0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8A8B3-3F8E-4D2B-870B-EDACA3178130}" type="datetimeFigureOut">
              <a:rPr lang="ru-RU"/>
              <a:pPr>
                <a:defRPr/>
              </a:pPr>
              <a:t>22.05.2026</a:t>
            </a:fld>
            <a:endParaRPr lang="ru-RU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6942D-9EA8-4627-BF47-37DAF30500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28330-7A53-4285-B58D-3C37552013DE}" type="datetimeFigureOut">
              <a:rPr lang="ru-RU"/>
              <a:pPr>
                <a:defRPr/>
              </a:pPr>
              <a:t>22.05.2026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434AC8-A496-4900-8D7B-2239C4F58E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9140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9142413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8BC2C-66EB-40CA-A81D-85ABEBC04DCC}" type="datetimeFigureOut">
              <a:rPr lang="ru-RU"/>
              <a:pPr>
                <a:defRPr/>
              </a:pPr>
              <a:t>22.05.2026</a:t>
            </a:fld>
            <a:endParaRPr lang="ru-RU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E6513-552C-4016-97FA-013921B57A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822325" y="6459538"/>
            <a:ext cx="1854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B48F53-52DE-4EC3-B593-CD08B48BD558}" type="datetimeFigureOut">
              <a:rPr lang="ru-RU"/>
              <a:pPr>
                <a:defRPr/>
              </a:pPr>
              <a:t>22.05.2026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2765425" y="6459538"/>
            <a:ext cx="36163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424738" y="6459538"/>
            <a:ext cx="98425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0B2D5A-EF3F-4B24-8B58-67E5838635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125"/>
            <a:ext cx="9144000" cy="66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325" y="287338"/>
            <a:ext cx="7543800" cy="14493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22325" y="1846263"/>
            <a:ext cx="7543800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325" y="6459538"/>
            <a:ext cx="1854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9F4E591-7095-423D-9A0D-4B2CCDC1CD01}" type="datetimeFigureOut">
              <a:rPr lang="ru-RU"/>
              <a:pPr>
                <a:defRPr/>
              </a:pPr>
              <a:t>22.05.2026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5425" y="6459538"/>
            <a:ext cx="3616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 cap="all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4738" y="6459538"/>
            <a:ext cx="9842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8AAB82-0287-44E3-8EAE-0E518273C0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350" y="1738313"/>
            <a:ext cx="7475538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77" r:id="rId2"/>
    <p:sldLayoutId id="2147483780" r:id="rId3"/>
    <p:sldLayoutId id="2147483776" r:id="rId4"/>
    <p:sldLayoutId id="2147483775" r:id="rId5"/>
    <p:sldLayoutId id="2147483774" r:id="rId6"/>
    <p:sldLayoutId id="2147483781" r:id="rId7"/>
    <p:sldLayoutId id="2147483782" r:id="rId8"/>
    <p:sldLayoutId id="2147483783" r:id="rId9"/>
    <p:sldLayoutId id="2147483773" r:id="rId10"/>
    <p:sldLayoutId id="2147483784" r:id="rId11"/>
    <p:sldLayoutId id="2147483778" r:id="rId12"/>
  </p:sldLayoutIdLst>
  <p:txStyles>
    <p:titleStyle>
      <a:lvl1pPr algn="l" rtl="0" fontAlgn="base">
        <a:lnSpc>
          <a:spcPct val="85000"/>
        </a:lnSpc>
        <a:spcBef>
          <a:spcPct val="0"/>
        </a:spcBef>
        <a:spcAft>
          <a:spcPct val="0"/>
        </a:spcAft>
        <a:defRPr sz="4800" kern="1200" spc="-50">
          <a:solidFill>
            <a:srgbClr val="404040"/>
          </a:solidFill>
          <a:latin typeface="+mj-lt"/>
          <a:ea typeface="+mj-ea"/>
          <a:cs typeface="+mj-cs"/>
        </a:defRPr>
      </a:lvl1pPr>
      <a:lvl2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2pPr>
      <a:lvl3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3pPr>
      <a:lvl4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4pPr>
      <a:lvl5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9pPr>
    </p:titleStyle>
    <p:bodyStyle>
      <a:lvl1pPr marL="90488" indent="-90488" algn="l" rtl="0" fontAlgn="base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itchFamily="34" charset="0"/>
        <a:buChar char=" "/>
        <a:defRPr sz="2000" kern="120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ern="120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5" Type="http://schemas.openxmlformats.org/officeDocument/2006/relationships/image" Target="../media/image5.png"/><Relationship Id="rId4" Type="http://schemas.microsoft.com/office/2007/relationships/media" Target="../media/media2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5.png"/><Relationship Id="rId5" Type="http://schemas.microsoft.com/office/2007/relationships/media" Target="../media/media3.wav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5.png"/><Relationship Id="rId5" Type="http://schemas.microsoft.com/office/2007/relationships/media" Target="../media/media4.wav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5" Type="http://schemas.openxmlformats.org/officeDocument/2006/relationships/image" Target="../media/image5.png"/><Relationship Id="rId4" Type="http://schemas.microsoft.com/office/2007/relationships/media" Target="../media/media5.wav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media" Target="../media/media6.wav"/><Relationship Id="rId3" Type="http://schemas.openxmlformats.org/officeDocument/2006/relationships/image" Target="../media/image6.jpeg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media" Target="../media/media7.wav"/><Relationship Id="rId3" Type="http://schemas.openxmlformats.org/officeDocument/2006/relationships/image" Target="../media/image6.jpeg"/><Relationship Id="rId7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media" Target="../media/media8.wav"/><Relationship Id="rId3" Type="http://schemas.openxmlformats.org/officeDocument/2006/relationships/image" Target="../media/image4.jpeg"/><Relationship Id="rId7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9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media" Target="../media/media9.wav"/><Relationship Id="rId3" Type="http://schemas.openxmlformats.org/officeDocument/2006/relationships/image" Target="../media/image4.jpeg"/><Relationship Id="rId7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7.jpe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26.jpeg"/><Relationship Id="rId11" Type="http://schemas.openxmlformats.org/officeDocument/2006/relationships/image" Target="../media/image5.png"/><Relationship Id="rId5" Type="http://schemas.openxmlformats.org/officeDocument/2006/relationships/image" Target="../media/image2.jpeg"/><Relationship Id="rId10" Type="http://schemas.microsoft.com/office/2007/relationships/media" Target="../media/media10.wav"/><Relationship Id="rId4" Type="http://schemas.openxmlformats.org/officeDocument/2006/relationships/image" Target="../media/image25.jpeg"/><Relationship Id="rId9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media" Target="../media/media11.wav"/><Relationship Id="rId3" Type="http://schemas.openxmlformats.org/officeDocument/2006/relationships/image" Target="../media/image4.jpeg"/><Relationship Id="rId7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9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4.jpeg"/><Relationship Id="rId7" Type="http://schemas.microsoft.com/office/2007/relationships/media" Target="../media/media12.wav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media" Target="../media/media13.wav"/><Relationship Id="rId3" Type="http://schemas.openxmlformats.org/officeDocument/2006/relationships/image" Target="../media/image4.jpeg"/><Relationship Id="rId7" Type="http://schemas.openxmlformats.org/officeDocument/2006/relationships/image" Target="../media/image41.jpe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Relationship Id="rId9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media" Target="../media/media14.wav"/><Relationship Id="rId3" Type="http://schemas.openxmlformats.org/officeDocument/2006/relationships/image" Target="../media/image4.jpeg"/><Relationship Id="rId7" Type="http://schemas.openxmlformats.org/officeDocument/2006/relationships/image" Target="../media/image45.jpe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Relationship Id="rId9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media" Target="../media/media15.wav"/><Relationship Id="rId3" Type="http://schemas.openxmlformats.org/officeDocument/2006/relationships/image" Target="../media/image4.jpeg"/><Relationship Id="rId7" Type="http://schemas.openxmlformats.org/officeDocument/2006/relationships/image" Target="../media/image49.jpe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Relationship Id="rId9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slideLayout" Target="../slideLayouts/slideLayout2.xml"/><Relationship Id="rId1" Type="http://schemas.openxmlformats.org/officeDocument/2006/relationships/video" Target="NULL" TargetMode="External"/><Relationship Id="rId5" Type="http://schemas.openxmlformats.org/officeDocument/2006/relationships/image" Target="../media/image5.png"/><Relationship Id="rId4" Type="http://schemas.microsoft.com/office/2007/relationships/media" Target="../media/media1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2325" y="758825"/>
            <a:ext cx="7543800" cy="35655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5500" y="4456113"/>
            <a:ext cx="7543800" cy="1143000"/>
          </a:xfrm>
        </p:spPr>
        <p:txBody>
          <a:bodyPr rtlCol="0"/>
          <a:lstStyle/>
          <a:p>
            <a:pPr fontAlgn="auto">
              <a:defRPr/>
            </a:pPr>
            <a:endParaRPr lang="ru-RU"/>
          </a:p>
        </p:txBody>
      </p:sp>
      <p:pic>
        <p:nvPicPr>
          <p:cNvPr id="14339" name="Picture 2" descr="C:\Users\алена\Desktop\9fae55a62f2315f1263c29bd6c9d8370-800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2071688" y="2214563"/>
            <a:ext cx="5572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4341" name="Rectangle 3"/>
          <p:cNvSpPr>
            <a:spLocks noChangeArrowheads="1"/>
          </p:cNvSpPr>
          <p:nvPr/>
        </p:nvSpPr>
        <p:spPr bwMode="auto">
          <a:xfrm>
            <a:off x="0" y="257175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defTabSz="914400" eaLnBrk="0" hangingPunct="0"/>
            <a:endParaRPr lang="ru-RU"/>
          </a:p>
        </p:txBody>
      </p:sp>
      <p:sp>
        <p:nvSpPr>
          <p:cNvPr id="14342" name="TextBox 6"/>
          <p:cNvSpPr txBox="1">
            <a:spLocks noChangeArrowheads="1"/>
          </p:cNvSpPr>
          <p:nvPr/>
        </p:nvSpPr>
        <p:spPr bwMode="auto">
          <a:xfrm>
            <a:off x="1071563" y="285750"/>
            <a:ext cx="7000875" cy="135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600" b="1"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учреждение</a:t>
            </a:r>
          </a:p>
          <a:p>
            <a:pPr algn="ctr"/>
            <a:r>
              <a:rPr lang="ru-RU" sz="1600" b="1">
                <a:latin typeface="Times New Roman" pitchFamily="18" charset="0"/>
                <a:cs typeface="Times New Roman" pitchFamily="18" charset="0"/>
              </a:rPr>
              <a:t>детский сад общеразвивающего вида № 7 «Радуга»</a:t>
            </a:r>
          </a:p>
          <a:p>
            <a:pPr algn="ctr"/>
            <a:r>
              <a:rPr lang="ru-RU" sz="1600" b="1">
                <a:latin typeface="Times New Roman" pitchFamily="18" charset="0"/>
                <a:cs typeface="Times New Roman" pitchFamily="18" charset="0"/>
              </a:rPr>
              <a:t>155048 Ивановская обл., г.Тейково, Вокзальный проезд, д.4                                        тел. 8 (49343) 2-28-73 </a:t>
            </a:r>
            <a:r>
              <a:rPr lang="en-US" sz="1600" b="1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ru-RU" sz="1600" b="1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1600" b="1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sz="1600" b="1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1600" b="1">
                <a:latin typeface="Times New Roman" pitchFamily="18" charset="0"/>
                <a:cs typeface="Times New Roman" pitchFamily="18" charset="0"/>
              </a:rPr>
              <a:t>mdou</a:t>
            </a:r>
            <a:r>
              <a:rPr lang="ru-RU" sz="1600" b="1">
                <a:latin typeface="Times New Roman" pitchFamily="18" charset="0"/>
                <a:cs typeface="Times New Roman" pitchFamily="18" charset="0"/>
              </a:rPr>
              <a:t>7.</a:t>
            </a:r>
            <a:r>
              <a:rPr lang="en-US" sz="1600" b="1">
                <a:latin typeface="Times New Roman" pitchFamily="18" charset="0"/>
                <a:cs typeface="Times New Roman" pitchFamily="18" charset="0"/>
              </a:rPr>
              <a:t>raduga</a:t>
            </a:r>
            <a:r>
              <a:rPr lang="ru-RU" sz="1600" b="1">
                <a:latin typeface="Times New Roman" pitchFamily="18" charset="0"/>
                <a:cs typeface="Times New Roman" pitchFamily="18" charset="0"/>
              </a:rPr>
              <a:t>@</a:t>
            </a:r>
            <a:r>
              <a:rPr lang="en-US" sz="1600" b="1">
                <a:latin typeface="Times New Roman" pitchFamily="18" charset="0"/>
                <a:cs typeface="Times New Roman" pitchFamily="18" charset="0"/>
              </a:rPr>
              <a:t>yandex</a:t>
            </a:r>
            <a:r>
              <a:rPr lang="ru-RU" sz="1600" b="1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600" b="1">
                <a:latin typeface="Times New Roman" pitchFamily="18" charset="0"/>
                <a:cs typeface="Times New Roman" pitchFamily="18" charset="0"/>
              </a:rPr>
              <a:t>ru</a:t>
            </a:r>
            <a:endParaRPr lang="ru-RU" sz="1600" b="1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>
              <a:latin typeface="Calibri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rot="21600000">
            <a:off x="660458" y="1981805"/>
            <a:ext cx="8037366" cy="1261884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СЕМИНАР 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ru-RU" sz="24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ПАТРИОТИЧЕСКое</a:t>
            </a: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воспитание ДОШКОЛЬНИКОВ (опыт работы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»</a:t>
            </a:r>
            <a:r>
              <a:rPr lang="ru-RU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14345" name="TextBox 5"/>
          <p:cNvSpPr txBox="1">
            <a:spLocks noChangeArrowheads="1"/>
          </p:cNvSpPr>
          <p:nvPr/>
        </p:nvSpPr>
        <p:spPr bwMode="auto">
          <a:xfrm>
            <a:off x="3286116" y="6286520"/>
            <a:ext cx="1871663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г.ТЕЙКОВО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2026 г.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143372" y="5934670"/>
            <a:ext cx="521494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sz="14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Подготовила:  </a:t>
            </a:r>
          </a:p>
          <a:p>
            <a:pPr lvl="0" algn="r"/>
            <a:r>
              <a:rPr lang="ru-RU" sz="14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          СТАРШИЙ воспитатель</a:t>
            </a:r>
          </a:p>
          <a:p>
            <a:pPr lvl="0" algn="r"/>
            <a:r>
              <a:rPr lang="ru-RU" sz="1400" b="1" cap="all" dirty="0" smtClean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ГАВРИЛОВА ИРИНА СЕРГЕЕВНА</a:t>
            </a:r>
            <a:endParaRPr lang="en-US" sz="1400" b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solidFill>
                <a:srgbClr val="00B05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2571736" y="3500438"/>
            <a:ext cx="4071966" cy="28178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8844"/>
    </mc:Choice>
    <mc:Fallback>
      <p:transition spd="slow" advTm="8844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3010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0488" y="30163"/>
            <a:ext cx="9009062" cy="6742112"/>
          </a:xfrm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-5889" y="-699911"/>
            <a:ext cx="8178289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defTabSz="914400">
              <a:defRPr/>
            </a:pPr>
            <a:endParaRPr lang="ru-RU" sz="6000" b="1" dirty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 defTabSz="914400">
              <a:defRPr/>
            </a:pPr>
            <a:r>
              <a:rPr lang="ru-RU" sz="3200" b="1" dirty="0" smtClean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dirty="0">
              <a:ln w="22225">
                <a:solidFill>
                  <a:schemeClr val="tx1"/>
                </a:solidFill>
                <a:prstDash val="solid"/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596" y="214290"/>
            <a:ext cx="728667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Цель: </a:t>
            </a: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повышение профессиональной компетентности педагогов  по вопросам патриотического воспитания дошкольников</a:t>
            </a:r>
          </a:p>
          <a:p>
            <a:pPr lvl="0"/>
            <a:endParaRPr lang="ru-RU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596" y="642918"/>
            <a:ext cx="692948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b="1" dirty="0" smtClean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endParaRPr lang="ru-RU" sz="2800" b="1" dirty="0" smtClean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ru-RU" sz="28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Задачи:</a:t>
            </a:r>
          </a:p>
          <a:p>
            <a:endParaRPr lang="ru-RU" sz="28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lvl="0"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систематизация  знаний педагогов о формах и методах работы  по  патриотическому воспитанию дошкольников;</a:t>
            </a:r>
          </a:p>
          <a:p>
            <a:pPr lvl="0"/>
            <a:endParaRPr lang="ru-RU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развитие инициативы педагогов ДОУ в поиске новых подходов  к патриотическому воспитанию;</a:t>
            </a:r>
          </a:p>
          <a:p>
            <a:pPr lvl="0"/>
            <a:endParaRPr lang="ru-RU" sz="20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освоение методик формирования у детей чувства гордости, уважения к истории страны и малой Родине.</a:t>
            </a:r>
          </a:p>
        </p:txBody>
      </p:sp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8957"/>
    </mc:Choice>
    <mc:Fallback>
      <p:transition spd="slow" advTm="89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6386" name="Picture 3" descr="C:\Users\алена\Desktop\1614846215_15-p-fon-flag-rossii-16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Прямоугольник 5"/>
          <p:cNvSpPr/>
          <p:nvPr/>
        </p:nvSpPr>
        <p:spPr>
          <a:xfrm>
            <a:off x="2857488" y="214290"/>
            <a:ext cx="31998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2800" dirty="0">
              <a:latin typeface="+mn-lt"/>
              <a:cs typeface="+mn-cs"/>
            </a:endParaRPr>
          </a:p>
        </p:txBody>
      </p:sp>
      <p:pic>
        <p:nvPicPr>
          <p:cNvPr id="9" name="Picture 2" descr="C:\Users\алена\Desktop\hello_html_7b00549.png"/>
          <p:cNvPicPr>
            <a:picLocks noChangeAspect="1" noChangeArrowheads="1"/>
          </p:cNvPicPr>
          <p:nvPr/>
        </p:nvPicPr>
        <p:blipFill rotWithShape="1">
          <a:blip r:embed="rId4" cstate="print"/>
          <a:srcRect b="9681"/>
          <a:stretch/>
        </p:blipFill>
        <p:spPr bwMode="auto">
          <a:xfrm>
            <a:off x="214282" y="214290"/>
            <a:ext cx="8678198" cy="6527078"/>
          </a:xfrm>
          <a:prstGeom prst="rect">
            <a:avLst/>
          </a:prstGeom>
          <a:noFill/>
        </p:spPr>
      </p:pic>
      <p:pic>
        <p:nvPicPr>
          <p:cNvPr id="4" name="Звук 3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046"/>
    </mc:Choice>
    <mc:Fallback>
      <p:transition spd="slow" advTm="90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6386" name="Picture 3" descr="C:\Users\алена\Desktop\1614846215_15-p-fon-flag-rossii-16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Прямоугольник 5"/>
          <p:cNvSpPr/>
          <p:nvPr/>
        </p:nvSpPr>
        <p:spPr>
          <a:xfrm>
            <a:off x="2857488" y="214290"/>
            <a:ext cx="31998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2800" dirty="0">
              <a:latin typeface="+mn-lt"/>
              <a:cs typeface="+mn-cs"/>
            </a:endParaRPr>
          </a:p>
        </p:txBody>
      </p:sp>
      <p:pic>
        <p:nvPicPr>
          <p:cNvPr id="16389" name="Picture 4" descr="C:\Users\алена\Desktop\1675588180_grizly-club-p-deti-s-flagom-rossii-klipart-1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00875" y="1000125"/>
            <a:ext cx="2143125" cy="524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1714480" y="785794"/>
            <a:ext cx="5286412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Патриотическое 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воспитание и образование детей – актуальная проблема настоящего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времени.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Патриотизм, применительно к ребёнку дошкольного возраста, определяется как потребность участвовать во всех делах на благо семьи, детского сада, родного города, Родины, представителей живой природы, наличие у детей таких качеств, как сострадание, сочувствие, чувство собственного достоинства и осознание себя частью окружающего мира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Проекты, реализуемые в нашем  МДОУ,  посвящены актуальной проблеме - воспитанию у детей дошкольного возраста любви к природе, родному краю, Родине,  воспитанию трудолюбия, любознательности, желанию постоянно открывать что-то новое, исследовать, экспериментировать. </a:t>
            </a: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615"/>
    </mc:Choice>
    <mc:Fallback>
      <p:transition spd="slow" advTm="96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6386" name="Picture 3" descr="C:\Users\алена\Desktop\1614846215_15-p-fon-flag-rossii-16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TextBox 6"/>
          <p:cNvSpPr txBox="1"/>
          <p:nvPr/>
        </p:nvSpPr>
        <p:spPr>
          <a:xfrm>
            <a:off x="1571604" y="214290"/>
            <a:ext cx="700092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Инновационные подходы  и эффективные формы  работы                                                по патриотическому  воспитанию</a:t>
            </a:r>
          </a:p>
          <a:p>
            <a:pPr algn="just">
              <a:lnSpc>
                <a:spcPct val="150000"/>
              </a:lnSpc>
            </a:pPr>
            <a:r>
              <a:rPr lang="ru-RU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Новые подходы к решению этой проблемы представляют собой составные элементы единого воспитательного процесса, куда входят и социальная адаптация ребёнка, и его жизненное самоопределение, и развитие его полноценной личности. На протяжении многих лет одним из приоритетных направлений в работе нашего детского сада является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патриотическое воспитание дошкольников. </a:t>
            </a:r>
          </a:p>
          <a:p>
            <a:pPr algn="just">
              <a:lnSpc>
                <a:spcPct val="150000"/>
              </a:lnSpc>
            </a:pPr>
            <a:r>
              <a:rPr lang="ru-RU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В основу формирования инновационных подходов                                          к патриотическому воспитанию дошкольников в условиях реализации ФГОС ДО заложены </a:t>
            </a:r>
            <a:r>
              <a:rPr lang="ru-RU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основополагающие принципы:</a:t>
            </a:r>
            <a:endParaRPr lang="ru-RU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индивидуализация образования, поддержка инициативы детей в различных видах деятельности, интеграция образовательных областей, </a:t>
            </a:r>
            <a:r>
              <a:rPr lang="ru-RU" dirty="0" err="1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деятельностный</a:t>
            </a:r>
            <a:r>
              <a:rPr lang="ru-RU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подход, развивающий характер  обучения.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764"/>
    </mc:Choice>
    <mc:Fallback>
      <p:transition spd="slow" advTm="97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0482" name="Picture 3" descr="C:\Users\алена\Desktop\1614846215_15-p-fon-flag-rossii-16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-34925" y="0"/>
            <a:ext cx="9278938" cy="6858000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/>
          </a:blip>
          <a:srcRect t="20000"/>
          <a:stretch>
            <a:fillRect/>
          </a:stretch>
        </p:blipFill>
        <p:spPr>
          <a:xfrm>
            <a:off x="0" y="0"/>
            <a:ext cx="4643438" cy="38040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C:\Users\алена\AppData\Local\Temp\HZ$D.739.982\RRSoUsnMpp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0"/>
            <a:ext cx="4429124" cy="37861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C:\Users\алена\AppData\Local\Temp\HZ$D.739.985\y2530JrtKJQ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4876" y="3929066"/>
            <a:ext cx="4429124" cy="29289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/>
          </a:blip>
          <a:srcRect l="4804" t="4417" r="11930" b="8936"/>
          <a:stretch>
            <a:fillRect/>
          </a:stretch>
        </p:blipFill>
        <p:spPr>
          <a:xfrm>
            <a:off x="0" y="3786190"/>
            <a:ext cx="4643438" cy="30718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1819"/>
    </mc:Choice>
    <mc:Fallback>
      <p:transition spd="slow" advTm="118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1506" name="Picture 3" descr="C:\Users\алена\Desktop\1614846215_15-p-fon-flag-rossii-16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-34925" y="0"/>
            <a:ext cx="9278938" cy="6858000"/>
          </a:xfrm>
        </p:spPr>
      </p:pic>
      <p:pic>
        <p:nvPicPr>
          <p:cNvPr id="8" name="Picture 6" descr="P1090826"/>
          <p:cNvPicPr>
            <a:picLocks noChangeAspect="1" noChangeArrowheads="1"/>
          </p:cNvPicPr>
          <p:nvPr/>
        </p:nvPicPr>
        <p:blipFill>
          <a:blip r:embed="rId4" cstate="screen">
            <a:extLst/>
          </a:blip>
          <a:srcRect/>
          <a:stretch>
            <a:fillRect/>
          </a:stretch>
        </p:blipFill>
        <p:spPr bwMode="auto">
          <a:xfrm>
            <a:off x="0" y="0"/>
            <a:ext cx="4500562" cy="3358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4" descr="E:\Сохранения\2017-18г\метод работа\май17\метод работа\фото\фото май-сентябрь 2015\DSCF4511.JPG"/>
          <p:cNvPicPr>
            <a:picLocks noChangeAspect="1" noChangeArrowheads="1"/>
          </p:cNvPicPr>
          <p:nvPr/>
        </p:nvPicPr>
        <p:blipFill>
          <a:blip r:embed="rId5" cstate="print"/>
          <a:srcRect r="11267"/>
          <a:stretch>
            <a:fillRect/>
          </a:stretch>
        </p:blipFill>
        <p:spPr bwMode="auto">
          <a:xfrm>
            <a:off x="0" y="3383078"/>
            <a:ext cx="4572000" cy="34749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00530" y="0"/>
            <a:ext cx="4643470" cy="34836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030" r="5807"/>
          <a:stretch/>
        </p:blipFill>
        <p:spPr>
          <a:xfrm>
            <a:off x="4643438" y="3571876"/>
            <a:ext cx="4500562" cy="32861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556"/>
    </mc:Choice>
    <mc:Fallback>
      <p:transition spd="slow" advTm="95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4578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-11113" y="0"/>
            <a:ext cx="9155113" cy="6858000"/>
          </a:xfrm>
        </p:spPr>
      </p:pic>
      <p:pic>
        <p:nvPicPr>
          <p:cNvPr id="24579" name="Рисунок 5"/>
          <p:cNvPicPr>
            <a:picLocks noChangeAspect="1"/>
          </p:cNvPicPr>
          <p:nvPr/>
        </p:nvPicPr>
        <p:blipFill>
          <a:blip r:embed="rId4"/>
          <a:srcRect t="25850" b="23750"/>
          <a:stretch>
            <a:fillRect/>
          </a:stretch>
        </p:blipFill>
        <p:spPr bwMode="auto">
          <a:xfrm>
            <a:off x="46038" y="115888"/>
            <a:ext cx="4064000" cy="33131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4580" name="Рисунок 8"/>
          <p:cNvPicPr>
            <a:picLocks noChangeAspect="1"/>
          </p:cNvPicPr>
          <p:nvPr/>
        </p:nvPicPr>
        <p:blipFill>
          <a:blip r:embed="rId5"/>
          <a:srcRect l="7475" t="14188" r="9837" b="4709"/>
          <a:stretch>
            <a:fillRect/>
          </a:stretch>
        </p:blipFill>
        <p:spPr bwMode="auto">
          <a:xfrm>
            <a:off x="46038" y="3500439"/>
            <a:ext cx="4064000" cy="3327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4581" name="Рисунок 9"/>
          <p:cNvPicPr>
            <a:picLocks noChangeAspect="1"/>
          </p:cNvPicPr>
          <p:nvPr/>
        </p:nvPicPr>
        <p:blipFill>
          <a:blip r:embed="rId6"/>
          <a:srcRect l="12988" t="16638" r="12201" b="9491"/>
          <a:stretch>
            <a:fillRect/>
          </a:stretch>
        </p:blipFill>
        <p:spPr bwMode="auto">
          <a:xfrm>
            <a:off x="4167188" y="115888"/>
            <a:ext cx="4895850" cy="33131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4582" name="Рисунок 10"/>
          <p:cNvPicPr>
            <a:picLocks noChangeAspect="1"/>
          </p:cNvPicPr>
          <p:nvPr/>
        </p:nvPicPr>
        <p:blipFill>
          <a:blip r:embed="rId7"/>
          <a:srcRect t="999" r="6688"/>
          <a:stretch>
            <a:fillRect/>
          </a:stretch>
        </p:blipFill>
        <p:spPr bwMode="auto">
          <a:xfrm>
            <a:off x="4167188" y="3429000"/>
            <a:ext cx="4895850" cy="33988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8861"/>
    </mc:Choice>
    <mc:Fallback>
      <p:transition spd="slow" advTm="88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1746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-11113" y="0"/>
            <a:ext cx="9155113" cy="6858000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/>
          </a:blip>
          <a:srcRect l="1" r="19720"/>
          <a:stretch/>
        </p:blipFill>
        <p:spPr>
          <a:xfrm>
            <a:off x="0" y="3593498"/>
            <a:ext cx="4500562" cy="32419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/>
          </a:blip>
          <a:srcRect r="7195"/>
          <a:stretch/>
        </p:blipFill>
        <p:spPr>
          <a:xfrm>
            <a:off x="4499992" y="0"/>
            <a:ext cx="4644008" cy="3479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4" name="Picture 2" descr="C:\Users\алена\AppData\Local\Temp\HZ$D.739.994\XpQywFACmXY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3571876"/>
            <a:ext cx="4572000" cy="32861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75" name="Picture 3" descr="C:\Users\алена\AppData\Local\Temp\HZ$D.739.995\oqwITMQaW2o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"/>
            <a:ext cx="4429124" cy="35718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7947"/>
    </mc:Choice>
    <mc:Fallback>
      <p:transition spd="slow" advTm="79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39938" name="Picture 2" descr="C:\Users\алена\Desktop\screen7 (1).jpg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-7938" y="0"/>
            <a:ext cx="9151938" cy="6858000"/>
          </a:xfrm>
        </p:spPr>
      </p:pic>
      <p:sp>
        <p:nvSpPr>
          <p:cNvPr id="39939" name="TextBox 4"/>
          <p:cNvSpPr txBox="1">
            <a:spLocks noChangeArrowheads="1"/>
          </p:cNvSpPr>
          <p:nvPr/>
        </p:nvSpPr>
        <p:spPr bwMode="auto">
          <a:xfrm>
            <a:off x="1908175" y="2133600"/>
            <a:ext cx="9350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1188" y="2924175"/>
            <a:ext cx="8424862" cy="2863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anose="02020603050405020304" pitchFamily="18" charset="0"/>
              </a:rPr>
              <a:t>Технологии проектирования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anose="02020603050405020304" pitchFamily="18" charset="0"/>
              </a:rPr>
              <a:t>являются эффективным способом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anose="02020603050405020304" pitchFamily="18" charset="0"/>
              </a:rPr>
              <a:t>развивающего.личностно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anose="02020603050405020304" pitchFamily="18" charset="0"/>
              </a:rPr>
              <a:t>-ориентированного взаимодействия взрослого и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anose="02020603050405020304" pitchFamily="18" charset="0"/>
              </a:rPr>
              <a:t>ребенка.стремление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anose="02020603050405020304" pitchFamily="18" charset="0"/>
              </a:rPr>
              <a:t> к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anose="02020603050405020304" pitchFamily="18" charset="0"/>
              </a:rPr>
              <a:t>исследопределенностью.открытиями.эмоциональнымиязана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anose="02020603050405020304" pitchFamily="18" charset="0"/>
              </a:rPr>
              <a:t> с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anose="02020603050405020304" pitchFamily="18" charset="0"/>
              </a:rPr>
              <a:t>неоваая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anose="02020603050405020304" pitchFamily="18" charset="0"/>
              </a:rPr>
              <a:t> деятельность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anose="02020603050405020304" pitchFamily="18" charset="0"/>
              </a:rPr>
              <a:t>свниям.поисковая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anose="02020603050405020304" pitchFamily="18" charset="0"/>
              </a:rPr>
              <a:t> активность – естественная состояние ребенка дошкольного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anose="02020603050405020304" pitchFamily="18" charset="0"/>
              </a:rPr>
              <a:t>возраста.детям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anose="02020603050405020304" pitchFamily="18" charset="0"/>
              </a:rPr>
              <a:t>свойстенна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anose="02020603050405020304" pitchFamily="18" charset="0"/>
              </a:rPr>
              <a:t> потребность в получении и переработке информации. Для ребенка исследовательская деятельность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anose="02020603050405020304" pitchFamily="18" charset="0"/>
              </a:rPr>
              <a:t>десвязана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anose="02020603050405020304" pitchFamily="18" charset="0"/>
              </a:rPr>
              <a:t> с </a:t>
            </a:r>
            <a:r>
              <a:rPr lang="ru-RU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anose="02020603050405020304" pitchFamily="18" charset="0"/>
              </a:rPr>
              <a:t>неопределенностью.открытиями.эмоциональными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Times New Roman" panose="02020603050405020304" pitchFamily="18" charset="0"/>
              </a:rPr>
              <a:t> переживаниями.</a:t>
            </a:r>
          </a:p>
        </p:txBody>
      </p:sp>
      <p:pic>
        <p:nvPicPr>
          <p:cNvPr id="39942" name="Picture 2" descr="C:\Users\алена\Desktop\9fae55a62f2315f1263c29bd6c9d8370-800x.jpg"/>
          <p:cNvPicPr>
            <a:picLocks noChangeAspect="1" noChangeArrowheads="1"/>
          </p:cNvPicPr>
          <p:nvPr/>
        </p:nvPicPr>
        <p:blipFill>
          <a:blip r:embed="rId5"/>
          <a:srcRect t="41600"/>
          <a:stretch>
            <a:fillRect/>
          </a:stretch>
        </p:blipFill>
        <p:spPr bwMode="auto">
          <a:xfrm>
            <a:off x="0" y="2852738"/>
            <a:ext cx="9144000" cy="400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3" name="TextBox 8"/>
          <p:cNvSpPr txBox="1">
            <a:spLocks noChangeArrowheads="1"/>
          </p:cNvSpPr>
          <p:nvPr/>
        </p:nvSpPr>
        <p:spPr bwMode="auto">
          <a:xfrm>
            <a:off x="2989263" y="1076325"/>
            <a:ext cx="58531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200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 cstate="print">
            <a:extLst/>
          </a:blip>
          <a:srcRect l="16657"/>
          <a:stretch/>
        </p:blipFill>
        <p:spPr>
          <a:xfrm>
            <a:off x="0" y="3214686"/>
            <a:ext cx="4429124" cy="36433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4500562" y="0"/>
            <a:ext cx="4643438" cy="3143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8" cstate="print">
            <a:extLst/>
          </a:blip>
          <a:srcRect l="23225" r="14563" b="4825"/>
          <a:stretch/>
        </p:blipFill>
        <p:spPr>
          <a:xfrm>
            <a:off x="0" y="0"/>
            <a:ext cx="4429123" cy="32146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 descr="Изображение выглядит как человек, внутренний, пол, группа&#10;&#10;Автоматически созданное описание">
            <a:extLst>
              <a:ext uri="{FF2B5EF4-FFF2-40B4-BE49-F238E27FC236}">
                <a16:creationId xmlns="" xmlns:a16="http://schemas.microsoft.com/office/drawing/2014/main" id="{0618004E-A707-48CF-A130-CD28112544A6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00562" y="3214686"/>
            <a:ext cx="4643438" cy="36433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10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572"/>
    </mc:Choice>
    <mc:Fallback>
      <p:transition spd="slow" advTm="95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843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-11113" y="0"/>
            <a:ext cx="9155113" cy="6858000"/>
          </a:xfrm>
        </p:spPr>
      </p:pic>
      <p:sp>
        <p:nvSpPr>
          <p:cNvPr id="8" name="Прямоугольник 7"/>
          <p:cNvSpPr/>
          <p:nvPr/>
        </p:nvSpPr>
        <p:spPr>
          <a:xfrm>
            <a:off x="357158" y="142852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Обязательным 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компонентом образовательной работы  является природоохранная детская деятельность. Педагоги совместно с 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детьми и родителями   проводят </a:t>
            </a:r>
            <a:r>
              <a:rPr lang="ru-RU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«экологический патруль»</a:t>
            </a:r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для наведения порядка на территории детского сада. </a:t>
            </a:r>
            <a:endParaRPr lang="ru-RU" dirty="0" smtClean="0">
              <a:solidFill>
                <a:schemeClr val="bg1"/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9" name="Рисунок 8" descr="C:\Users\алена\Desktop\фото субботник\IMG_20190420_102431.jpg"/>
          <p:cNvPicPr/>
          <p:nvPr/>
        </p:nvPicPr>
        <p:blipFill>
          <a:blip r:embed="rId4" cstate="print">
            <a:lum bright="10000"/>
          </a:blip>
          <a:srcRect/>
          <a:stretch>
            <a:fillRect/>
          </a:stretch>
        </p:blipFill>
        <p:spPr bwMode="auto">
          <a:xfrm>
            <a:off x="428596" y="1357298"/>
            <a:ext cx="4000528" cy="2857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C:\Users\Администратор\Desktop\DSC03805.JPG"/>
          <p:cNvPicPr/>
          <p:nvPr/>
        </p:nvPicPr>
        <p:blipFill>
          <a:blip r:embed="rId5" cstate="print">
            <a:lum bright="20000"/>
          </a:blip>
          <a:srcRect/>
          <a:stretch>
            <a:fillRect/>
          </a:stretch>
        </p:blipFill>
        <p:spPr bwMode="auto">
          <a:xfrm>
            <a:off x="4429124" y="1357298"/>
            <a:ext cx="4357718" cy="27860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 descr="C:\Users\Администратор\Desktop\лет.сад\IMG_2522.JPG"/>
          <p:cNvPicPr/>
          <p:nvPr/>
        </p:nvPicPr>
        <p:blipFill>
          <a:blip r:embed="rId6" cstate="print">
            <a:lum bright="20000"/>
          </a:blip>
          <a:srcRect/>
          <a:stretch>
            <a:fillRect/>
          </a:stretch>
        </p:blipFill>
        <p:spPr bwMode="auto">
          <a:xfrm>
            <a:off x="428596" y="3929066"/>
            <a:ext cx="4000528" cy="27860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 descr="C:\Users\Администратор\Desktop\DSC03798.JPG"/>
          <p:cNvPicPr/>
          <p:nvPr/>
        </p:nvPicPr>
        <p:blipFill>
          <a:blip r:embed="rId7" cstate="print">
            <a:lum bright="20000"/>
          </a:blip>
          <a:srcRect/>
          <a:stretch>
            <a:fillRect/>
          </a:stretch>
        </p:blipFill>
        <p:spPr bwMode="auto">
          <a:xfrm>
            <a:off x="4429124" y="4000504"/>
            <a:ext cx="4357718" cy="2714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718"/>
    </mc:Choice>
    <mc:Fallback>
      <p:transition spd="slow" advTm="107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алена\AppData\Local\Temp\HZ$D.739.998\kVyaIJ5kV4o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4643438" cy="35057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2" descr="E:\Сохранения\2017-18г\метод работа\май17\метод работа\фото\фото май-сентябрь 2015\DSCF4298.JPG"/>
          <p:cNvPicPr>
            <a:picLocks noChangeAspect="1" noChangeArrowheads="1"/>
          </p:cNvPicPr>
          <p:nvPr/>
        </p:nvPicPr>
        <p:blipFill>
          <a:blip r:embed="rId4" cstate="print"/>
          <a:srcRect l="11300" t="3279" r="3548"/>
          <a:stretch>
            <a:fillRect/>
          </a:stretch>
        </p:blipFill>
        <p:spPr bwMode="auto">
          <a:xfrm>
            <a:off x="4643438" y="3500438"/>
            <a:ext cx="4500562" cy="32147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DSC00191.JPG"/>
          <p:cNvPicPr/>
          <p:nvPr/>
        </p:nvPicPr>
        <p:blipFill>
          <a:blip r:embed="rId5" cstate="print">
            <a:lum bright="10000"/>
          </a:blip>
          <a:stretch>
            <a:fillRect/>
          </a:stretch>
        </p:blipFill>
        <p:spPr>
          <a:xfrm>
            <a:off x="4714876" y="0"/>
            <a:ext cx="4429124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C:\Users\алена\Desktop\2018-2019\101MSDCF\DSC00623.JPG"/>
          <p:cNvPicPr/>
          <p:nvPr/>
        </p:nvPicPr>
        <p:blipFill>
          <a:blip r:embed="rId6"/>
          <a:srcRect t="23020" r="50932" b="11139"/>
          <a:stretch>
            <a:fillRect/>
          </a:stretch>
        </p:blipFill>
        <p:spPr bwMode="auto">
          <a:xfrm>
            <a:off x="0" y="3500438"/>
            <a:ext cx="4643438" cy="32147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7482"/>
    </mc:Choice>
    <mc:Fallback>
      <p:transition spd="slow" advTm="74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9698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-11113" y="0"/>
            <a:ext cx="9155113" cy="6858000"/>
          </a:xfr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extLst/>
          </a:blip>
          <a:srcRect l="38363" t="21739" r="428" b="2174"/>
          <a:stretch/>
        </p:blipFill>
        <p:spPr>
          <a:xfrm>
            <a:off x="4651432" y="0"/>
            <a:ext cx="4492568" cy="35134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9701" name="Рисунок 12"/>
          <p:cNvPicPr>
            <a:picLocks noChangeAspect="1"/>
          </p:cNvPicPr>
          <p:nvPr/>
        </p:nvPicPr>
        <p:blipFill>
          <a:blip r:embed="rId5"/>
          <a:srcRect l="24802" r="8263"/>
          <a:stretch>
            <a:fillRect/>
          </a:stretch>
        </p:blipFill>
        <p:spPr bwMode="auto">
          <a:xfrm>
            <a:off x="1" y="3571876"/>
            <a:ext cx="4565650" cy="32861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 descr="DSC00150.JPG"/>
          <p:cNvPicPr/>
          <p:nvPr/>
        </p:nvPicPr>
        <p:blipFill>
          <a:blip r:embed="rId6">
            <a:lum bright="10000"/>
          </a:blip>
          <a:srcRect t="15468" r="11671" b="6115"/>
          <a:stretch>
            <a:fillRect/>
          </a:stretch>
        </p:blipFill>
        <p:spPr>
          <a:xfrm>
            <a:off x="4643438" y="3613150"/>
            <a:ext cx="4500562" cy="3244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0" name="Picture 2" descr="C:\Users\алена\AppData\Local\Temp\HZ$D.739.988\FuIcXoqYaT4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"/>
            <a:ext cx="4619957" cy="35004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0234"/>
    </mc:Choice>
    <mc:Fallback>
      <p:transition spd="slow" advTm="102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8674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-11113" y="0"/>
            <a:ext cx="9155113" cy="6858000"/>
          </a:xfrm>
        </p:spPr>
      </p:pic>
      <p:pic>
        <p:nvPicPr>
          <p:cNvPr id="8" name="Picture 2" descr="C:\Users\алена\Desktop\метод работа19-20г\21-22\сайт21\Фатееву А.В. по новому\мероприятия,новости\новости\сайт колядки\1IMG_20220120_12305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643438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2" descr="E:\Сохранения\2017-18г\НОВЫЙ уч.год 17-18\ФОТО17-18Г\масленица18\IMG_34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5258" y="0"/>
            <a:ext cx="4568742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8677" name="Рисунок 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427413"/>
            <a:ext cx="4575175" cy="3430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098" name="Picture 2" descr="C:\Users\алена\AppData\Local\Temp\HZ$D.739.996\Abm-ByG653U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0" y="3500438"/>
            <a:ext cx="4572000" cy="33575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299"/>
    </mc:Choice>
    <mc:Fallback>
      <p:transition spd="slow" advTm="92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6626" name="Объект 3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-11113" y="0"/>
            <a:ext cx="9155113" cy="6858000"/>
          </a:xfrm>
        </p:spPr>
      </p:pic>
      <p:pic>
        <p:nvPicPr>
          <p:cNvPr id="26627" name="Рисунок 3"/>
          <p:cNvPicPr>
            <a:picLocks noChangeAspect="1"/>
          </p:cNvPicPr>
          <p:nvPr/>
        </p:nvPicPr>
        <p:blipFill>
          <a:blip r:embed="rId4"/>
          <a:srcRect l="2750" t="25850" b="15350"/>
          <a:stretch>
            <a:fillRect/>
          </a:stretch>
        </p:blipFill>
        <p:spPr bwMode="auto">
          <a:xfrm>
            <a:off x="0" y="3357562"/>
            <a:ext cx="4357686" cy="3500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628" name="Рисунок 5"/>
          <p:cNvPicPr>
            <a:picLocks noChangeAspect="1"/>
          </p:cNvPicPr>
          <p:nvPr/>
        </p:nvPicPr>
        <p:blipFill>
          <a:blip r:embed="rId5"/>
          <a:srcRect t="9325" b="8617"/>
          <a:stretch>
            <a:fillRect/>
          </a:stretch>
        </p:blipFill>
        <p:spPr bwMode="auto">
          <a:xfrm>
            <a:off x="4349750" y="0"/>
            <a:ext cx="4794250" cy="33210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3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402138" y="3357562"/>
            <a:ext cx="4741862" cy="3500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2" name="Picture 2" descr="C:\Users\алена\AppData\Local\Temp\HZ$D.739.997\PJk-pJNmS-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"/>
            <a:ext cx="4286248" cy="32861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8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6324"/>
    </mc:Choice>
    <mc:Fallback>
      <p:transition spd="slow" advTm="163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Содержимое 9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4293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-5889" y="-699911"/>
            <a:ext cx="8178289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 defTabSz="914400">
              <a:defRPr/>
            </a:pPr>
            <a:endParaRPr lang="ru-RU" sz="6000" b="1" dirty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 defTabSz="914400">
              <a:defRPr/>
            </a:pPr>
            <a:r>
              <a:rPr lang="ru-RU" sz="3200" b="1" dirty="0" smtClean="0">
                <a:ln w="22225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dirty="0">
              <a:ln w="22225">
                <a:solidFill>
                  <a:schemeClr val="tx1"/>
                </a:solidFill>
                <a:prstDash val="solid"/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86050" y="2143116"/>
            <a:ext cx="3357586" cy="16004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>
                <a:ln>
                  <a:solidFill>
                    <a:schemeClr val="accent1"/>
                  </a:solidFill>
                </a:ln>
                <a:latin typeface="Times New Roman" pitchFamily="18" charset="0"/>
                <a:cs typeface="Times New Roman" pitchFamily="18" charset="0"/>
              </a:rPr>
              <a:t>Начинается Родина с памяти</a:t>
            </a:r>
            <a:br>
              <a:rPr lang="ru-RU" sz="1600" dirty="0" smtClean="0">
                <a:ln>
                  <a:solidFill>
                    <a:schemeClr val="accent1"/>
                  </a:solidFill>
                </a:ln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n>
                  <a:solidFill>
                    <a:schemeClr val="accent1"/>
                  </a:solidFill>
                </a:ln>
                <a:latin typeface="Times New Roman" pitchFamily="18" charset="0"/>
                <a:cs typeface="Times New Roman" pitchFamily="18" charset="0"/>
              </a:rPr>
              <a:t>С почитанья истоков своих,</a:t>
            </a:r>
            <a:br>
              <a:rPr lang="ru-RU" sz="1600" dirty="0" smtClean="0">
                <a:ln>
                  <a:solidFill>
                    <a:schemeClr val="accent1"/>
                  </a:solidFill>
                </a:ln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n>
                  <a:solidFill>
                    <a:schemeClr val="accent1"/>
                  </a:solidFill>
                </a:ln>
                <a:latin typeface="Times New Roman" pitchFamily="18" charset="0"/>
                <a:cs typeface="Times New Roman" pitchFamily="18" charset="0"/>
              </a:rPr>
              <a:t>С герба, </a:t>
            </a:r>
            <a:r>
              <a:rPr lang="ru-RU" sz="1600" smtClean="0">
                <a:ln>
                  <a:solidFill>
                    <a:schemeClr val="accent1"/>
                  </a:solidFill>
                </a:ln>
                <a:latin typeface="Times New Roman" pitchFamily="18" charset="0"/>
                <a:cs typeface="Times New Roman" pitchFamily="18" charset="0"/>
              </a:rPr>
              <a:t>гимна,                                   </a:t>
            </a:r>
            <a:r>
              <a:rPr lang="ru-RU" sz="1600" dirty="0" smtClean="0">
                <a:ln>
                  <a:solidFill>
                    <a:schemeClr val="accent1"/>
                  </a:solidFill>
                </a:ln>
                <a:latin typeface="Times New Roman" pitchFamily="18" charset="0"/>
                <a:cs typeface="Times New Roman" pitchFamily="18" charset="0"/>
              </a:rPr>
              <a:t>Российского знамени,</a:t>
            </a:r>
            <a:br>
              <a:rPr lang="ru-RU" sz="1600" dirty="0" smtClean="0">
                <a:ln>
                  <a:solidFill>
                    <a:schemeClr val="accent1"/>
                  </a:solidFill>
                </a:ln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n>
                  <a:solidFill>
                    <a:schemeClr val="accent1"/>
                  </a:solidFill>
                </a:ln>
                <a:latin typeface="Times New Roman" pitchFamily="18" charset="0"/>
                <a:cs typeface="Times New Roman" pitchFamily="18" charset="0"/>
              </a:rPr>
              <a:t>С уваженья заветов святых!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n>
                <a:solidFill>
                  <a:schemeClr val="accent1"/>
                </a:solidFill>
              </a:ln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71802" y="5500702"/>
            <a:ext cx="31361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 smtClean="0">
                <a:solidFill>
                  <a:srgbClr val="FF0000"/>
                </a:solidFill>
              </a:rPr>
              <a:t>СПАСИБО ЗА ВНИМАНИЕ!</a:t>
            </a:r>
            <a:endParaRPr lang="ru-RU" i="1" dirty="0">
              <a:solidFill>
                <a:srgbClr val="FF0000"/>
              </a:solidFill>
            </a:endParaRP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396"/>
    </mc:Choice>
    <mc:Fallback>
      <p:transition spd="slow" advTm="303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2983</TotalTime>
  <Words>380</Words>
  <Application>Microsoft Office PowerPoint</Application>
  <PresentationFormat>Экран (4:3)</PresentationFormat>
  <Paragraphs>38</Paragraphs>
  <Slides>16</Slides>
  <Notes>1</Notes>
  <HiddenSlides>0</HiddenSlides>
  <MMClips>15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Ретро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алена</dc:creator>
  <cp:lastModifiedBy>алена</cp:lastModifiedBy>
  <cp:revision>183</cp:revision>
  <dcterms:created xsi:type="dcterms:W3CDTF">2023-11-10T08:48:36Z</dcterms:created>
  <dcterms:modified xsi:type="dcterms:W3CDTF">2026-05-22T12:56:18Z</dcterms:modified>
</cp:coreProperties>
</file>