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5" r:id="rId2"/>
    <p:sldId id="286" r:id="rId3"/>
    <p:sldId id="256" r:id="rId4"/>
    <p:sldId id="280" r:id="rId5"/>
    <p:sldId id="268" r:id="rId6"/>
    <p:sldId id="271" r:id="rId7"/>
    <p:sldId id="272" r:id="rId8"/>
    <p:sldId id="273" r:id="rId9"/>
    <p:sldId id="274" r:id="rId10"/>
    <p:sldId id="275" r:id="rId11"/>
    <p:sldId id="276" r:id="rId12"/>
    <p:sldId id="281" r:id="rId13"/>
    <p:sldId id="282" r:id="rId14"/>
    <p:sldId id="283" r:id="rId15"/>
    <p:sldId id="277" r:id="rId16"/>
    <p:sldId id="278" r:id="rId17"/>
    <p:sldId id="284" r:id="rId18"/>
    <p:sldId id="279" r:id="rId19"/>
    <p:sldId id="287" r:id="rId20"/>
    <p:sldId id="288" r:id="rId21"/>
    <p:sldId id="289" r:id="rId22"/>
    <p:sldId id="29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405" autoAdjust="0"/>
    <p:restoredTop sz="94660"/>
  </p:normalViewPr>
  <p:slideViewPr>
    <p:cSldViewPr snapToGrid="0">
      <p:cViewPr varScale="1">
        <p:scale>
          <a:sx n="75" d="100"/>
          <a:sy n="75" d="100"/>
        </p:scale>
        <p:origin x="62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fld id="{C1EA4991-0310-4A5B-B05E-E5BA2915BB4A}" type="datetimeFigureOut">
              <a:rPr lang="en-GB" smtClean="0"/>
              <a:t>21/11/2024</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3786179708"/>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fld id="{C1EA4991-0310-4A5B-B05E-E5BA2915BB4A}" type="datetimeFigureOut">
              <a:rPr lang="en-GB" smtClean="0"/>
              <a:t>21/11/2024</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1319172397"/>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lvl1pPr>
              <a:defRPr/>
            </a:lvl1pPr>
          </a:lstStyle>
          <a:p>
            <a:fld id="{C1EA4991-0310-4A5B-B05E-E5BA2915BB4A}" type="datetimeFigureOut">
              <a:rPr lang="en-GB" smtClean="0"/>
              <a:t>21/11/2024</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729524773"/>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p:cNvSpPr>
            <a:spLocks noGrp="1"/>
          </p:cNvSpPr>
          <p:nvPr>
            <p:ph type="dt" sz="half" idx="10"/>
          </p:nvPr>
        </p:nvSpPr>
        <p:spPr/>
        <p:txBody>
          <a:bodyPr/>
          <a:lstStyle>
            <a:lvl1pPr>
              <a:defRPr/>
            </a:lvl1pPr>
          </a:lstStyle>
          <a:p>
            <a:fld id="{C1EA4991-0310-4A5B-B05E-E5BA2915BB4A}" type="datetimeFigureOut">
              <a:rPr lang="en-GB" smtClean="0"/>
              <a:t>21/11/2024</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1295459052"/>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9"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1"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lvl1pPr>
              <a:defRPr/>
            </a:lvl1pPr>
          </a:lstStyle>
          <a:p>
            <a:fld id="{C1EA4991-0310-4A5B-B05E-E5BA2915BB4A}" type="datetimeFigureOut">
              <a:rPr lang="en-GB" smtClean="0"/>
              <a:t>21/11/2024</a:t>
            </a:fld>
            <a:endParaRPr lang="en-GB"/>
          </a:p>
        </p:txBody>
      </p:sp>
      <p:sp>
        <p:nvSpPr>
          <p:cNvPr id="8" name="Footer Placeholder 4"/>
          <p:cNvSpPr>
            <a:spLocks noGrp="1"/>
          </p:cNvSpPr>
          <p:nvPr>
            <p:ph type="ftr" sz="quarter" idx="11"/>
          </p:nvPr>
        </p:nvSpPr>
        <p:spPr/>
        <p:txBody>
          <a:bodyPr/>
          <a:lstStyle>
            <a:lvl1pPr>
              <a:defRPr/>
            </a:lvl1pPr>
          </a:lstStyle>
          <a:p>
            <a:endParaRPr lang="en-GB"/>
          </a:p>
        </p:txBody>
      </p:sp>
      <p:sp>
        <p:nvSpPr>
          <p:cNvPr id="9" name="Slide Number Placeholder 5"/>
          <p:cNvSpPr>
            <a:spLocks noGrp="1"/>
          </p:cNvSpPr>
          <p:nvPr>
            <p:ph type="sldNum" sz="quarter" idx="12"/>
          </p:nvPr>
        </p:nvSpPr>
        <p:spPr/>
        <p:txBody>
          <a:bodyPr/>
          <a:lstStyle>
            <a:lvl1pPr>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910563683"/>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fld id="{C1EA4991-0310-4A5B-B05E-E5BA2915BB4A}" type="datetimeFigureOut">
              <a:rPr lang="en-GB" smtClean="0"/>
              <a:t>21/11/2024</a:t>
            </a:fld>
            <a:endParaRPr lang="en-GB"/>
          </a:p>
        </p:txBody>
      </p:sp>
      <p:sp>
        <p:nvSpPr>
          <p:cNvPr id="4" name="Footer Placeholder 4"/>
          <p:cNvSpPr>
            <a:spLocks noGrp="1"/>
          </p:cNvSpPr>
          <p:nvPr>
            <p:ph type="ftr" sz="quarter" idx="11"/>
          </p:nvPr>
        </p:nvSpPr>
        <p:spPr/>
        <p:txBody>
          <a:bodyPr/>
          <a:lstStyle>
            <a:lvl1pPr>
              <a:defRPr/>
            </a:lvl1pPr>
          </a:lstStyle>
          <a:p>
            <a:endParaRPr lang="en-GB"/>
          </a:p>
        </p:txBody>
      </p:sp>
      <p:sp>
        <p:nvSpPr>
          <p:cNvPr id="5" name="Slide Number Placeholder 5"/>
          <p:cNvSpPr>
            <a:spLocks noGrp="1"/>
          </p:cNvSpPr>
          <p:nvPr>
            <p:ph type="sldNum" sz="quarter" idx="12"/>
          </p:nvPr>
        </p:nvSpPr>
        <p:spPr/>
        <p:txBody>
          <a:bodyPr/>
          <a:lstStyle>
            <a:lvl1pPr>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949905465"/>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C1EA4991-0310-4A5B-B05E-E5BA2915BB4A}" type="datetimeFigureOut">
              <a:rPr lang="en-GB" smtClean="0"/>
              <a:t>21/11/2024</a:t>
            </a:fld>
            <a:endParaRPr lang="en-GB"/>
          </a:p>
        </p:txBody>
      </p:sp>
      <p:sp>
        <p:nvSpPr>
          <p:cNvPr id="3" name="Footer Placeholder 4"/>
          <p:cNvSpPr>
            <a:spLocks noGrp="1"/>
          </p:cNvSpPr>
          <p:nvPr>
            <p:ph type="ftr" sz="quarter" idx="11"/>
          </p:nvPr>
        </p:nvSpPr>
        <p:spPr/>
        <p:txBody>
          <a:bodyPr/>
          <a:lstStyle>
            <a:lvl1pPr>
              <a:defRPr/>
            </a:lvl1pPr>
          </a:lstStyle>
          <a:p>
            <a:endParaRPr lang="en-GB"/>
          </a:p>
        </p:txBody>
      </p:sp>
      <p:sp>
        <p:nvSpPr>
          <p:cNvPr id="4" name="Slide Number Placeholder 5"/>
          <p:cNvSpPr>
            <a:spLocks noGrp="1"/>
          </p:cNvSpPr>
          <p:nvPr>
            <p:ph type="sldNum" sz="quarter" idx="12"/>
          </p:nvPr>
        </p:nvSpPr>
        <p:spPr/>
        <p:txBody>
          <a:bodyPr/>
          <a:lstStyle>
            <a:lvl1pPr>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378009487"/>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3"/>
          <p:cNvSpPr>
            <a:spLocks noGrp="1"/>
          </p:cNvSpPr>
          <p:nvPr>
            <p:ph type="dt" sz="half" idx="10"/>
          </p:nvPr>
        </p:nvSpPr>
        <p:spPr/>
        <p:txBody>
          <a:bodyPr/>
          <a:lstStyle>
            <a:lvl1pPr>
              <a:defRPr/>
            </a:lvl1pPr>
          </a:lstStyle>
          <a:p>
            <a:fld id="{C1EA4991-0310-4A5B-B05E-E5BA2915BB4A}" type="datetimeFigureOut">
              <a:rPr lang="en-GB" smtClean="0"/>
              <a:t>21/11/2024</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4284357835"/>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a:t>Вставка рисунка</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3"/>
          <p:cNvSpPr>
            <a:spLocks noGrp="1"/>
          </p:cNvSpPr>
          <p:nvPr>
            <p:ph type="dt" sz="half" idx="10"/>
          </p:nvPr>
        </p:nvSpPr>
        <p:spPr/>
        <p:txBody>
          <a:bodyPr/>
          <a:lstStyle>
            <a:lvl1pPr>
              <a:defRPr/>
            </a:lvl1pPr>
          </a:lstStyle>
          <a:p>
            <a:fld id="{C1EA4991-0310-4A5B-B05E-E5BA2915BB4A}" type="datetimeFigureOut">
              <a:rPr lang="en-GB" smtClean="0"/>
              <a:t>21/11/2024</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694024051"/>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fld id="{C1EA4991-0310-4A5B-B05E-E5BA2915BB4A}" type="datetimeFigureOut">
              <a:rPr lang="en-GB" smtClean="0"/>
              <a:t>21/11/2024</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3845416329"/>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fld id="{C1EA4991-0310-4A5B-B05E-E5BA2915BB4A}" type="datetimeFigureOut">
              <a:rPr lang="en-GB" smtClean="0"/>
              <a:t>21/11/2024</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965646673"/>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000" b="-3000"/>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t>Образец заголовка</a:t>
            </a:r>
            <a:endParaRPr lang="en-US"/>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fld id="{C1EA4991-0310-4A5B-B05E-E5BA2915BB4A}" type="datetimeFigureOut">
              <a:rPr lang="en-GB" smtClean="0"/>
              <a:t>21/11/2024</a:t>
            </a:fld>
            <a:endParaRPr lang="en-GB"/>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endParaRPr lang="en-GB"/>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fld id="{3065D823-6968-4F6B-8639-1A09FC6DC285}" type="slidenum">
              <a:rPr lang="en-GB" smtClean="0"/>
              <a:t>‹#›</a:t>
            </a:fld>
            <a:endParaRPr lang="en-GB"/>
          </a:p>
        </p:txBody>
      </p:sp>
    </p:spTree>
    <p:extLst>
      <p:ext uri="{BB962C8B-B14F-4D97-AF65-F5344CB8AC3E}">
        <p14:creationId xmlns:p14="http://schemas.microsoft.com/office/powerpoint/2010/main" val="20394977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a:extLst>
              <a:ext uri="{FF2B5EF4-FFF2-40B4-BE49-F238E27FC236}">
                <a16:creationId xmlns:a16="http://schemas.microsoft.com/office/drawing/2014/main" id="{C1E783FC-3525-4CFC-6DD5-F7F43CF5D1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1200" y="377476"/>
            <a:ext cx="8039100" cy="6020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167446"/>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60436B9F-F97A-4467-9F97-23A8A84022AB}"/>
              </a:ext>
            </a:extLst>
          </p:cNvPr>
          <p:cNvPicPr>
            <a:picLocks noChangeAspect="1"/>
          </p:cNvPicPr>
          <p:nvPr/>
        </p:nvPicPr>
        <p:blipFill>
          <a:blip r:embed="rId2"/>
          <a:stretch>
            <a:fillRect/>
          </a:stretch>
        </p:blipFill>
        <p:spPr>
          <a:xfrm>
            <a:off x="0" y="0"/>
            <a:ext cx="6233686" cy="6858000"/>
          </a:xfrm>
          <a:prstGeom prst="rect">
            <a:avLst/>
          </a:prstGeom>
        </p:spPr>
      </p:pic>
      <p:pic>
        <p:nvPicPr>
          <p:cNvPr id="7" name="Рисунок 6">
            <a:extLst>
              <a:ext uri="{FF2B5EF4-FFF2-40B4-BE49-F238E27FC236}">
                <a16:creationId xmlns:a16="http://schemas.microsoft.com/office/drawing/2014/main" id="{0FF48050-33BC-3E91-EFB4-33882CED8A71}"/>
              </a:ext>
            </a:extLst>
          </p:cNvPr>
          <p:cNvPicPr>
            <a:picLocks noChangeAspect="1"/>
          </p:cNvPicPr>
          <p:nvPr/>
        </p:nvPicPr>
        <p:blipFill>
          <a:blip r:embed="rId3"/>
          <a:stretch>
            <a:fillRect/>
          </a:stretch>
        </p:blipFill>
        <p:spPr>
          <a:xfrm>
            <a:off x="6464531" y="0"/>
            <a:ext cx="5727469" cy="6858000"/>
          </a:xfrm>
          <a:prstGeom prst="rect">
            <a:avLst/>
          </a:prstGeom>
        </p:spPr>
      </p:pic>
    </p:spTree>
    <p:extLst>
      <p:ext uri="{BB962C8B-B14F-4D97-AF65-F5344CB8AC3E}">
        <p14:creationId xmlns:p14="http://schemas.microsoft.com/office/powerpoint/2010/main" val="2720234093"/>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2248" y="914400"/>
            <a:ext cx="11808373" cy="3216165"/>
          </a:xfrm>
        </p:spPr>
        <p:txBody>
          <a:bodyPr/>
          <a:lstStyle/>
          <a:p>
            <a:r>
              <a:rPr lang="en-US" sz="7200" b="1" dirty="0">
                <a:solidFill>
                  <a:schemeClr val="bg1"/>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Social Etiquette in the UK</a:t>
            </a:r>
            <a:endParaRPr lang="en-GB" sz="7200" b="1" dirty="0">
              <a:solidFill>
                <a:schemeClr val="bg1"/>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9409381"/>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289560"/>
            <a:ext cx="12987809" cy="6446520"/>
          </a:xfrm>
          <a:prstGeom prst="rect">
            <a:avLst/>
          </a:prstGeom>
        </p:spPr>
      </p:pic>
    </p:spTree>
    <p:extLst>
      <p:ext uri="{BB962C8B-B14F-4D97-AF65-F5344CB8AC3E}">
        <p14:creationId xmlns:p14="http://schemas.microsoft.com/office/powerpoint/2010/main" val="369489113"/>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a:stretch>
            <a:fillRect/>
          </a:stretch>
        </p:blipFill>
        <p:spPr>
          <a:xfrm>
            <a:off x="9362422" y="4997286"/>
            <a:ext cx="2829578" cy="1743075"/>
          </a:xfrm>
          <a:prstGeom prst="rect">
            <a:avLst/>
          </a:prstGeom>
        </p:spPr>
      </p:pic>
      <p:pic>
        <p:nvPicPr>
          <p:cNvPr id="8" name="Рисунок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3644" y="3370153"/>
            <a:ext cx="2818356" cy="1743075"/>
          </a:xfrm>
          <a:prstGeom prst="rect">
            <a:avLst/>
          </a:prstGeom>
        </p:spPr>
      </p:pic>
      <p:pic>
        <p:nvPicPr>
          <p:cNvPr id="10" name="Рисунок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68033" y="1627133"/>
            <a:ext cx="2823967" cy="1743020"/>
          </a:xfrm>
          <a:prstGeom prst="rect">
            <a:avLst/>
          </a:prstGeom>
        </p:spPr>
      </p:pic>
      <p:pic>
        <p:nvPicPr>
          <p:cNvPr id="11" name="Рисунок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62422" y="0"/>
            <a:ext cx="2829578" cy="1743020"/>
          </a:xfrm>
          <a:prstGeom prst="rect">
            <a:avLst/>
          </a:prstGeom>
        </p:spPr>
      </p:pic>
      <p:sp>
        <p:nvSpPr>
          <p:cNvPr id="16" name="Прямоугольник 15"/>
          <p:cNvSpPr/>
          <p:nvPr/>
        </p:nvSpPr>
        <p:spPr>
          <a:xfrm>
            <a:off x="2489200" y="3429000"/>
            <a:ext cx="6654800" cy="3539430"/>
          </a:xfrm>
          <a:prstGeom prst="rect">
            <a:avLst/>
          </a:prstGeom>
        </p:spPr>
        <p:txBody>
          <a:bodyPr wrap="square">
            <a:spAutoFit/>
          </a:bodyPr>
          <a:lstStyle/>
          <a:p>
            <a:pPr algn="just"/>
            <a:r>
              <a:rPr lang="en-US" sz="2800" dirty="0">
                <a:latin typeface="Comic Sans MS" panose="030F0702030302020204" pitchFamily="66" charset="0"/>
              </a:rPr>
              <a:t>It is also don’t remembering that Northern Ireland borders the Republic of Ireland - these are different countries. Northern Ireland is part of the United Kingdom, Ireland is not. It would be a mistake and almost an insult to call a resident of Ireland British.</a:t>
            </a:r>
            <a:endParaRPr lang="en-GB" sz="2800" dirty="0">
              <a:latin typeface="Comic Sans MS" panose="030F0702030302020204" pitchFamily="66" charset="0"/>
            </a:endParaRPr>
          </a:p>
        </p:txBody>
      </p:sp>
      <p:sp>
        <p:nvSpPr>
          <p:cNvPr id="2" name="Прямоугольник 1"/>
          <p:cNvSpPr/>
          <p:nvPr/>
        </p:nvSpPr>
        <p:spPr>
          <a:xfrm>
            <a:off x="2149365" y="0"/>
            <a:ext cx="6190594" cy="3539430"/>
          </a:xfrm>
          <a:prstGeom prst="rect">
            <a:avLst/>
          </a:prstGeom>
        </p:spPr>
        <p:txBody>
          <a:bodyPr wrap="square">
            <a:spAutoFit/>
          </a:bodyPr>
          <a:lstStyle/>
          <a:p>
            <a:pPr algn="just"/>
            <a:r>
              <a:rPr lang="en-US" sz="2800" dirty="0">
                <a:latin typeface="Comic Sans MS" panose="030F0702030302020204" pitchFamily="66" charset="0"/>
              </a:rPr>
              <a:t>As you know, The United Kingdom consists of four countries: England, Scotland, Wales and Northern Ireland. This is important not only in terms of geography; one must remember about the strongest sense of national pride inherent in each of these peoples.</a:t>
            </a:r>
            <a:endParaRPr lang="ru-RU" sz="2800" dirty="0">
              <a:latin typeface="Comic Sans MS" panose="030F0702030302020204" pitchFamily="66" charset="0"/>
            </a:endParaRPr>
          </a:p>
        </p:txBody>
      </p:sp>
    </p:spTree>
    <p:extLst>
      <p:ext uri="{BB962C8B-B14F-4D97-AF65-F5344CB8AC3E}">
        <p14:creationId xmlns:p14="http://schemas.microsoft.com/office/powerpoint/2010/main" val="4225504145"/>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2135560" y="274638"/>
            <a:ext cx="9625516" cy="1143000"/>
          </a:xfrm>
        </p:spPr>
        <p:txBody>
          <a:bodyPr>
            <a:noAutofit/>
          </a:bodyPr>
          <a:lstStyle/>
          <a:p>
            <a:pPr algn="just"/>
            <a:r>
              <a:rPr lang="en-US" sz="2800" dirty="0">
                <a:latin typeface="Comic Sans MS" panose="030F0702030302020204" pitchFamily="66" charset="0"/>
              </a:rPr>
              <a:t>British people are famous for their language</a:t>
            </a:r>
            <a:r>
              <a:rPr lang="ru-RU" sz="2800" dirty="0">
                <a:latin typeface="Comic Sans MS" panose="030F0702030302020204" pitchFamily="66" charset="0"/>
              </a:rPr>
              <a:t>,</a:t>
            </a:r>
            <a:r>
              <a:rPr lang="en-US" sz="2800" dirty="0">
                <a:latin typeface="Comic Sans MS" panose="030F0702030302020204" pitchFamily="66" charset="0"/>
              </a:rPr>
              <a:t> politeness, self-discipline and sense of </a:t>
            </a:r>
            <a:r>
              <a:rPr lang="en-US" sz="2800" dirty="0" err="1">
                <a:latin typeface="Comic Sans MS" panose="030F0702030302020204" pitchFamily="66" charset="0"/>
              </a:rPr>
              <a:t>humour</a:t>
            </a:r>
            <a:r>
              <a:rPr lang="en-US" sz="2800" dirty="0">
                <a:latin typeface="Comic Sans MS" panose="030F0702030302020204" pitchFamily="66" charset="0"/>
              </a:rPr>
              <a:t> .  As any other nation, they have their own social customs.</a:t>
            </a:r>
            <a:endParaRPr lang="ru-RU" sz="2800" dirty="0">
              <a:latin typeface="Comic Sans MS" panose="030F0702030302020204" pitchFamily="66" charset="0"/>
            </a:endParaRPr>
          </a:p>
        </p:txBody>
      </p:sp>
      <p:pic>
        <p:nvPicPr>
          <p:cNvPr id="3" name="Рисунок 2"/>
          <p:cNvPicPr>
            <a:picLocks noChangeAspect="1"/>
          </p:cNvPicPr>
          <p:nvPr/>
        </p:nvPicPr>
        <p:blipFill>
          <a:blip r:embed="rId2"/>
          <a:stretch>
            <a:fillRect/>
          </a:stretch>
        </p:blipFill>
        <p:spPr>
          <a:xfrm>
            <a:off x="4028276" y="1615954"/>
            <a:ext cx="6019964" cy="5068421"/>
          </a:xfrm>
          <a:prstGeom prst="rect">
            <a:avLst/>
          </a:prstGeom>
        </p:spPr>
      </p:pic>
    </p:spTree>
    <p:extLst>
      <p:ext uri="{BB962C8B-B14F-4D97-AF65-F5344CB8AC3E}">
        <p14:creationId xmlns:p14="http://schemas.microsoft.com/office/powerpoint/2010/main" val="445581677"/>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fltVal val="0"/>
                                          </p:val>
                                        </p:tav>
                                        <p:tav tm="100000">
                                          <p:val>
                                            <p:strVal val="#ppt_h"/>
                                          </p:val>
                                        </p:tav>
                                      </p:tavLst>
                                    </p:anim>
                                    <p:anim calcmode="lin" valueType="num">
                                      <p:cBhvr>
                                        <p:cTn id="16" dur="1000" fill="hold"/>
                                        <p:tgtEl>
                                          <p:spTgt spid="3"/>
                                        </p:tgtEl>
                                        <p:attrNameLst>
                                          <p:attrName>style.rotation</p:attrName>
                                        </p:attrNameLst>
                                      </p:cBhvr>
                                      <p:tavLst>
                                        <p:tav tm="0">
                                          <p:val>
                                            <p:fltVal val="90"/>
                                          </p:val>
                                        </p:tav>
                                        <p:tav tm="100000">
                                          <p:val>
                                            <p:fltVal val="0"/>
                                          </p:val>
                                        </p:tav>
                                      </p:tavLst>
                                    </p:anim>
                                    <p:animEffect transition="in" filter="fade">
                                      <p:cBhvr>
                                        <p:cTn id="1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2207568" y="274638"/>
            <a:ext cx="9374832" cy="1891754"/>
          </a:xfrm>
        </p:spPr>
        <p:txBody>
          <a:bodyPr>
            <a:noAutofit/>
          </a:bodyPr>
          <a:lstStyle/>
          <a:p>
            <a:pPr algn="just"/>
            <a:r>
              <a:rPr lang="en-US" sz="2800" dirty="0">
                <a:latin typeface="Comic Sans MS" panose="030F0702030302020204" pitchFamily="66" charset="0"/>
              </a:rPr>
              <a:t>Regarding greetings it should be said that it is proper to shake hands with everyone to whom you are introduced, both men and women. </a:t>
            </a:r>
            <a:endParaRPr lang="ru-RU" sz="2800" dirty="0">
              <a:latin typeface="Comic Sans MS" panose="030F0702030302020204" pitchFamily="66"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5344" y="2166392"/>
            <a:ext cx="36195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2403" y="3213100"/>
            <a:ext cx="4593241" cy="3429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7674975"/>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circle(in)">
                                      <p:cBhvr>
                                        <p:cTn id="13" dur="2000"/>
                                        <p:tgtEl>
                                          <p:spTgt spid="2050"/>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2051"/>
                                        </p:tgtEl>
                                        <p:attrNameLst>
                                          <p:attrName>style.visibility</p:attrName>
                                        </p:attrNameLst>
                                      </p:cBhvr>
                                      <p:to>
                                        <p:strVal val="visible"/>
                                      </p:to>
                                    </p:set>
                                    <p:animEffect transition="in" filter="wipe(down)">
                                      <p:cBhvr>
                                        <p:cTn id="18" dur="580">
                                          <p:stCondLst>
                                            <p:cond delay="0"/>
                                          </p:stCondLst>
                                        </p:cTn>
                                        <p:tgtEl>
                                          <p:spTgt spid="2051"/>
                                        </p:tgtEl>
                                      </p:cBhvr>
                                    </p:animEffect>
                                    <p:anim calcmode="lin" valueType="num">
                                      <p:cBhvr>
                                        <p:cTn id="19" dur="1822" tmFilter="0,0; 0.14,0.36; 0.43,0.73; 0.71,0.91; 1.0,1.0">
                                          <p:stCondLst>
                                            <p:cond delay="0"/>
                                          </p:stCondLst>
                                        </p:cTn>
                                        <p:tgtEl>
                                          <p:spTgt spid="2051"/>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2051"/>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2051"/>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2051"/>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2051"/>
                                        </p:tgtEl>
                                        <p:attrNameLst>
                                          <p:attrName>ppt_y</p:attrName>
                                        </p:attrNameLst>
                                      </p:cBhvr>
                                      <p:tavLst>
                                        <p:tav tm="0" fmla="#ppt_y-sin(pi*$)/81">
                                          <p:val>
                                            <p:fltVal val="0"/>
                                          </p:val>
                                        </p:tav>
                                        <p:tav tm="100000">
                                          <p:val>
                                            <p:fltVal val="1"/>
                                          </p:val>
                                        </p:tav>
                                      </p:tavLst>
                                    </p:anim>
                                    <p:animScale>
                                      <p:cBhvr>
                                        <p:cTn id="24" dur="26">
                                          <p:stCondLst>
                                            <p:cond delay="650"/>
                                          </p:stCondLst>
                                        </p:cTn>
                                        <p:tgtEl>
                                          <p:spTgt spid="2051"/>
                                        </p:tgtEl>
                                      </p:cBhvr>
                                      <p:to x="100000" y="60000"/>
                                    </p:animScale>
                                    <p:animScale>
                                      <p:cBhvr>
                                        <p:cTn id="25" dur="166" decel="50000">
                                          <p:stCondLst>
                                            <p:cond delay="676"/>
                                          </p:stCondLst>
                                        </p:cTn>
                                        <p:tgtEl>
                                          <p:spTgt spid="2051"/>
                                        </p:tgtEl>
                                      </p:cBhvr>
                                      <p:to x="100000" y="100000"/>
                                    </p:animScale>
                                    <p:animScale>
                                      <p:cBhvr>
                                        <p:cTn id="26" dur="26">
                                          <p:stCondLst>
                                            <p:cond delay="1312"/>
                                          </p:stCondLst>
                                        </p:cTn>
                                        <p:tgtEl>
                                          <p:spTgt spid="2051"/>
                                        </p:tgtEl>
                                      </p:cBhvr>
                                      <p:to x="100000" y="80000"/>
                                    </p:animScale>
                                    <p:animScale>
                                      <p:cBhvr>
                                        <p:cTn id="27" dur="166" decel="50000">
                                          <p:stCondLst>
                                            <p:cond delay="1338"/>
                                          </p:stCondLst>
                                        </p:cTn>
                                        <p:tgtEl>
                                          <p:spTgt spid="2051"/>
                                        </p:tgtEl>
                                      </p:cBhvr>
                                      <p:to x="100000" y="100000"/>
                                    </p:animScale>
                                    <p:animScale>
                                      <p:cBhvr>
                                        <p:cTn id="28" dur="26">
                                          <p:stCondLst>
                                            <p:cond delay="1642"/>
                                          </p:stCondLst>
                                        </p:cTn>
                                        <p:tgtEl>
                                          <p:spTgt spid="2051"/>
                                        </p:tgtEl>
                                      </p:cBhvr>
                                      <p:to x="100000" y="90000"/>
                                    </p:animScale>
                                    <p:animScale>
                                      <p:cBhvr>
                                        <p:cTn id="29" dur="166" decel="50000">
                                          <p:stCondLst>
                                            <p:cond delay="1668"/>
                                          </p:stCondLst>
                                        </p:cTn>
                                        <p:tgtEl>
                                          <p:spTgt spid="2051"/>
                                        </p:tgtEl>
                                      </p:cBhvr>
                                      <p:to x="100000" y="100000"/>
                                    </p:animScale>
                                    <p:animScale>
                                      <p:cBhvr>
                                        <p:cTn id="30" dur="26">
                                          <p:stCondLst>
                                            <p:cond delay="1808"/>
                                          </p:stCondLst>
                                        </p:cTn>
                                        <p:tgtEl>
                                          <p:spTgt spid="2051"/>
                                        </p:tgtEl>
                                      </p:cBhvr>
                                      <p:to x="100000" y="95000"/>
                                    </p:animScale>
                                    <p:animScale>
                                      <p:cBhvr>
                                        <p:cTn id="31" dur="166" decel="50000">
                                          <p:stCondLst>
                                            <p:cond delay="1834"/>
                                          </p:stCondLst>
                                        </p:cTn>
                                        <p:tgtEl>
                                          <p:spTgt spid="205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idx="4294967295"/>
          </p:nvPr>
        </p:nvSpPr>
        <p:spPr>
          <a:xfrm>
            <a:off x="3106737" y="260350"/>
            <a:ext cx="8075793" cy="1512888"/>
          </a:xfrm>
        </p:spPr>
        <p:txBody>
          <a:bodyPr>
            <a:normAutofit/>
          </a:bodyPr>
          <a:lstStyle/>
          <a:p>
            <a:pPr algn="just"/>
            <a:r>
              <a:rPr lang="en-US" sz="3200" dirty="0">
                <a:latin typeface="Comic Sans MS" panose="030F0702030302020204" pitchFamily="66" charset="0"/>
              </a:rPr>
              <a:t>When you greet close friends or relatives , you can kiss them on the cheek or hug them.</a:t>
            </a:r>
            <a:endParaRPr lang="ru-RU" sz="3200" dirty="0">
              <a:latin typeface="Comic Sans MS" panose="030F0702030302020204" pitchFamily="66" charset="0"/>
            </a:endParaRPr>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8825" y="2041524"/>
            <a:ext cx="7883706" cy="467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2635846"/>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10243"/>
                                        </p:tgtEl>
                                        <p:attrNameLst>
                                          <p:attrName>style.visibility</p:attrName>
                                        </p:attrNameLst>
                                      </p:cBhvr>
                                      <p:to>
                                        <p:strVal val="visible"/>
                                      </p:to>
                                    </p:set>
                                    <p:anim calcmode="lin" valueType="num">
                                      <p:cBhvr>
                                        <p:cTn id="14" dur="1000" fill="hold"/>
                                        <p:tgtEl>
                                          <p:spTgt spid="10243"/>
                                        </p:tgtEl>
                                        <p:attrNameLst>
                                          <p:attrName>ppt_w</p:attrName>
                                        </p:attrNameLst>
                                      </p:cBhvr>
                                      <p:tavLst>
                                        <p:tav tm="0">
                                          <p:val>
                                            <p:fltVal val="0"/>
                                          </p:val>
                                        </p:tav>
                                        <p:tav tm="100000">
                                          <p:val>
                                            <p:strVal val="#ppt_w"/>
                                          </p:val>
                                        </p:tav>
                                      </p:tavLst>
                                    </p:anim>
                                    <p:anim calcmode="lin" valueType="num">
                                      <p:cBhvr>
                                        <p:cTn id="15" dur="1000" fill="hold"/>
                                        <p:tgtEl>
                                          <p:spTgt spid="10243"/>
                                        </p:tgtEl>
                                        <p:attrNameLst>
                                          <p:attrName>ppt_h</p:attrName>
                                        </p:attrNameLst>
                                      </p:cBhvr>
                                      <p:tavLst>
                                        <p:tav tm="0">
                                          <p:val>
                                            <p:fltVal val="0"/>
                                          </p:val>
                                        </p:tav>
                                        <p:tav tm="100000">
                                          <p:val>
                                            <p:strVal val="#ppt_h"/>
                                          </p:val>
                                        </p:tav>
                                      </p:tavLst>
                                    </p:anim>
                                    <p:anim calcmode="lin" valueType="num">
                                      <p:cBhvr>
                                        <p:cTn id="16" dur="1000" fill="hold"/>
                                        <p:tgtEl>
                                          <p:spTgt spid="10243"/>
                                        </p:tgtEl>
                                        <p:attrNameLst>
                                          <p:attrName>style.rotation</p:attrName>
                                        </p:attrNameLst>
                                      </p:cBhvr>
                                      <p:tavLst>
                                        <p:tav tm="0">
                                          <p:val>
                                            <p:fltVal val="90"/>
                                          </p:val>
                                        </p:tav>
                                        <p:tav tm="100000">
                                          <p:val>
                                            <p:fltVal val="0"/>
                                          </p:val>
                                        </p:tav>
                                      </p:tavLst>
                                    </p:anim>
                                    <p:animEffect transition="in" filter="fade">
                                      <p:cBhvr>
                                        <p:cTn id="17" dur="10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2232026" y="274638"/>
            <a:ext cx="9324098" cy="1143000"/>
          </a:xfrm>
        </p:spPr>
        <p:txBody>
          <a:bodyPr>
            <a:noAutofit/>
          </a:bodyPr>
          <a:lstStyle/>
          <a:p>
            <a:pPr algn="just"/>
            <a:r>
              <a:rPr lang="en-US" sz="2800" dirty="0">
                <a:latin typeface="Comic Sans MS" panose="030F0702030302020204" pitchFamily="66" charset="0"/>
              </a:rPr>
              <a:t>The British place considerable value on punctuality. People make great effort to arrive on time. It is often considered impolite to arrive even a few minutes late. </a:t>
            </a:r>
            <a:endParaRPr lang="ru-RU" sz="2800" dirty="0">
              <a:latin typeface="Comic Sans MS" panose="030F0702030302020204" pitchFamily="66"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01" y="1652635"/>
            <a:ext cx="6871098" cy="4930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093183"/>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wheel(1)">
                                      <p:cBhvr>
                                        <p:cTn id="14"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2506716" y="274638"/>
            <a:ext cx="8643884" cy="1143000"/>
          </a:xfrm>
        </p:spPr>
        <p:txBody>
          <a:bodyPr>
            <a:noAutofit/>
          </a:bodyPr>
          <a:lstStyle/>
          <a:p>
            <a:pPr algn="just"/>
            <a:r>
              <a:rPr lang="en-US" sz="3200" dirty="0">
                <a:latin typeface="Comic Sans MS" panose="030F0702030302020204" pitchFamily="66" charset="0"/>
              </a:rPr>
              <a:t>And it’s better to arrive a few minutes early for public meetings, concerts, movies, church services and weddings.</a:t>
            </a:r>
            <a:endParaRPr lang="ru-RU" sz="3200" dirty="0">
              <a:latin typeface="Comic Sans MS" panose="030F0702030302020204" pitchFamily="66"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7337" y="1667202"/>
            <a:ext cx="6921063" cy="5190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0092739"/>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 calcmode="lin" valueType="num">
                                      <p:cBhvr>
                                        <p:cTn id="14" dur="1000" fill="hold"/>
                                        <p:tgtEl>
                                          <p:spTgt spid="5122"/>
                                        </p:tgtEl>
                                        <p:attrNameLst>
                                          <p:attrName>ppt_w</p:attrName>
                                        </p:attrNameLst>
                                      </p:cBhvr>
                                      <p:tavLst>
                                        <p:tav tm="0">
                                          <p:val>
                                            <p:fltVal val="0"/>
                                          </p:val>
                                        </p:tav>
                                        <p:tav tm="100000">
                                          <p:val>
                                            <p:strVal val="#ppt_w"/>
                                          </p:val>
                                        </p:tav>
                                      </p:tavLst>
                                    </p:anim>
                                    <p:anim calcmode="lin" valueType="num">
                                      <p:cBhvr>
                                        <p:cTn id="15" dur="1000" fill="hold"/>
                                        <p:tgtEl>
                                          <p:spTgt spid="5122"/>
                                        </p:tgtEl>
                                        <p:attrNameLst>
                                          <p:attrName>ppt_h</p:attrName>
                                        </p:attrNameLst>
                                      </p:cBhvr>
                                      <p:tavLst>
                                        <p:tav tm="0">
                                          <p:val>
                                            <p:fltVal val="0"/>
                                          </p:val>
                                        </p:tav>
                                        <p:tav tm="100000">
                                          <p:val>
                                            <p:strVal val="#ppt_h"/>
                                          </p:val>
                                        </p:tav>
                                      </p:tavLst>
                                    </p:anim>
                                    <p:anim calcmode="lin" valueType="num">
                                      <p:cBhvr>
                                        <p:cTn id="16" dur="1000" fill="hold"/>
                                        <p:tgtEl>
                                          <p:spTgt spid="5122"/>
                                        </p:tgtEl>
                                        <p:attrNameLst>
                                          <p:attrName>style.rotation</p:attrName>
                                        </p:attrNameLst>
                                      </p:cBhvr>
                                      <p:tavLst>
                                        <p:tav tm="0">
                                          <p:val>
                                            <p:fltVal val="90"/>
                                          </p:val>
                                        </p:tav>
                                        <p:tav tm="100000">
                                          <p:val>
                                            <p:fltVal val="0"/>
                                          </p:val>
                                        </p:tav>
                                      </p:tavLst>
                                    </p:anim>
                                    <p:animEffect transition="in" filter="fade">
                                      <p:cBhvr>
                                        <p:cTn id="17"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idx="4294967295"/>
          </p:nvPr>
        </p:nvSpPr>
        <p:spPr>
          <a:xfrm>
            <a:off x="2490272" y="275591"/>
            <a:ext cx="9308028" cy="1439863"/>
          </a:xfrm>
        </p:spPr>
        <p:txBody>
          <a:bodyPr>
            <a:noAutofit/>
          </a:bodyPr>
          <a:lstStyle/>
          <a:p>
            <a:pPr algn="just"/>
            <a:r>
              <a:rPr lang="en-US" sz="2000" dirty="0">
                <a:latin typeface="Comic Sans MS" panose="030F0702030302020204" pitchFamily="66" charset="0"/>
              </a:rPr>
              <a:t>If you want to visit someone at home, it is a good manner to telephone in advance . When you visit people at home , make sure you are on time.</a:t>
            </a:r>
            <a:br>
              <a:rPr lang="en-US" sz="2000" dirty="0">
                <a:latin typeface="Comic Sans MS" panose="030F0702030302020204" pitchFamily="66" charset="0"/>
              </a:rPr>
            </a:br>
            <a:r>
              <a:rPr lang="en-US" sz="2000" dirty="0">
                <a:latin typeface="Comic Sans MS" panose="030F0702030302020204" pitchFamily="66" charset="0"/>
              </a:rPr>
              <a:t> It is considered polite to give a gift to your host, especially if you have been invited for a meal. Flowers, chocolate, or a small gift are all appropriate. It will be nice of you to send a thank-you note or to make a telephone call after the visit.</a:t>
            </a:r>
            <a:endParaRPr lang="ru-RU" sz="2000" dirty="0">
              <a:latin typeface="Comic Sans MS" panose="030F0702030302020204" pitchFamily="66"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4181" y="2245104"/>
            <a:ext cx="6161441"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21896"/>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barn(inVertical)">
                                      <p:cBhvr>
                                        <p:cTn id="14"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04160" y="4762834"/>
            <a:ext cx="8892540" cy="2297192"/>
          </a:xfrm>
        </p:spPr>
        <p:txBody>
          <a:bodyPr/>
          <a:lstStyle/>
          <a:p>
            <a:r>
              <a:rPr lang="en-US" dirty="0">
                <a:effectLst>
                  <a:outerShdw blurRad="38100" dist="38100" dir="2700000" algn="tl">
                    <a:srgbClr val="000000">
                      <a:alpha val="43137"/>
                    </a:srgbClr>
                  </a:outerShdw>
                </a:effectLst>
                <a:latin typeface="Comic Sans MS" panose="030F0702030302020204" pitchFamily="66" charset="0"/>
              </a:rPr>
              <a:t>Take off  your shoes when you enter the house </a:t>
            </a:r>
            <a:endParaRPr lang="ru-RU" dirty="0">
              <a:effectLst>
                <a:outerShdw blurRad="38100" dist="38100" dir="2700000" algn="tl">
                  <a:srgbClr val="000000">
                    <a:alpha val="43137"/>
                  </a:srgbClr>
                </a:outerShdw>
              </a:effectLst>
              <a:latin typeface="Comic Sans MS" panose="030F0702030302020204" pitchFamily="66" charset="0"/>
            </a:endParaRPr>
          </a:p>
        </p:txBody>
      </p:sp>
      <p:pic>
        <p:nvPicPr>
          <p:cNvPr id="4" name="Picture 4" descr="C:\Users\user\Desktop\Таня\Abbey Tea Rooms--_021.jpg"/>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tretch>
            <a:fillRect/>
          </a:stretch>
        </p:blipFill>
        <p:spPr bwMode="auto">
          <a:xfrm>
            <a:off x="2076420" y="317500"/>
            <a:ext cx="4754880" cy="3808306"/>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p:cNvPicPr>
            <a:picLocks noChangeAspect="1"/>
          </p:cNvPicPr>
          <p:nvPr/>
        </p:nvPicPr>
        <p:blipFill>
          <a:blip r:embed="rId3"/>
          <a:stretch>
            <a:fillRect/>
          </a:stretch>
        </p:blipFill>
        <p:spPr>
          <a:xfrm>
            <a:off x="7007145" y="1843902"/>
            <a:ext cx="4761389" cy="3170195"/>
          </a:xfrm>
          <a:prstGeom prst="rect">
            <a:avLst/>
          </a:prstGeom>
        </p:spPr>
      </p:pic>
    </p:spTree>
    <p:extLst>
      <p:ext uri="{BB962C8B-B14F-4D97-AF65-F5344CB8AC3E}">
        <p14:creationId xmlns:p14="http://schemas.microsoft.com/office/powerpoint/2010/main" val="1511866321"/>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heel(1)">
                                      <p:cBhvr>
                                        <p:cTn id="1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17290" y="4372168"/>
            <a:ext cx="8392110" cy="2081168"/>
          </a:xfrm>
        </p:spPr>
        <p:txBody>
          <a:bodyPr/>
          <a:lstStyle/>
          <a:p>
            <a:pPr algn="just"/>
            <a:r>
              <a:rPr lang="en-US" dirty="0">
                <a:effectLst>
                  <a:outerShdw blurRad="38100" dist="38100" dir="2700000" algn="tl">
                    <a:srgbClr val="000000">
                      <a:alpha val="43137"/>
                    </a:srgbClr>
                  </a:outerShdw>
                </a:effectLst>
                <a:latin typeface="Comic Sans MS" panose="030F0702030302020204" pitchFamily="66" charset="0"/>
              </a:rPr>
              <a:t>Take flowers if you are invited to visit your friend for dinner</a:t>
            </a:r>
            <a:endParaRPr lang="ru-RU" dirty="0">
              <a:effectLst>
                <a:outerShdw blurRad="38100" dist="38100" dir="2700000" algn="tl">
                  <a:srgbClr val="000000">
                    <a:alpha val="43137"/>
                  </a:srgbClr>
                </a:outerShdw>
              </a:effectLst>
              <a:latin typeface="Comic Sans MS" panose="030F0702030302020204" pitchFamily="66" charset="0"/>
            </a:endParaRPr>
          </a:p>
        </p:txBody>
      </p:sp>
      <p:pic>
        <p:nvPicPr>
          <p:cNvPr id="4" name="Объект 4"/>
          <p:cNvPicPr>
            <a:picLocks noGrp="1" noChangeAspect="1"/>
          </p:cNvPicPr>
          <p:nvPr>
            <p:ph sz="quarter" idx="4294967295"/>
          </p:nvPr>
        </p:nvPicPr>
        <p:blipFill>
          <a:blip r:embed="rId2">
            <a:extLst>
              <a:ext uri="{28A0092B-C50C-407E-A947-70E740481C1C}">
                <a14:useLocalDpi xmlns:a14="http://schemas.microsoft.com/office/drawing/2010/main" val="0"/>
              </a:ext>
            </a:extLst>
          </a:blip>
          <a:stretch>
            <a:fillRect/>
          </a:stretch>
        </p:blipFill>
        <p:spPr>
          <a:xfrm>
            <a:off x="4016951" y="210543"/>
            <a:ext cx="6498649" cy="4364633"/>
          </a:xfrm>
          <a:prstGeom prst="rect">
            <a:avLst/>
          </a:prstGeom>
        </p:spPr>
      </p:pic>
    </p:spTree>
    <p:extLst>
      <p:ext uri="{BB962C8B-B14F-4D97-AF65-F5344CB8AC3E}">
        <p14:creationId xmlns:p14="http://schemas.microsoft.com/office/powerpoint/2010/main" val="1307694521"/>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1"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90580" y="4560808"/>
            <a:ext cx="8907719" cy="2297192"/>
          </a:xfrm>
        </p:spPr>
        <p:txBody>
          <a:bodyPr/>
          <a:lstStyle/>
          <a:p>
            <a:pPr algn="just">
              <a:spcBef>
                <a:spcPts val="0"/>
              </a:spcBef>
            </a:pPr>
            <a:r>
              <a:rPr lang="en-US" sz="3200" dirty="0">
                <a:effectLst>
                  <a:outerShdw blurRad="38100" dist="38100" dir="2700000" algn="tl">
                    <a:srgbClr val="000000">
                      <a:alpha val="43137"/>
                    </a:srgbClr>
                  </a:outerShdw>
                </a:effectLst>
                <a:latin typeface="Comic Sans MS" panose="030F0702030302020204" pitchFamily="66" charset="0"/>
              </a:rPr>
              <a:t>It is considered indecent to arrive earlier than the appointed time, but being late is also considered bad form. You need to be at the right time</a:t>
            </a:r>
            <a:br>
              <a:rPr lang="en-US" sz="3200" dirty="0">
                <a:latin typeface="Comic Sans MS" panose="030F0702030302020204" pitchFamily="66" charset="0"/>
              </a:rPr>
            </a:br>
            <a:r>
              <a:rPr lang="ru-RU" sz="1800" dirty="0">
                <a:solidFill>
                  <a:prstClr val="black"/>
                </a:solidFill>
                <a:latin typeface="Comic Sans MS" panose="030F0702030302020204" pitchFamily="66" charset="0"/>
                <a:ea typeface="+mn-ea"/>
                <a:cs typeface="+mn-cs"/>
              </a:rPr>
              <a:t>Неприличным считается приходить раньше назначенного времени, но и опоздание считается плохим тоном. Нужно являться в точно назначенное время</a:t>
            </a:r>
            <a:br>
              <a:rPr lang="ru-RU" sz="1800" dirty="0">
                <a:solidFill>
                  <a:prstClr val="black"/>
                </a:solidFill>
                <a:latin typeface="Comic Sans MS" panose="030F0702030302020204" pitchFamily="66" charset="0"/>
                <a:ea typeface="+mn-ea"/>
                <a:cs typeface="+mn-cs"/>
              </a:rPr>
            </a:br>
            <a:br>
              <a:rPr lang="ru-RU" dirty="0">
                <a:latin typeface="Comic Sans MS" panose="030F0702030302020204" pitchFamily="66" charset="0"/>
              </a:rPr>
            </a:br>
            <a:endParaRPr lang="ru-RU" dirty="0">
              <a:latin typeface="Comic Sans MS" panose="030F0702030302020204" pitchFamily="66" charset="0"/>
            </a:endParaRPr>
          </a:p>
        </p:txBody>
      </p:sp>
      <p:pic>
        <p:nvPicPr>
          <p:cNvPr id="4" name="Picture 4" descr="C:\Users\user\Desktop\Таня\english-tea-150x150.jpg"/>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bwMode="auto">
          <a:xfrm>
            <a:off x="6675120" y="228600"/>
            <a:ext cx="4632960" cy="332498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009800" y="-73728"/>
            <a:ext cx="4139952" cy="800219"/>
          </a:xfrm>
          <a:prstGeom prst="rect">
            <a:avLst/>
          </a:prstGeom>
          <a:noFill/>
        </p:spPr>
        <p:txBody>
          <a:bodyPr wrap="square" rtlCol="0">
            <a:spAutoFit/>
          </a:bodyPr>
          <a:lstStyle/>
          <a:p>
            <a:r>
              <a:rPr lang="en-US" sz="4600" b="1" dirty="0">
                <a:gradFill>
                  <a:gsLst>
                    <a:gs pos="0">
                      <a:prstClr val="black"/>
                    </a:gs>
                    <a:gs pos="40000">
                      <a:prstClr val="black">
                        <a:lumMod val="75000"/>
                        <a:lumOff val="25000"/>
                      </a:prstClr>
                    </a:gs>
                    <a:gs pos="100000">
                      <a:srgbClr val="212745">
                        <a:alpha val="65000"/>
                      </a:srgbClr>
                    </a:gs>
                  </a:gsLst>
                  <a:lin ang="5400000" scaled="0"/>
                </a:gradFill>
                <a:effectLst>
                  <a:reflection blurRad="6350" stA="55000" endA="300" endPos="45500" dir="5400000" sy="-100000" algn="bl" rotWithShape="0"/>
                </a:effectLst>
                <a:ea typeface="+mj-ea"/>
                <a:cs typeface="+mj-cs"/>
              </a:rPr>
              <a:t>come in time </a:t>
            </a:r>
            <a:endParaRPr lang="ru-RU" dirty="0"/>
          </a:p>
        </p:txBody>
      </p:sp>
    </p:spTree>
    <p:extLst>
      <p:ext uri="{BB962C8B-B14F-4D97-AF65-F5344CB8AC3E}">
        <p14:creationId xmlns:p14="http://schemas.microsoft.com/office/powerpoint/2010/main" val="4010407862"/>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1"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1)">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down)">
                                      <p:cBhvr>
                                        <p:cTn id="24" dur="580">
                                          <p:stCondLst>
                                            <p:cond delay="0"/>
                                          </p:stCondLst>
                                        </p:cTn>
                                        <p:tgtEl>
                                          <p:spTgt spid="4"/>
                                        </p:tgtEl>
                                      </p:cBhvr>
                                    </p:animEffect>
                                    <p:anim calcmode="lin" valueType="num">
                                      <p:cBhvr>
                                        <p:cTn id="2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0" dur="26">
                                          <p:stCondLst>
                                            <p:cond delay="650"/>
                                          </p:stCondLst>
                                        </p:cTn>
                                        <p:tgtEl>
                                          <p:spTgt spid="4"/>
                                        </p:tgtEl>
                                      </p:cBhvr>
                                      <p:to x="100000" y="60000"/>
                                    </p:animScale>
                                    <p:animScale>
                                      <p:cBhvr>
                                        <p:cTn id="31" dur="166" decel="50000">
                                          <p:stCondLst>
                                            <p:cond delay="676"/>
                                          </p:stCondLst>
                                        </p:cTn>
                                        <p:tgtEl>
                                          <p:spTgt spid="4"/>
                                        </p:tgtEl>
                                      </p:cBhvr>
                                      <p:to x="100000" y="100000"/>
                                    </p:animScale>
                                    <p:animScale>
                                      <p:cBhvr>
                                        <p:cTn id="32" dur="26">
                                          <p:stCondLst>
                                            <p:cond delay="1312"/>
                                          </p:stCondLst>
                                        </p:cTn>
                                        <p:tgtEl>
                                          <p:spTgt spid="4"/>
                                        </p:tgtEl>
                                      </p:cBhvr>
                                      <p:to x="100000" y="80000"/>
                                    </p:animScale>
                                    <p:animScale>
                                      <p:cBhvr>
                                        <p:cTn id="33" dur="166" decel="50000">
                                          <p:stCondLst>
                                            <p:cond delay="1338"/>
                                          </p:stCondLst>
                                        </p:cTn>
                                        <p:tgtEl>
                                          <p:spTgt spid="4"/>
                                        </p:tgtEl>
                                      </p:cBhvr>
                                      <p:to x="100000" y="100000"/>
                                    </p:animScale>
                                    <p:animScale>
                                      <p:cBhvr>
                                        <p:cTn id="34" dur="26">
                                          <p:stCondLst>
                                            <p:cond delay="1642"/>
                                          </p:stCondLst>
                                        </p:cTn>
                                        <p:tgtEl>
                                          <p:spTgt spid="4"/>
                                        </p:tgtEl>
                                      </p:cBhvr>
                                      <p:to x="100000" y="90000"/>
                                    </p:animScale>
                                    <p:animScale>
                                      <p:cBhvr>
                                        <p:cTn id="35" dur="166" decel="50000">
                                          <p:stCondLst>
                                            <p:cond delay="1668"/>
                                          </p:stCondLst>
                                        </p:cTn>
                                        <p:tgtEl>
                                          <p:spTgt spid="4"/>
                                        </p:tgtEl>
                                      </p:cBhvr>
                                      <p:to x="100000" y="100000"/>
                                    </p:animScale>
                                    <p:animScale>
                                      <p:cBhvr>
                                        <p:cTn id="36" dur="26">
                                          <p:stCondLst>
                                            <p:cond delay="1808"/>
                                          </p:stCondLst>
                                        </p:cTn>
                                        <p:tgtEl>
                                          <p:spTgt spid="4"/>
                                        </p:tgtEl>
                                      </p:cBhvr>
                                      <p:to x="100000" y="95000"/>
                                    </p:animScale>
                                    <p:animScale>
                                      <p:cBhvr>
                                        <p:cTn id="37"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idx="4294967295"/>
          </p:nvPr>
        </p:nvSpPr>
        <p:spPr>
          <a:xfrm>
            <a:off x="2245668" y="254000"/>
            <a:ext cx="9435792" cy="1916113"/>
          </a:xfrm>
        </p:spPr>
        <p:txBody>
          <a:bodyPr>
            <a:normAutofit/>
          </a:bodyPr>
          <a:lstStyle/>
          <a:p>
            <a:pPr algn="just"/>
            <a:r>
              <a:rPr lang="en-US" sz="2400" dirty="0">
                <a:latin typeface="Comic Sans MS" panose="030F0702030302020204" pitchFamily="66" charset="0"/>
              </a:rPr>
              <a:t>The British like their privacy , so not all topics  are safe for small talk. Which topics should be avoided? Age , personal gossip, marital  status ,appearance and weight ,money ,politics , criticisms , complaints ,jokes that might offend , previous or current relationships</a:t>
            </a:r>
            <a:r>
              <a:rPr lang="en-US" sz="2000" dirty="0">
                <a:latin typeface="Comic Sans MS" panose="030F0702030302020204" pitchFamily="66" charset="0"/>
              </a:rPr>
              <a:t>.</a:t>
            </a:r>
            <a:endParaRPr lang="ru-RU" sz="2000" dirty="0">
              <a:latin typeface="Comic Sans MS" panose="030F0702030302020204" pitchFamily="66" charset="0"/>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6940" y="2382540"/>
            <a:ext cx="6446490" cy="4297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9578488"/>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8194"/>
                                        </p:tgtEl>
                                        <p:attrNameLst>
                                          <p:attrName>style.visibility</p:attrName>
                                        </p:attrNameLst>
                                      </p:cBhvr>
                                      <p:to>
                                        <p:strVal val="visible"/>
                                      </p:to>
                                    </p:set>
                                    <p:animEffect transition="in" filter="wheel(1)">
                                      <p:cBhvr>
                                        <p:cTn id="14"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idx="4294967295"/>
          </p:nvPr>
        </p:nvSpPr>
        <p:spPr>
          <a:xfrm>
            <a:off x="2207568" y="476251"/>
            <a:ext cx="9501832" cy="1584325"/>
          </a:xfrm>
        </p:spPr>
        <p:txBody>
          <a:bodyPr>
            <a:normAutofit/>
          </a:bodyPr>
          <a:lstStyle/>
          <a:p>
            <a:pPr algn="just"/>
            <a:r>
              <a:rPr lang="en-US" sz="3200" dirty="0">
                <a:effectLst>
                  <a:outerShdw blurRad="38100" dist="38100" dir="2700000" algn="tl">
                    <a:srgbClr val="000000">
                      <a:alpha val="43137"/>
                    </a:srgbClr>
                  </a:outerShdw>
                </a:effectLst>
                <a:latin typeface="Comic Sans MS" panose="030F0702030302020204" pitchFamily="66" charset="0"/>
              </a:rPr>
              <a:t>Acceptable small talk topics are family , films, sport, food , hobbies , studies ,television and weather.</a:t>
            </a:r>
            <a:endParaRPr lang="ru-RU" sz="3200" dirty="0">
              <a:effectLst>
                <a:outerShdw blurRad="38100" dist="38100" dir="2700000" algn="tl">
                  <a:srgbClr val="000000">
                    <a:alpha val="43137"/>
                  </a:srgbClr>
                </a:outerShdw>
              </a:effectLst>
              <a:latin typeface="Comic Sans MS" panose="030F0702030302020204" pitchFamily="66"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9896" y="2060576"/>
            <a:ext cx="6711404" cy="4578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8257716"/>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9218"/>
                                        </p:tgtEl>
                                        <p:attrNameLst>
                                          <p:attrName>style.visibility</p:attrName>
                                        </p:attrNameLst>
                                      </p:cBhvr>
                                      <p:to>
                                        <p:strVal val="visible"/>
                                      </p:to>
                                    </p:set>
                                    <p:animEffect transition="in" filter="wheel(1)">
                                      <p:cBhvr>
                                        <p:cTn id="14" dur="2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47333" y="5805264"/>
            <a:ext cx="4568948" cy="792088"/>
          </a:xfrm>
        </p:spPr>
        <p:txBody>
          <a:bodyPr/>
          <a:lstStyle/>
          <a:p>
            <a:r>
              <a:rPr lang="en-US" dirty="0">
                <a:latin typeface="Comic Sans MS" panose="030F0702030302020204" pitchFamily="66" charset="0"/>
              </a:rPr>
              <a:t>‘’Thank you’’  </a:t>
            </a:r>
            <a:endParaRPr lang="ru-RU" dirty="0">
              <a:latin typeface="Comic Sans MS" panose="030F0702030302020204" pitchFamily="66" charset="0"/>
            </a:endParaRPr>
          </a:p>
        </p:txBody>
      </p:sp>
      <p:sp>
        <p:nvSpPr>
          <p:cNvPr id="3" name="Объект 2"/>
          <p:cNvSpPr>
            <a:spLocks noGrp="1"/>
          </p:cNvSpPr>
          <p:nvPr>
            <p:ph sz="quarter" idx="4294967295"/>
          </p:nvPr>
        </p:nvSpPr>
        <p:spPr>
          <a:xfrm>
            <a:off x="8361660" y="800708"/>
            <a:ext cx="3576340" cy="4752528"/>
          </a:xfrm>
        </p:spPr>
        <p:txBody>
          <a:bodyPr>
            <a:normAutofit/>
          </a:bodyPr>
          <a:lstStyle/>
          <a:p>
            <a:pPr algn="just"/>
            <a:r>
              <a:rPr lang="en-US" sz="4000" dirty="0">
                <a:latin typeface="Comic Sans MS" panose="030F0702030302020204" pitchFamily="66" charset="0"/>
              </a:rPr>
              <a:t>When you leave the table after dinner don’t forget to say…</a:t>
            </a:r>
            <a:endParaRPr lang="ru-RU" sz="4000" dirty="0">
              <a:latin typeface="Comic Sans MS" panose="030F0702030302020204" pitchFamily="66" charset="0"/>
            </a:endParaRPr>
          </a:p>
        </p:txBody>
      </p:sp>
      <p:pic>
        <p:nvPicPr>
          <p:cNvPr id="4" name="Объект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4600" y="451459"/>
            <a:ext cx="5660876" cy="5101777"/>
          </a:xfrm>
          <a:prstGeom prst="rect">
            <a:avLst/>
          </a:prstGeom>
        </p:spPr>
      </p:pic>
    </p:spTree>
    <p:extLst>
      <p:ext uri="{BB962C8B-B14F-4D97-AF65-F5344CB8AC3E}">
        <p14:creationId xmlns:p14="http://schemas.microsoft.com/office/powerpoint/2010/main" val="3398490720"/>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Vertical)">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1"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2567608" y="620689"/>
            <a:ext cx="9027492" cy="5505475"/>
          </a:xfrm>
        </p:spPr>
        <p:txBody>
          <a:bodyPr/>
          <a:lstStyle/>
          <a:p>
            <a:pPr marL="0" indent="0" algn="just">
              <a:buNone/>
            </a:pPr>
            <a:r>
              <a:rPr lang="en-US" dirty="0">
                <a:latin typeface="Comic Sans MS" panose="030F0702030302020204" pitchFamily="66" charset="0"/>
              </a:rPr>
              <a:t>Social rules are an important part of the culture as they passed down through history. The British have an expression for following these «unwritten rules»: «When in Rome, do as the Romans do».</a:t>
            </a:r>
            <a:endParaRPr lang="ru-RU" dirty="0">
              <a:latin typeface="Comic Sans MS" panose="030F0702030302020204" pitchFamily="66"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6560" y="2445462"/>
            <a:ext cx="5773440" cy="4215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5609062"/>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000" fill="hold"/>
                                        <p:tgtEl>
                                          <p:spTgt spid="7170"/>
                                        </p:tgtEl>
                                        <p:attrNameLst>
                                          <p:attrName>ppt_w</p:attrName>
                                        </p:attrNameLst>
                                      </p:cBhvr>
                                      <p:tavLst>
                                        <p:tav tm="0">
                                          <p:val>
                                            <p:fltVal val="0"/>
                                          </p:val>
                                        </p:tav>
                                        <p:tav tm="100000">
                                          <p:val>
                                            <p:strVal val="#ppt_w"/>
                                          </p:val>
                                        </p:tav>
                                      </p:tavLst>
                                    </p:anim>
                                    <p:anim calcmode="lin" valueType="num">
                                      <p:cBhvr>
                                        <p:cTn id="8" dur="1000" fill="hold"/>
                                        <p:tgtEl>
                                          <p:spTgt spid="7170"/>
                                        </p:tgtEl>
                                        <p:attrNameLst>
                                          <p:attrName>ppt_h</p:attrName>
                                        </p:attrNameLst>
                                      </p:cBhvr>
                                      <p:tavLst>
                                        <p:tav tm="0">
                                          <p:val>
                                            <p:fltVal val="0"/>
                                          </p:val>
                                        </p:tav>
                                        <p:tav tm="100000">
                                          <p:val>
                                            <p:strVal val="#ppt_h"/>
                                          </p:val>
                                        </p:tav>
                                      </p:tavLst>
                                    </p:anim>
                                    <p:anim calcmode="lin" valueType="num">
                                      <p:cBhvr>
                                        <p:cTn id="9" dur="1000" fill="hold"/>
                                        <p:tgtEl>
                                          <p:spTgt spid="7170"/>
                                        </p:tgtEl>
                                        <p:attrNameLst>
                                          <p:attrName>style.rotation</p:attrName>
                                        </p:attrNameLst>
                                      </p:cBhvr>
                                      <p:tavLst>
                                        <p:tav tm="0">
                                          <p:val>
                                            <p:fltVal val="90"/>
                                          </p:val>
                                        </p:tav>
                                        <p:tav tm="100000">
                                          <p:val>
                                            <p:fltVal val="0"/>
                                          </p:val>
                                        </p:tav>
                                      </p:tavLst>
                                    </p:anim>
                                    <p:animEffect transition="in" filter="fade">
                                      <p:cBhvr>
                                        <p:cTn id="10" dur="1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CD764B29-245B-3BDB-AB94-071054EFE087}"/>
              </a:ext>
            </a:extLst>
          </p:cNvPr>
          <p:cNvPicPr>
            <a:picLocks noChangeAspect="1"/>
          </p:cNvPicPr>
          <p:nvPr/>
        </p:nvPicPr>
        <p:blipFill>
          <a:blip r:embed="rId2"/>
          <a:stretch>
            <a:fillRect/>
          </a:stretch>
        </p:blipFill>
        <p:spPr>
          <a:xfrm>
            <a:off x="2094647" y="645582"/>
            <a:ext cx="9919553" cy="4193118"/>
          </a:xfrm>
          <a:prstGeom prst="rect">
            <a:avLst/>
          </a:prstGeom>
        </p:spPr>
      </p:pic>
    </p:spTree>
    <p:extLst>
      <p:ext uri="{BB962C8B-B14F-4D97-AF65-F5344CB8AC3E}">
        <p14:creationId xmlns:p14="http://schemas.microsoft.com/office/powerpoint/2010/main" val="701654168"/>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0224F0D3-671A-6A1F-2299-7DB2514732FF}"/>
              </a:ext>
            </a:extLst>
          </p:cNvPr>
          <p:cNvPicPr>
            <a:picLocks noChangeAspect="1"/>
          </p:cNvPicPr>
          <p:nvPr/>
        </p:nvPicPr>
        <p:blipFill>
          <a:blip r:embed="rId2"/>
          <a:stretch>
            <a:fillRect/>
          </a:stretch>
        </p:blipFill>
        <p:spPr>
          <a:xfrm>
            <a:off x="3100916" y="191845"/>
            <a:ext cx="7207250" cy="6474309"/>
          </a:xfrm>
          <a:prstGeom prst="rect">
            <a:avLst/>
          </a:prstGeom>
        </p:spPr>
      </p:pic>
    </p:spTree>
    <p:extLst>
      <p:ext uri="{BB962C8B-B14F-4D97-AF65-F5344CB8AC3E}">
        <p14:creationId xmlns:p14="http://schemas.microsoft.com/office/powerpoint/2010/main" val="3645162951"/>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505B3400-C479-3F5E-05B9-DD741B1843D0}"/>
              </a:ext>
            </a:extLst>
          </p:cNvPr>
          <p:cNvPicPr>
            <a:picLocks noChangeAspect="1"/>
          </p:cNvPicPr>
          <p:nvPr/>
        </p:nvPicPr>
        <p:blipFill>
          <a:blip r:embed="rId2"/>
          <a:stretch>
            <a:fillRect/>
          </a:stretch>
        </p:blipFill>
        <p:spPr>
          <a:xfrm>
            <a:off x="2372672" y="567795"/>
            <a:ext cx="9659341" cy="5159905"/>
          </a:xfrm>
          <a:prstGeom prst="rect">
            <a:avLst/>
          </a:prstGeom>
        </p:spPr>
      </p:pic>
    </p:spTree>
    <p:extLst>
      <p:ext uri="{BB962C8B-B14F-4D97-AF65-F5344CB8AC3E}">
        <p14:creationId xmlns:p14="http://schemas.microsoft.com/office/powerpoint/2010/main" val="3416388902"/>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98BB0D8-D30E-7822-4A16-E30D4D1610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3996" y="328083"/>
            <a:ext cx="4783137" cy="1121877"/>
          </a:xfrm>
          <a:prstGeom prst="rect">
            <a:avLst/>
          </a:prstGeom>
        </p:spPr>
      </p:pic>
      <p:sp>
        <p:nvSpPr>
          <p:cNvPr id="4" name="TextBox 3">
            <a:extLst>
              <a:ext uri="{FF2B5EF4-FFF2-40B4-BE49-F238E27FC236}">
                <a16:creationId xmlns:a16="http://schemas.microsoft.com/office/drawing/2014/main" id="{AECB1017-18C2-EC6A-3D35-A4C9106A32D7}"/>
              </a:ext>
            </a:extLst>
          </p:cNvPr>
          <p:cNvSpPr txBox="1"/>
          <p:nvPr/>
        </p:nvSpPr>
        <p:spPr>
          <a:xfrm>
            <a:off x="2785533" y="2032000"/>
            <a:ext cx="7577667" cy="3046988"/>
          </a:xfrm>
          <a:prstGeom prst="rect">
            <a:avLst/>
          </a:prstGeom>
          <a:noFill/>
        </p:spPr>
        <p:txBody>
          <a:bodyPr wrap="square" rtlCol="0">
            <a:spAutoFit/>
          </a:bodyPr>
          <a:lstStyle/>
          <a:p>
            <a:pPr algn="ctr"/>
            <a:r>
              <a:rPr lang="ru-RU" sz="4800" dirty="0">
                <a:latin typeface="Comic Sans MS" panose="030F0702030302020204" pitchFamily="66" charset="0"/>
              </a:rPr>
              <a:t>Составить 5 предложений об английском этикете опираясь на упр.1 стр.42</a:t>
            </a:r>
          </a:p>
        </p:txBody>
      </p:sp>
    </p:spTree>
    <p:extLst>
      <p:ext uri="{BB962C8B-B14F-4D97-AF65-F5344CB8AC3E}">
        <p14:creationId xmlns:p14="http://schemas.microsoft.com/office/powerpoint/2010/main" val="2861065026"/>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sld>
</file>

<file path=ppt/theme/theme1.xml><?xml version="1.0" encoding="utf-8"?>
<a:theme xmlns:a="http://schemas.openxmlformats.org/drawingml/2006/main" name="Тема1">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Тема1" id="{5BF96033-8466-4315-8674-5BF7AC8968FE}" vid="{1848DD08-6264-4E62-8DAD-87658C28990F}"/>
    </a:ext>
  </a:extLst>
</a:theme>
</file>

<file path=docProps/app.xml><?xml version="1.0" encoding="utf-8"?>
<Properties xmlns="http://schemas.openxmlformats.org/officeDocument/2006/extended-properties" xmlns:vt="http://schemas.openxmlformats.org/officeDocument/2006/docPropsVTypes">
  <Template>Тема1</Template>
  <TotalTime>335</TotalTime>
  <Words>535</Words>
  <Application>Microsoft Office PowerPoint</Application>
  <PresentationFormat>Широкоэкранный</PresentationFormat>
  <Paragraphs>19</Paragraphs>
  <Slides>22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22</vt:i4>
      </vt:variant>
    </vt:vector>
  </HeadingPairs>
  <TitlesOfParts>
    <vt:vector size="28" baseType="lpstr">
      <vt:lpstr>Aharoni</vt:lpstr>
      <vt:lpstr>Arial</vt:lpstr>
      <vt:lpstr>Calibri</vt:lpstr>
      <vt:lpstr>Calibri Light</vt:lpstr>
      <vt:lpstr>Comic Sans MS</vt:lpstr>
      <vt:lpstr>Тема1</vt:lpstr>
      <vt:lpstr>Презентация PowerPoint</vt:lpstr>
      <vt:lpstr>Презентация PowerPoint</vt:lpstr>
      <vt:lpstr>Social Etiquette in the UK</vt:lpstr>
      <vt:lpstr>Презентация PowerPoint</vt:lpstr>
      <vt:lpstr>Презентация PowerPoint</vt:lpstr>
      <vt:lpstr>British people are famous for their language, politeness, self-discipline and sense of humour .  As any other nation, they have their own social customs.</vt:lpstr>
      <vt:lpstr>Regarding greetings it should be said that it is proper to shake hands with everyone to whom you are introduced, both men and women. </vt:lpstr>
      <vt:lpstr>When you greet close friends or relatives , you can kiss them on the cheek or hug them.</vt:lpstr>
      <vt:lpstr>The British place considerable value on punctuality. People make great effort to arrive on time. It is often considered impolite to arrive even a few minutes late. </vt:lpstr>
      <vt:lpstr>And it’s better to arrive a few minutes early for public meetings, concerts, movies, church services and weddings.</vt:lpstr>
      <vt:lpstr>If you want to visit someone at home, it is a good manner to telephone in advance . When you visit people at home , make sure you are on time.  It is considered polite to give a gift to your host, especially if you have been invited for a meal. Flowers, chocolate, or a small gift are all appropriate. It will be nice of you to send a thank-you note or to make a telephone call after the visit.</vt:lpstr>
      <vt:lpstr>Take off  your shoes when you enter the house </vt:lpstr>
      <vt:lpstr>Take flowers if you are invited to visit your friend for dinner</vt:lpstr>
      <vt:lpstr>It is considered indecent to arrive earlier than the appointed time, but being late is also considered bad form. You need to be at the right time Неприличным считается приходить раньше назначенного времени, но и опоздание считается плохим тоном. Нужно являться в точно назначенное время  </vt:lpstr>
      <vt:lpstr>The British like their privacy , so not all topics  are safe for small talk. Which topics should be avoided? Age , personal gossip, marital  status ,appearance and weight ,money ,politics , criticisms , complaints ,jokes that might offend , previous or current relationships.</vt:lpstr>
      <vt:lpstr>Acceptable small talk topics are family , films, sport, food , hobbies , studies ,television and weather.</vt:lpstr>
      <vt:lpstr>‘’Thank you’’  </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Этикет в Великобритании</dc:title>
  <dc:creator>Andrey</dc:creator>
  <cp:lastModifiedBy>Карина Коданёва</cp:lastModifiedBy>
  <cp:revision>29</cp:revision>
  <dcterms:created xsi:type="dcterms:W3CDTF">2015-11-27T06:39:05Z</dcterms:created>
  <dcterms:modified xsi:type="dcterms:W3CDTF">2024-11-21T16:49:43Z</dcterms:modified>
</cp:coreProperties>
</file>