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8" r:id="rId3"/>
    <p:sldId id="258" r:id="rId4"/>
    <p:sldId id="259" r:id="rId5"/>
    <p:sldId id="263" r:id="rId6"/>
    <p:sldId id="262" r:id="rId7"/>
    <p:sldId id="261" r:id="rId8"/>
    <p:sldId id="264" r:id="rId9"/>
    <p:sldId id="265" r:id="rId10"/>
    <p:sldId id="267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FF"/>
    <a:srgbClr val="CDF9FF"/>
    <a:srgbClr val="FDFEC6"/>
    <a:srgbClr val="BBF3C4"/>
    <a:srgbClr val="0AE1FE"/>
    <a:srgbClr val="FFCCFF"/>
    <a:srgbClr val="FFFFFF"/>
    <a:srgbClr val="FF99FF"/>
    <a:srgbClr val="FEBEF2"/>
    <a:srgbClr val="FD84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6" d="100"/>
          <a:sy n="76" d="100"/>
        </p:scale>
        <p:origin x="-1062" y="-3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C69DD4C-6D5A-428D-8AC0-BEA9D58C28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025F6829-47DD-48E5-B8EF-3DDDA696F4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E8D87EA-72AF-4B07-B811-A3DB807038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FFBBA-6E39-4654-8AD1-1BAE43AAFD13}" type="datetimeFigureOut">
              <a:rPr lang="ru-RU" smtClean="0"/>
              <a:pPr/>
              <a:t>17.10.2021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E881C4F-7817-4E06-B93D-4EDB1613D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4A0C7ED-C54E-49AF-9A2E-09C221747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FF70D-E34E-450F-9EA9-64C9FFF1A0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2378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7C79B9D-86BA-467A-827E-CF1D3F75D2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1B5E3501-6D3D-4FAF-BFD3-EE94F914BF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5CA1DCE-FA50-4A73-B5D8-9B113AC27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FFBBA-6E39-4654-8AD1-1BAE43AAFD13}" type="datetimeFigureOut">
              <a:rPr lang="ru-RU" smtClean="0"/>
              <a:pPr/>
              <a:t>17.10.2021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385E24E-2802-49B7-AAC7-25ADBCEFE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B653561-05D4-4B8F-AED7-FF8198CFE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FF70D-E34E-450F-9EA9-64C9FFF1A0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0433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533BCF8A-CE14-44C9-8BC7-8BB26A0725B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662A25B2-07D6-483E-9E1D-FB529EA43F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EE411B4-839E-4A25-AAF9-5D5FF9E93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FFBBA-6E39-4654-8AD1-1BAE43AAFD13}" type="datetimeFigureOut">
              <a:rPr lang="ru-RU" smtClean="0"/>
              <a:pPr/>
              <a:t>17.10.2021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8B069F1-0284-479D-84D8-96D64444C1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6DCFB6D-B025-4C6A-9AD9-5F1027798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FF70D-E34E-450F-9EA9-64C9FFF1A0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8575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9B0F725-C491-40A2-90BA-4796089E0D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41CF1D2-07EB-4C2C-ABB6-8511D03374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D22A585-E0DF-403A-B7D6-B25062A8EF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FFBBA-6E39-4654-8AD1-1BAE43AAFD13}" type="datetimeFigureOut">
              <a:rPr lang="ru-RU" smtClean="0"/>
              <a:pPr/>
              <a:t>17.10.2021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F016332-49B7-4D40-9775-6241952CF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72F225F-44FC-4D9F-AAEF-B0510412D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FF70D-E34E-450F-9EA9-64C9FFF1A0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1759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24B8325-518E-4B2D-BF3F-BC2A42042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D8DC4C5-B93E-4BD3-9B98-9D35480E9D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A235472-91F4-494F-8EA8-CF5C7126C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FFBBA-6E39-4654-8AD1-1BAE43AAFD13}" type="datetimeFigureOut">
              <a:rPr lang="ru-RU" smtClean="0"/>
              <a:pPr/>
              <a:t>17.10.2021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AFF7E25-5D25-4A27-9995-9A3D7A3802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CD7CF09-C458-4DE6-9F4C-53F111757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FF70D-E34E-450F-9EA9-64C9FFF1A0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083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477821E-5198-4CB6-8EF6-62896DC6C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D71A0CC-608A-4E76-BDD5-2CD4090714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39BBB7D-89D6-43E0-86BD-FF3F0F843F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C25687B5-405E-4DAA-9484-9A196C516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FFBBA-6E39-4654-8AD1-1BAE43AAFD13}" type="datetimeFigureOut">
              <a:rPr lang="ru-RU" smtClean="0"/>
              <a:pPr/>
              <a:t>17.10.2021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33DE52CE-CBA8-4F61-9EAD-F76B823C3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3588225B-9694-4DB9-8A15-C92DAE2968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FF70D-E34E-450F-9EA9-64C9FFF1A0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62316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4015E79-646A-4D37-A909-E55310A57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339A2A35-DCD3-47A5-AA43-5327A41EC1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90FE9C60-D19B-4B25-A8FF-D401FE9A7E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DC5034E6-DF11-487A-AC29-D03FB3EFFD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F9431F00-5567-4A1A-80E6-4426E48115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1256DDFE-D726-4D75-AB06-E892535074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FFBBA-6E39-4654-8AD1-1BAE43AAFD13}" type="datetimeFigureOut">
              <a:rPr lang="ru-RU" smtClean="0"/>
              <a:pPr/>
              <a:t>17.10.2021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3B6737BB-3BAA-40F6-A4F2-E4C71DB60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DB6C753E-972E-43C2-8432-269A7634B9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FF70D-E34E-450F-9EA9-64C9FFF1A0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0039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51B8B3E-2A79-428A-973A-B12B18ECC3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FA05E00A-73F8-4241-8303-11D833E078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FFBBA-6E39-4654-8AD1-1BAE43AAFD13}" type="datetimeFigureOut">
              <a:rPr lang="ru-RU" smtClean="0"/>
              <a:pPr/>
              <a:t>17.10.2021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F4518675-564F-48CB-9A0C-29F47862A4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CB68651B-8EA8-490C-8379-C5FF6349AC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FF70D-E34E-450F-9EA9-64C9FFF1A0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915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A30F7B3D-2441-447D-95A7-6D52DB5214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FFBBA-6E39-4654-8AD1-1BAE43AAFD13}" type="datetimeFigureOut">
              <a:rPr lang="ru-RU" smtClean="0"/>
              <a:pPr/>
              <a:t>17.10.2021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9DE2EE1C-5D3C-4C81-B207-8DE2A109BA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3FB1FA58-6488-462F-B4B4-38E944567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FF70D-E34E-450F-9EA9-64C9FFF1A0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1253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EFD8197-93D4-41F0-B9B6-303978F16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3468F77-A966-4592-AA59-1CF9003136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D68287B2-C48C-447E-898B-4560BB5EB2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5521423D-F1C2-4F23-A69E-82EFC08A5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FFBBA-6E39-4654-8AD1-1BAE43AAFD13}" type="datetimeFigureOut">
              <a:rPr lang="ru-RU" smtClean="0"/>
              <a:pPr/>
              <a:t>17.10.2021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21E5BED9-585D-4C89-9EC5-FDDCC9B78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D62D5665-E6D4-454B-A3C5-4A08A63664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FF70D-E34E-450F-9EA9-64C9FFF1A0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98962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856357A-6E4D-4C27-A7B8-122581368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49ED1787-5575-418B-AAA5-BFA6BCC44FE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90706C7C-3099-4918-92A6-45C9189607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80F52B01-91BE-496E-8C89-05E0B1E8C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FFBBA-6E39-4654-8AD1-1BAE43AAFD13}" type="datetimeFigureOut">
              <a:rPr lang="ru-RU" smtClean="0"/>
              <a:pPr/>
              <a:t>17.10.2021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0498D50-CCFE-427C-9422-25E70B60CF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93FACE47-8D1B-49BD-9914-BC866A6633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FF70D-E34E-450F-9EA9-64C9FFF1A0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7289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089C4EB-EF08-498E-AE31-7B4CBB124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46DA828-8514-44F0-BA6D-11A70C85F3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BD9818B-187D-4D99-9338-09AB5682C5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5FFBBA-6E39-4654-8AD1-1BAE43AAFD13}" type="datetimeFigureOut">
              <a:rPr lang="ru-RU" smtClean="0"/>
              <a:pPr/>
              <a:t>17.10.2021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9465225-7563-4C58-BAE3-5377582A3E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AD3E56D-8364-477B-B995-00CE802D85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1FF70D-E34E-450F-9EA9-64C9FFF1A0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9335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EF9EE33-A11A-4411-BC14-EF5FEC8037F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: усеченные противолежащие углы 5">
            <a:extLst>
              <a:ext uri="{FF2B5EF4-FFF2-40B4-BE49-F238E27FC236}">
                <a16:creationId xmlns:a16="http://schemas.microsoft.com/office/drawing/2014/main" xmlns="" id="{97566A02-EC1D-43C0-9EA8-22E9712E33A7}"/>
              </a:ext>
            </a:extLst>
          </p:cNvPr>
          <p:cNvSpPr/>
          <p:nvPr/>
        </p:nvSpPr>
        <p:spPr>
          <a:xfrm>
            <a:off x="1434905" y="379828"/>
            <a:ext cx="8651630" cy="2510282"/>
          </a:xfrm>
          <a:prstGeom prst="snip2Diag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00206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CC00FF"/>
                </a:solidFill>
              </a:rPr>
              <a:t>Дидактическая игра </a:t>
            </a:r>
            <a:r>
              <a:rPr lang="ru-RU" sz="4000" dirty="0">
                <a:solidFill>
                  <a:srgbClr val="CC00FF"/>
                </a:solidFill>
              </a:rPr>
              <a:t>по </a:t>
            </a:r>
            <a:r>
              <a:rPr lang="ru-RU" sz="4000" dirty="0" smtClean="0">
                <a:solidFill>
                  <a:srgbClr val="CC00FF"/>
                </a:solidFill>
              </a:rPr>
              <a:t>познавательному развитию </a:t>
            </a:r>
          </a:p>
          <a:p>
            <a:pPr algn="ctr"/>
            <a:r>
              <a:rPr lang="ru-RU" sz="4000" dirty="0" smtClean="0">
                <a:solidFill>
                  <a:srgbClr val="CC00FF"/>
                </a:solidFill>
              </a:rPr>
              <a:t>«Умные ладошки» для детей старшего  дошкольного возраста.</a:t>
            </a:r>
            <a:endParaRPr lang="ru-RU" sz="4000" b="1" i="1" dirty="0">
              <a:solidFill>
                <a:srgbClr val="CC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: усеченные противолежащие углы 6">
            <a:extLst>
              <a:ext uri="{FF2B5EF4-FFF2-40B4-BE49-F238E27FC236}">
                <a16:creationId xmlns:a16="http://schemas.microsoft.com/office/drawing/2014/main" xmlns="" id="{80C649C6-E206-49E3-822B-EBE3F2607038}"/>
              </a:ext>
            </a:extLst>
          </p:cNvPr>
          <p:cNvSpPr/>
          <p:nvPr/>
        </p:nvSpPr>
        <p:spPr>
          <a:xfrm>
            <a:off x="7891398" y="4534422"/>
            <a:ext cx="4108538" cy="1943750"/>
          </a:xfrm>
          <a:prstGeom prst="snip2DiagRect">
            <a:avLst>
              <a:gd name="adj1" fmla="val 50000"/>
              <a:gd name="adj2" fmla="val 16667"/>
            </a:avLst>
          </a:prstGeom>
          <a:solidFill>
            <a:schemeClr val="accent5">
              <a:lumMod val="40000"/>
              <a:lumOff val="60000"/>
            </a:schemeClr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Подготовил воспитатель: МАДОУ «ДС №10 «Березка»</a:t>
            </a:r>
          </a:p>
          <a:p>
            <a:pPr algn="r"/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Гончарова И.Н.</a:t>
            </a:r>
          </a:p>
        </p:txBody>
      </p:sp>
    </p:spTree>
    <p:extLst>
      <p:ext uri="{BB962C8B-B14F-4D97-AF65-F5344CB8AC3E}">
        <p14:creationId xmlns:p14="http://schemas.microsoft.com/office/powerpoint/2010/main" val="73683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6005EC3-AAB1-4BCD-979D-A7AEABBBCF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42" y="0"/>
            <a:ext cx="12197642" cy="6861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7855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159" y="1073740"/>
            <a:ext cx="7240044" cy="5514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: усеченные противолежащие углы 5">
            <a:extLst>
              <a:ext uri="{FF2B5EF4-FFF2-40B4-BE49-F238E27FC236}">
                <a16:creationId xmlns:a16="http://schemas.microsoft.com/office/drawing/2014/main" xmlns="" id="{74DAC2DA-E9D7-4989-B40F-DB8752451C50}"/>
              </a:ext>
            </a:extLst>
          </p:cNvPr>
          <p:cNvSpPr/>
          <p:nvPr/>
        </p:nvSpPr>
        <p:spPr>
          <a:xfrm>
            <a:off x="3544866" y="158983"/>
            <a:ext cx="5418562" cy="755417"/>
          </a:xfrm>
          <a:prstGeom prst="snip2DiagRect">
            <a:avLst/>
          </a:prstGeom>
          <a:solidFill>
            <a:srgbClr val="FEBEF2"/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  <a:latin typeface="Tolstyak" panose="04040A07060002020202" pitchFamily="82" charset="0"/>
              </a:rPr>
              <a:t>«Умные ладошки»:</a:t>
            </a:r>
            <a:endParaRPr lang="ru-RU" sz="5400" b="1" dirty="0">
              <a:solidFill>
                <a:schemeClr val="accent2">
                  <a:lumMod val="75000"/>
                </a:schemeClr>
              </a:solidFill>
              <a:latin typeface="Tolstyak" panose="04040A070600020202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88937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природ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B36B2C13-5845-46B5-AD7D-8E53E81024D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89" y="-28184"/>
            <a:ext cx="12192000" cy="6858000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363254" y="438410"/>
            <a:ext cx="11461315" cy="417116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повышение мотивации и познавательного интереса дошкольников в формировании элементарных математических представлений посредствам наглядного пособия «Умные ладошки».</a:t>
            </a:r>
          </a:p>
          <a:p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.Формировать знания цифр от одного до двадцати и состава числа из отдельных единиц;</a:t>
            </a:r>
          </a:p>
          <a:p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Познакомить с понятиями количества и порядкового счета предметов в пределах числового ряда первого десятка;</a:t>
            </a:r>
          </a:p>
          <a:p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Развивать относительные числовые связи(больше, меньше, равно),формировать вычислительные навыки.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4932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радуга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xmlns="" id="{C7CE3A5B-3EF7-4F85-AEAA-CE0D53ABB2F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: усеченные противолежащие углы 5">
            <a:extLst>
              <a:ext uri="{FF2B5EF4-FFF2-40B4-BE49-F238E27FC236}">
                <a16:creationId xmlns:a16="http://schemas.microsoft.com/office/drawing/2014/main" xmlns="" id="{74DAC2DA-E9D7-4989-B40F-DB8752451C50}"/>
              </a:ext>
            </a:extLst>
          </p:cNvPr>
          <p:cNvSpPr/>
          <p:nvPr/>
        </p:nvSpPr>
        <p:spPr>
          <a:xfrm>
            <a:off x="3226191" y="422030"/>
            <a:ext cx="5739618" cy="1153551"/>
          </a:xfrm>
          <a:prstGeom prst="snip2DiagRect">
            <a:avLst/>
          </a:prstGeom>
          <a:solidFill>
            <a:srgbClr val="FEBEF2"/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  <a:latin typeface="Tolstyak" panose="04040A07060002020202" pitchFamily="82" charset="0"/>
              </a:rPr>
              <a:t>Описание игры:</a:t>
            </a:r>
            <a:endParaRPr lang="ru-RU" sz="5400" b="1" dirty="0">
              <a:solidFill>
                <a:schemeClr val="accent2">
                  <a:lumMod val="75000"/>
                </a:schemeClr>
              </a:solidFill>
              <a:latin typeface="Tolstyak" panose="04040A07060002020202" pitchFamily="82" charset="0"/>
            </a:endParaRPr>
          </a:p>
        </p:txBody>
      </p:sp>
      <p:sp>
        <p:nvSpPr>
          <p:cNvPr id="2" name="Скругленная прямоугольная выноска 1"/>
          <p:cNvSpPr/>
          <p:nvPr/>
        </p:nvSpPr>
        <p:spPr>
          <a:xfrm>
            <a:off x="200416" y="1575581"/>
            <a:ext cx="4709787" cy="5188474"/>
          </a:xfrm>
          <a:custGeom>
            <a:avLst/>
            <a:gdLst>
              <a:gd name="connsiteX0" fmla="*/ 0 w 10809961"/>
              <a:gd name="connsiteY0" fmla="*/ 722348 h 4334004"/>
              <a:gd name="connsiteX1" fmla="*/ 722348 w 10809961"/>
              <a:gd name="connsiteY1" fmla="*/ 0 h 4334004"/>
              <a:gd name="connsiteX2" fmla="*/ 1801660 w 10809961"/>
              <a:gd name="connsiteY2" fmla="*/ 0 h 4334004"/>
              <a:gd name="connsiteX3" fmla="*/ 1801660 w 10809961"/>
              <a:gd name="connsiteY3" fmla="*/ 0 h 4334004"/>
              <a:gd name="connsiteX4" fmla="*/ 4504150 w 10809961"/>
              <a:gd name="connsiteY4" fmla="*/ 0 h 4334004"/>
              <a:gd name="connsiteX5" fmla="*/ 10087613 w 10809961"/>
              <a:gd name="connsiteY5" fmla="*/ 0 h 4334004"/>
              <a:gd name="connsiteX6" fmla="*/ 10809961 w 10809961"/>
              <a:gd name="connsiteY6" fmla="*/ 722348 h 4334004"/>
              <a:gd name="connsiteX7" fmla="*/ 10809961 w 10809961"/>
              <a:gd name="connsiteY7" fmla="*/ 2528169 h 4334004"/>
              <a:gd name="connsiteX8" fmla="*/ 10809961 w 10809961"/>
              <a:gd name="connsiteY8" fmla="*/ 2528169 h 4334004"/>
              <a:gd name="connsiteX9" fmla="*/ 10809961 w 10809961"/>
              <a:gd name="connsiteY9" fmla="*/ 3611670 h 4334004"/>
              <a:gd name="connsiteX10" fmla="*/ 10809961 w 10809961"/>
              <a:gd name="connsiteY10" fmla="*/ 3611656 h 4334004"/>
              <a:gd name="connsiteX11" fmla="*/ 10087613 w 10809961"/>
              <a:gd name="connsiteY11" fmla="*/ 4334004 h 4334004"/>
              <a:gd name="connsiteX12" fmla="*/ 4504150 w 10809961"/>
              <a:gd name="connsiteY12" fmla="*/ 4334004 h 4334004"/>
              <a:gd name="connsiteX13" fmla="*/ 3152941 w 10809961"/>
              <a:gd name="connsiteY13" fmla="*/ 4875755 h 4334004"/>
              <a:gd name="connsiteX14" fmla="*/ 1801660 w 10809961"/>
              <a:gd name="connsiteY14" fmla="*/ 4334004 h 4334004"/>
              <a:gd name="connsiteX15" fmla="*/ 722348 w 10809961"/>
              <a:gd name="connsiteY15" fmla="*/ 4334004 h 4334004"/>
              <a:gd name="connsiteX16" fmla="*/ 0 w 10809961"/>
              <a:gd name="connsiteY16" fmla="*/ 3611656 h 4334004"/>
              <a:gd name="connsiteX17" fmla="*/ 0 w 10809961"/>
              <a:gd name="connsiteY17" fmla="*/ 3611670 h 4334004"/>
              <a:gd name="connsiteX18" fmla="*/ 0 w 10809961"/>
              <a:gd name="connsiteY18" fmla="*/ 2528169 h 4334004"/>
              <a:gd name="connsiteX19" fmla="*/ 0 w 10809961"/>
              <a:gd name="connsiteY19" fmla="*/ 2528169 h 4334004"/>
              <a:gd name="connsiteX20" fmla="*/ 0 w 10809961"/>
              <a:gd name="connsiteY20" fmla="*/ 722348 h 4334004"/>
              <a:gd name="connsiteX0" fmla="*/ 0 w 10809961"/>
              <a:gd name="connsiteY0" fmla="*/ 722348 h 4875755"/>
              <a:gd name="connsiteX1" fmla="*/ 1060551 w 10809961"/>
              <a:gd name="connsiteY1" fmla="*/ 338203 h 4875755"/>
              <a:gd name="connsiteX2" fmla="*/ 1801660 w 10809961"/>
              <a:gd name="connsiteY2" fmla="*/ 0 h 4875755"/>
              <a:gd name="connsiteX3" fmla="*/ 1801660 w 10809961"/>
              <a:gd name="connsiteY3" fmla="*/ 0 h 4875755"/>
              <a:gd name="connsiteX4" fmla="*/ 4504150 w 10809961"/>
              <a:gd name="connsiteY4" fmla="*/ 0 h 4875755"/>
              <a:gd name="connsiteX5" fmla="*/ 10087613 w 10809961"/>
              <a:gd name="connsiteY5" fmla="*/ 0 h 4875755"/>
              <a:gd name="connsiteX6" fmla="*/ 10809961 w 10809961"/>
              <a:gd name="connsiteY6" fmla="*/ 722348 h 4875755"/>
              <a:gd name="connsiteX7" fmla="*/ 10809961 w 10809961"/>
              <a:gd name="connsiteY7" fmla="*/ 2528169 h 4875755"/>
              <a:gd name="connsiteX8" fmla="*/ 10809961 w 10809961"/>
              <a:gd name="connsiteY8" fmla="*/ 2528169 h 4875755"/>
              <a:gd name="connsiteX9" fmla="*/ 10809961 w 10809961"/>
              <a:gd name="connsiteY9" fmla="*/ 3611670 h 4875755"/>
              <a:gd name="connsiteX10" fmla="*/ 10809961 w 10809961"/>
              <a:gd name="connsiteY10" fmla="*/ 3611656 h 4875755"/>
              <a:gd name="connsiteX11" fmla="*/ 10087613 w 10809961"/>
              <a:gd name="connsiteY11" fmla="*/ 4334004 h 4875755"/>
              <a:gd name="connsiteX12" fmla="*/ 4504150 w 10809961"/>
              <a:gd name="connsiteY12" fmla="*/ 4334004 h 4875755"/>
              <a:gd name="connsiteX13" fmla="*/ 3152941 w 10809961"/>
              <a:gd name="connsiteY13" fmla="*/ 4875755 h 4875755"/>
              <a:gd name="connsiteX14" fmla="*/ 1801660 w 10809961"/>
              <a:gd name="connsiteY14" fmla="*/ 4334004 h 4875755"/>
              <a:gd name="connsiteX15" fmla="*/ 722348 w 10809961"/>
              <a:gd name="connsiteY15" fmla="*/ 4334004 h 4875755"/>
              <a:gd name="connsiteX16" fmla="*/ 0 w 10809961"/>
              <a:gd name="connsiteY16" fmla="*/ 3611656 h 4875755"/>
              <a:gd name="connsiteX17" fmla="*/ 0 w 10809961"/>
              <a:gd name="connsiteY17" fmla="*/ 3611670 h 4875755"/>
              <a:gd name="connsiteX18" fmla="*/ 0 w 10809961"/>
              <a:gd name="connsiteY18" fmla="*/ 2528169 h 4875755"/>
              <a:gd name="connsiteX19" fmla="*/ 0 w 10809961"/>
              <a:gd name="connsiteY19" fmla="*/ 2528169 h 4875755"/>
              <a:gd name="connsiteX20" fmla="*/ 0 w 10809961"/>
              <a:gd name="connsiteY20" fmla="*/ 722348 h 4875755"/>
              <a:gd name="connsiteX0" fmla="*/ 0 w 10809961"/>
              <a:gd name="connsiteY0" fmla="*/ 722348 h 4875755"/>
              <a:gd name="connsiteX1" fmla="*/ 910239 w 10809961"/>
              <a:gd name="connsiteY1" fmla="*/ 87682 h 4875755"/>
              <a:gd name="connsiteX2" fmla="*/ 1801660 w 10809961"/>
              <a:gd name="connsiteY2" fmla="*/ 0 h 4875755"/>
              <a:gd name="connsiteX3" fmla="*/ 1801660 w 10809961"/>
              <a:gd name="connsiteY3" fmla="*/ 0 h 4875755"/>
              <a:gd name="connsiteX4" fmla="*/ 4504150 w 10809961"/>
              <a:gd name="connsiteY4" fmla="*/ 0 h 4875755"/>
              <a:gd name="connsiteX5" fmla="*/ 10087613 w 10809961"/>
              <a:gd name="connsiteY5" fmla="*/ 0 h 4875755"/>
              <a:gd name="connsiteX6" fmla="*/ 10809961 w 10809961"/>
              <a:gd name="connsiteY6" fmla="*/ 722348 h 4875755"/>
              <a:gd name="connsiteX7" fmla="*/ 10809961 w 10809961"/>
              <a:gd name="connsiteY7" fmla="*/ 2528169 h 4875755"/>
              <a:gd name="connsiteX8" fmla="*/ 10809961 w 10809961"/>
              <a:gd name="connsiteY8" fmla="*/ 2528169 h 4875755"/>
              <a:gd name="connsiteX9" fmla="*/ 10809961 w 10809961"/>
              <a:gd name="connsiteY9" fmla="*/ 3611670 h 4875755"/>
              <a:gd name="connsiteX10" fmla="*/ 10809961 w 10809961"/>
              <a:gd name="connsiteY10" fmla="*/ 3611656 h 4875755"/>
              <a:gd name="connsiteX11" fmla="*/ 10087613 w 10809961"/>
              <a:gd name="connsiteY11" fmla="*/ 4334004 h 4875755"/>
              <a:gd name="connsiteX12" fmla="*/ 4504150 w 10809961"/>
              <a:gd name="connsiteY12" fmla="*/ 4334004 h 4875755"/>
              <a:gd name="connsiteX13" fmla="*/ 3152941 w 10809961"/>
              <a:gd name="connsiteY13" fmla="*/ 4875755 h 4875755"/>
              <a:gd name="connsiteX14" fmla="*/ 1801660 w 10809961"/>
              <a:gd name="connsiteY14" fmla="*/ 4334004 h 4875755"/>
              <a:gd name="connsiteX15" fmla="*/ 722348 w 10809961"/>
              <a:gd name="connsiteY15" fmla="*/ 4334004 h 4875755"/>
              <a:gd name="connsiteX16" fmla="*/ 0 w 10809961"/>
              <a:gd name="connsiteY16" fmla="*/ 3611656 h 4875755"/>
              <a:gd name="connsiteX17" fmla="*/ 0 w 10809961"/>
              <a:gd name="connsiteY17" fmla="*/ 3611670 h 4875755"/>
              <a:gd name="connsiteX18" fmla="*/ 0 w 10809961"/>
              <a:gd name="connsiteY18" fmla="*/ 2528169 h 4875755"/>
              <a:gd name="connsiteX19" fmla="*/ 0 w 10809961"/>
              <a:gd name="connsiteY19" fmla="*/ 2528169 h 4875755"/>
              <a:gd name="connsiteX20" fmla="*/ 0 w 10809961"/>
              <a:gd name="connsiteY20" fmla="*/ 722348 h 4875755"/>
              <a:gd name="connsiteX0" fmla="*/ 0 w 10809961"/>
              <a:gd name="connsiteY0" fmla="*/ 722348 h 4875755"/>
              <a:gd name="connsiteX1" fmla="*/ 910239 w 10809961"/>
              <a:gd name="connsiteY1" fmla="*/ 87682 h 4875755"/>
              <a:gd name="connsiteX2" fmla="*/ 1801660 w 10809961"/>
              <a:gd name="connsiteY2" fmla="*/ 0 h 4875755"/>
              <a:gd name="connsiteX3" fmla="*/ 1801660 w 10809961"/>
              <a:gd name="connsiteY3" fmla="*/ 0 h 4875755"/>
              <a:gd name="connsiteX4" fmla="*/ 4504150 w 10809961"/>
              <a:gd name="connsiteY4" fmla="*/ 0 h 4875755"/>
              <a:gd name="connsiteX5" fmla="*/ 9523942 w 10809961"/>
              <a:gd name="connsiteY5" fmla="*/ 350729 h 4875755"/>
              <a:gd name="connsiteX6" fmla="*/ 10809961 w 10809961"/>
              <a:gd name="connsiteY6" fmla="*/ 722348 h 4875755"/>
              <a:gd name="connsiteX7" fmla="*/ 10809961 w 10809961"/>
              <a:gd name="connsiteY7" fmla="*/ 2528169 h 4875755"/>
              <a:gd name="connsiteX8" fmla="*/ 10809961 w 10809961"/>
              <a:gd name="connsiteY8" fmla="*/ 2528169 h 4875755"/>
              <a:gd name="connsiteX9" fmla="*/ 10809961 w 10809961"/>
              <a:gd name="connsiteY9" fmla="*/ 3611670 h 4875755"/>
              <a:gd name="connsiteX10" fmla="*/ 10809961 w 10809961"/>
              <a:gd name="connsiteY10" fmla="*/ 3611656 h 4875755"/>
              <a:gd name="connsiteX11" fmla="*/ 10087613 w 10809961"/>
              <a:gd name="connsiteY11" fmla="*/ 4334004 h 4875755"/>
              <a:gd name="connsiteX12" fmla="*/ 4504150 w 10809961"/>
              <a:gd name="connsiteY12" fmla="*/ 4334004 h 4875755"/>
              <a:gd name="connsiteX13" fmla="*/ 3152941 w 10809961"/>
              <a:gd name="connsiteY13" fmla="*/ 4875755 h 4875755"/>
              <a:gd name="connsiteX14" fmla="*/ 1801660 w 10809961"/>
              <a:gd name="connsiteY14" fmla="*/ 4334004 h 4875755"/>
              <a:gd name="connsiteX15" fmla="*/ 722348 w 10809961"/>
              <a:gd name="connsiteY15" fmla="*/ 4334004 h 4875755"/>
              <a:gd name="connsiteX16" fmla="*/ 0 w 10809961"/>
              <a:gd name="connsiteY16" fmla="*/ 3611656 h 4875755"/>
              <a:gd name="connsiteX17" fmla="*/ 0 w 10809961"/>
              <a:gd name="connsiteY17" fmla="*/ 3611670 h 4875755"/>
              <a:gd name="connsiteX18" fmla="*/ 0 w 10809961"/>
              <a:gd name="connsiteY18" fmla="*/ 2528169 h 4875755"/>
              <a:gd name="connsiteX19" fmla="*/ 0 w 10809961"/>
              <a:gd name="connsiteY19" fmla="*/ 2528169 h 4875755"/>
              <a:gd name="connsiteX20" fmla="*/ 0 w 10809961"/>
              <a:gd name="connsiteY20" fmla="*/ 722348 h 4875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0809961" h="4875755">
                <a:moveTo>
                  <a:pt x="0" y="722348"/>
                </a:moveTo>
                <a:cubicBezTo>
                  <a:pt x="0" y="323406"/>
                  <a:pt x="511297" y="87682"/>
                  <a:pt x="910239" y="87682"/>
                </a:cubicBezTo>
                <a:lnTo>
                  <a:pt x="1801660" y="0"/>
                </a:lnTo>
                <a:lnTo>
                  <a:pt x="1801660" y="0"/>
                </a:lnTo>
                <a:lnTo>
                  <a:pt x="4504150" y="0"/>
                </a:lnTo>
                <a:lnTo>
                  <a:pt x="9523942" y="350729"/>
                </a:lnTo>
                <a:cubicBezTo>
                  <a:pt x="9922884" y="350729"/>
                  <a:pt x="10809961" y="323406"/>
                  <a:pt x="10809961" y="722348"/>
                </a:cubicBezTo>
                <a:lnTo>
                  <a:pt x="10809961" y="2528169"/>
                </a:lnTo>
                <a:lnTo>
                  <a:pt x="10809961" y="2528169"/>
                </a:lnTo>
                <a:lnTo>
                  <a:pt x="10809961" y="3611670"/>
                </a:lnTo>
                <a:lnTo>
                  <a:pt x="10809961" y="3611656"/>
                </a:lnTo>
                <a:cubicBezTo>
                  <a:pt x="10809961" y="4010598"/>
                  <a:pt x="10486555" y="4334004"/>
                  <a:pt x="10087613" y="4334004"/>
                </a:cubicBezTo>
                <a:lnTo>
                  <a:pt x="4504150" y="4334004"/>
                </a:lnTo>
                <a:lnTo>
                  <a:pt x="3152941" y="4875755"/>
                </a:lnTo>
                <a:lnTo>
                  <a:pt x="1801660" y="4334004"/>
                </a:lnTo>
                <a:lnTo>
                  <a:pt x="722348" y="4334004"/>
                </a:lnTo>
                <a:cubicBezTo>
                  <a:pt x="323406" y="4334004"/>
                  <a:pt x="0" y="4010598"/>
                  <a:pt x="0" y="3611656"/>
                </a:cubicBezTo>
                <a:lnTo>
                  <a:pt x="0" y="3611670"/>
                </a:lnTo>
                <a:lnTo>
                  <a:pt x="0" y="2528169"/>
                </a:lnTo>
                <a:lnTo>
                  <a:pt x="0" y="2528169"/>
                </a:lnTo>
                <a:lnTo>
                  <a:pt x="0" y="722348"/>
                </a:lnTo>
                <a:close/>
              </a:path>
            </a:pathLst>
          </a:cu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Многофункциональная игра «Умные ладошки» представляет собой планшет, изготовлен из фетра. В верхней части планшета расположены цифры от 1 до 10. Слева прикреплены цветные ладошки, справа кармашки с раздаточным материалом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(палочки, фишки). Под ладошками  нитка с бусинами разного цвета. В нижней части цифры от 10до20.Дополнительные наборы божьи коровки, бабочки, листочки.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5984" y="1768384"/>
            <a:ext cx="6370642" cy="4802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1202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5C6CBF80-CFAD-4EA8-A620-D9D41E36DA6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усеченные противолежащие углы 3">
            <a:extLst>
              <a:ext uri="{FF2B5EF4-FFF2-40B4-BE49-F238E27FC236}">
                <a16:creationId xmlns:a16="http://schemas.microsoft.com/office/drawing/2014/main" xmlns="" id="{0C5A5D6E-AF45-4058-8042-4B6F065DF0ED}"/>
              </a:ext>
            </a:extLst>
          </p:cNvPr>
          <p:cNvSpPr/>
          <p:nvPr/>
        </p:nvSpPr>
        <p:spPr>
          <a:xfrm>
            <a:off x="3191020" y="523107"/>
            <a:ext cx="5809957" cy="801858"/>
          </a:xfrm>
          <a:prstGeom prst="snip2DiagRect">
            <a:avLst/>
          </a:prstGeom>
          <a:solidFill>
            <a:srgbClr val="FD83E6"/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Варианты игр</a:t>
            </a:r>
            <a:r>
              <a:rPr lang="ru-RU" sz="3200" dirty="0" smtClean="0">
                <a:solidFill>
                  <a:srgbClr val="002060"/>
                </a:solidFill>
                <a:latin typeface="Tolstyak" panose="04040A07060002020202" pitchFamily="82" charset="0"/>
              </a:rPr>
              <a:t>:</a:t>
            </a:r>
            <a:endParaRPr lang="ru-RU" sz="3200" dirty="0">
              <a:solidFill>
                <a:srgbClr val="002060"/>
              </a:solidFill>
              <a:latin typeface="Tolstyak" panose="04040A07060002020202" pitchFamily="82" charset="0"/>
            </a:endParaRPr>
          </a:p>
        </p:txBody>
      </p:sp>
      <p:sp>
        <p:nvSpPr>
          <p:cNvPr id="2" name="Блок-схема: альтернативный процесс 1"/>
          <p:cNvSpPr/>
          <p:nvPr/>
        </p:nvSpPr>
        <p:spPr>
          <a:xfrm>
            <a:off x="125260" y="1427967"/>
            <a:ext cx="4872625" cy="2417524"/>
          </a:xfrm>
          <a:prstGeom prst="flowChartAlternateProcess">
            <a:avLst/>
          </a:prstGeom>
          <a:solidFill>
            <a:srgbClr val="FFCCFF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Отсчитай столько же (больше, меньше).</a:t>
            </a:r>
          </a:p>
          <a:p>
            <a:pPr algn="ctr"/>
            <a:r>
              <a:rPr lang="ru-RU" dirty="0" smtClean="0"/>
              <a:t>Предлагается отсчитать и прикрепить к планшету указанное устно или изображенное на карточке количество предметов, постепенно усложняя задачу-» Выложи на 1, 2 и т.д. Больше, меньше.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506777" y="944029"/>
            <a:ext cx="4510359" cy="597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7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радуга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xmlns="" id="{A6B76A95-CF99-4223-B738-2583445232F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: усеченные противолежащие углы 4">
            <a:extLst>
              <a:ext uri="{FF2B5EF4-FFF2-40B4-BE49-F238E27FC236}">
                <a16:creationId xmlns:a16="http://schemas.microsoft.com/office/drawing/2014/main" xmlns="" id="{F3041CDB-5415-48C1-B3DC-236F33C4F9FD}"/>
              </a:ext>
            </a:extLst>
          </p:cNvPr>
          <p:cNvSpPr/>
          <p:nvPr/>
        </p:nvSpPr>
        <p:spPr>
          <a:xfrm>
            <a:off x="3505200" y="280417"/>
            <a:ext cx="5181600" cy="877824"/>
          </a:xfrm>
          <a:prstGeom prst="snip2DiagRect">
            <a:avLst/>
          </a:prstGeom>
          <a:solidFill>
            <a:srgbClr val="FD83E6"/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olstyak" panose="04040A07060002020202" pitchFamily="82" charset="0"/>
              </a:rPr>
              <a:t>«Подбери  цифру»</a:t>
            </a:r>
            <a:endParaRPr lang="ru-RU" sz="3200" b="1" dirty="0">
              <a:solidFill>
                <a:srgbClr val="002060"/>
              </a:solidFill>
              <a:latin typeface="Tolstyak" panose="04040A07060002020202" pitchFamily="82" charset="0"/>
            </a:endParaRP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413358" y="1352810"/>
            <a:ext cx="2993721" cy="2342367"/>
          </a:xfrm>
          <a:prstGeom prst="flowChartAlternateProcess">
            <a:avLst/>
          </a:prstGeom>
          <a:solidFill>
            <a:srgbClr val="CDF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Для игры необходим планшет, набор счетного материала.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Детям предлагается сосчитать количество предметов и соотнести их с цифрой.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946" y="1352810"/>
            <a:ext cx="6753640" cy="5177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1336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природ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C9B29580-476E-4B2B-8254-40435D18919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2002" y="115714"/>
            <a:ext cx="5426075" cy="116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Блок-схема: альтернативный процесс 1"/>
          <p:cNvSpPr/>
          <p:nvPr/>
        </p:nvSpPr>
        <p:spPr>
          <a:xfrm>
            <a:off x="6588756" y="1585105"/>
            <a:ext cx="5348614" cy="2222807"/>
          </a:xfrm>
          <a:prstGeom prst="flowChartAlternateProcess">
            <a:avLst/>
          </a:prstGeom>
          <a:solidFill>
            <a:srgbClr val="BBF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игры необходим планшет, счетный материал, знаки цифры.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Предлагается выложить две группы предметов, и между ними поставить соответствующий знак. Затем счетный материал можно заменить цифрой. Сосчитать пальчики на ладошке, обозначит их нужной цифрой и сравнить.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669" y="1716066"/>
            <a:ext cx="6049605" cy="4436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4697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природ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C9B29580-476E-4B2B-8254-40435D18919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9787" y="103188"/>
            <a:ext cx="5426075" cy="116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Блок-схема: альтернативный процесс 1"/>
          <p:cNvSpPr/>
          <p:nvPr/>
        </p:nvSpPr>
        <p:spPr>
          <a:xfrm>
            <a:off x="288099" y="1273175"/>
            <a:ext cx="3494761" cy="1470026"/>
          </a:xfrm>
          <a:prstGeom prst="flowChartAlternateProcess">
            <a:avLst/>
          </a:prstGeom>
          <a:solidFill>
            <a:srgbClr val="FDFE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Разложить цифры на планшете и назвать «соседей» данного числа.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7156" y="1273175"/>
            <a:ext cx="6764054" cy="51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7922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небо, внешний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xmlns="" id="{A845A0FB-6CF4-4433-85B4-D02C3B9E34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6" name="Прямоугольник: усеченные противолежащие углы 5">
            <a:extLst>
              <a:ext uri="{FF2B5EF4-FFF2-40B4-BE49-F238E27FC236}">
                <a16:creationId xmlns:a16="http://schemas.microsoft.com/office/drawing/2014/main" xmlns="" id="{92AF91B1-B514-46A5-8711-5500365F1BE4}"/>
              </a:ext>
            </a:extLst>
          </p:cNvPr>
          <p:cNvSpPr/>
          <p:nvPr/>
        </p:nvSpPr>
        <p:spPr>
          <a:xfrm>
            <a:off x="1954696" y="162838"/>
            <a:ext cx="8755057" cy="4421687"/>
          </a:xfrm>
          <a:prstGeom prst="snip2Diag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Эта увлекательная игра поможет детям легко и непринужденно закрепить навык количественного и порядкового счета, создать условия для развития мелкой моторики.</a:t>
            </a:r>
          </a:p>
          <a:p>
            <a:pPr algn="ctr"/>
            <a:endParaRPr lang="ru-RU" sz="4000" dirty="0">
              <a:solidFill>
                <a:srgbClr val="00B0F0"/>
              </a:solidFill>
              <a:latin typeface="Tolstyak" panose="04040A070600020202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791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531</TotalTime>
  <Words>307</Words>
  <Application>Microsoft Office PowerPoint</Application>
  <PresentationFormat>Произвольный</PresentationFormat>
  <Paragraphs>23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elenavyazovskaya@mail.ru</dc:creator>
  <cp:lastModifiedBy>User</cp:lastModifiedBy>
  <cp:revision>45</cp:revision>
  <dcterms:created xsi:type="dcterms:W3CDTF">2018-02-24T06:49:29Z</dcterms:created>
  <dcterms:modified xsi:type="dcterms:W3CDTF">2021-10-17T20:26:56Z</dcterms:modified>
</cp:coreProperties>
</file>