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88" r:id="rId1"/>
  </p:sldMasterIdLst>
  <p:sldIdLst>
    <p:sldId id="256" r:id="rId2"/>
    <p:sldId id="257" r:id="rId3"/>
    <p:sldId id="280" r:id="rId4"/>
    <p:sldId id="281" r:id="rId5"/>
    <p:sldId id="282" r:id="rId6"/>
    <p:sldId id="284" r:id="rId7"/>
    <p:sldId id="290" r:id="rId8"/>
    <p:sldId id="287" r:id="rId9"/>
    <p:sldId id="293" r:id="rId10"/>
    <p:sldId id="288" r:id="rId11"/>
    <p:sldId id="297" r:id="rId12"/>
    <p:sldId id="295" r:id="rId13"/>
    <p:sldId id="296" r:id="rId14"/>
    <p:sldId id="298" r:id="rId15"/>
    <p:sldId id="285" r:id="rId16"/>
    <p:sldId id="294" r:id="rId17"/>
    <p:sldId id="307" r:id="rId18"/>
    <p:sldId id="304" r:id="rId19"/>
    <p:sldId id="299" r:id="rId20"/>
    <p:sldId id="301" r:id="rId21"/>
    <p:sldId id="305" r:id="rId22"/>
    <p:sldId id="306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62" autoAdjust="0"/>
  </p:normalViewPr>
  <p:slideViewPr>
    <p:cSldViewPr>
      <p:cViewPr varScale="1">
        <p:scale>
          <a:sx n="80" d="100"/>
          <a:sy n="80" d="100"/>
        </p:scale>
        <p:origin x="-1445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288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29.04.2021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29.04.2021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29.04.2021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29.04.2021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29.04.2021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29.04.2021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189" r:id="rId1"/>
    <p:sldLayoutId id="2147484190" r:id="rId2"/>
    <p:sldLayoutId id="2147484191" r:id="rId3"/>
    <p:sldLayoutId id="2147484192" r:id="rId4"/>
    <p:sldLayoutId id="2147484193" r:id="rId5"/>
    <p:sldLayoutId id="2147484194" r:id="rId6"/>
    <p:sldLayoutId id="2147484195" r:id="rId7"/>
    <p:sldLayoutId id="2147484196" r:id="rId8"/>
    <p:sldLayoutId id="2147484197" r:id="rId9"/>
    <p:sldLayoutId id="2147484198" r:id="rId10"/>
    <p:sldLayoutId id="2147484199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916832"/>
            <a:ext cx="4824536" cy="57606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«День Победы»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644008" y="4941168"/>
            <a:ext cx="4320480" cy="15841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 Журавлёва Г.С.</a:t>
            </a:r>
          </a:p>
          <a:p>
            <a:pPr marL="0" indent="0">
              <a:buNone/>
            </a:pPr>
            <a:r>
              <a:rPr lang="ru-RU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МБДОУ «Детский сад №83»</a:t>
            </a:r>
          </a:p>
          <a:p>
            <a:pPr marL="0" indent="0">
              <a:buNone/>
            </a:pP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endParaRPr lang="ru-RU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780475" y="260648"/>
            <a:ext cx="3963088" cy="4572000"/>
          </a:xfrm>
        </p:spPr>
      </p:pic>
      <p:pic>
        <p:nvPicPr>
          <p:cNvPr id="1026" name="Picture 2" descr="D:\Users\Zavuch_2\Desktop\проект колесник\img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8640960" cy="64807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000251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2348880"/>
            <a:ext cx="7931224" cy="3456384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15000"/>
              </a:lnSpc>
              <a:spcAft>
                <a:spcPts val="750"/>
              </a:spcAft>
              <a:buNone/>
            </a:pPr>
            <a:r>
              <a:rPr lang="ru-RU" sz="6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7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Задачи:</a:t>
            </a:r>
          </a:p>
          <a:p>
            <a:pPr marL="0" indent="0">
              <a:lnSpc>
                <a:spcPct val="115000"/>
              </a:lnSpc>
              <a:spcAft>
                <a:spcPts val="750"/>
              </a:spcAft>
              <a:buNone/>
            </a:pPr>
            <a:r>
              <a:rPr lang="ru-RU" sz="7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 Сообщить </a:t>
            </a:r>
            <a:r>
              <a:rPr lang="ru-RU" sz="7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детям первоначальные сведения о Великой Отечественной войне. Дать знания о защитниках </a:t>
            </a:r>
            <a:r>
              <a:rPr lang="ru-RU" sz="7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отечества.</a:t>
            </a:r>
            <a:endParaRPr lang="ru-RU" sz="72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750"/>
              </a:spcAft>
              <a:buNone/>
            </a:pPr>
            <a:r>
              <a:rPr lang="ru-RU" sz="7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- Воспитывать </a:t>
            </a:r>
            <a:r>
              <a:rPr lang="ru-RU" sz="7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трепетное отношение к празднику Победы, уважение к заслугам и подвигам воинов Великой Отечественной войны желание помогать и заботиться о них.</a:t>
            </a:r>
            <a:endParaRPr lang="ru-RU" sz="72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lvl="0" indent="0">
              <a:lnSpc>
                <a:spcPct val="115000"/>
              </a:lnSpc>
              <a:spcAft>
                <a:spcPts val="1000"/>
              </a:spcAft>
              <a:buSzPts val="1000"/>
              <a:buNone/>
              <a:tabLst>
                <a:tab pos="457200" algn="l"/>
              </a:tabLst>
            </a:pPr>
            <a:r>
              <a:rPr lang="ru-RU" sz="7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 Активировать </a:t>
            </a:r>
            <a:r>
              <a:rPr lang="ru-RU" sz="7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слуховые и зрительные анализаторы, развивать у детей </a:t>
            </a:r>
            <a:r>
              <a:rPr lang="ru-RU" sz="7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7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воображение и мышление</a:t>
            </a:r>
            <a:r>
              <a:rPr lang="ru-RU" sz="7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</a:t>
            </a:r>
            <a:endParaRPr lang="ru-RU" sz="72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lvl="0" indent="0">
              <a:lnSpc>
                <a:spcPct val="115000"/>
              </a:lnSpc>
              <a:spcAft>
                <a:spcPts val="1000"/>
              </a:spcAft>
              <a:buSzPts val="1000"/>
              <a:buNone/>
              <a:tabLst>
                <a:tab pos="457200" algn="l"/>
              </a:tabLst>
            </a:pPr>
            <a:r>
              <a:rPr lang="ru-RU" sz="7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 Активизировать </a:t>
            </a:r>
            <a:r>
              <a:rPr lang="ru-RU" sz="7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словарь: </a:t>
            </a:r>
            <a:r>
              <a:rPr lang="ru-RU" sz="7200" i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Родина, герой, ветеран, победа, солдат,</a:t>
            </a:r>
            <a:r>
              <a:rPr lang="ru-RU" sz="7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7200" i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армия, </a:t>
            </a:r>
            <a:r>
              <a:rPr lang="ru-RU" sz="7200" i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защитник.</a:t>
            </a:r>
            <a:endParaRPr lang="ru-RU" sz="7200" dirty="0" smtClean="0">
              <a:solidFill>
                <a:schemeClr val="bg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60648"/>
            <a:ext cx="7859216" cy="2592288"/>
          </a:xfrm>
        </p:spPr>
        <p:txBody>
          <a:bodyPr>
            <a:normAutofit fontScale="90000"/>
          </a:bodyPr>
          <a:lstStyle/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ru-RU" sz="4400" dirty="0" smtClean="0">
                <a:solidFill>
                  <a:srgbClr val="333333"/>
                </a:solidFill>
                <a:effectLst/>
                <a:latin typeface="Times New Roman"/>
                <a:ea typeface="Times New Roman"/>
                <a:cs typeface="Times New Roman"/>
              </a:rPr>
              <a:t/>
            </a:r>
            <a:br>
              <a:rPr lang="ru-RU" sz="4400" dirty="0" smtClean="0">
                <a:solidFill>
                  <a:srgbClr val="333333"/>
                </a:solidFill>
                <a:effectLst/>
                <a:latin typeface="Times New Roman"/>
                <a:ea typeface="Times New Roman"/>
                <a:cs typeface="Times New Roman"/>
              </a:rPr>
            </a:br>
            <a:r>
              <a:rPr lang="ru-RU" sz="4400" dirty="0" smtClean="0">
                <a:solidFill>
                  <a:srgbClr val="333333"/>
                </a:solidFill>
                <a:effectLst/>
                <a:latin typeface="Times New Roman"/>
                <a:ea typeface="Times New Roman"/>
                <a:cs typeface="Times New Roman"/>
              </a:rPr>
              <a:t>	</a:t>
            </a:r>
            <a:br>
              <a:rPr lang="ru-RU" sz="4400" dirty="0" smtClean="0">
                <a:solidFill>
                  <a:srgbClr val="333333"/>
                </a:solidFill>
                <a:effectLst/>
                <a:latin typeface="Times New Roman"/>
                <a:ea typeface="Times New Roman"/>
                <a:cs typeface="Times New Roman"/>
              </a:rPr>
            </a:br>
            <a:r>
              <a:rPr lang="ru-RU" sz="4400" dirty="0">
                <a:solidFill>
                  <a:srgbClr val="333333"/>
                </a:solidFill>
                <a:effectLst/>
                <a:latin typeface="Times New Roman"/>
                <a:ea typeface="Times New Roman"/>
                <a:cs typeface="Times New Roman"/>
              </a:rPr>
              <a:t/>
            </a:r>
            <a:br>
              <a:rPr lang="ru-RU" sz="4400" dirty="0">
                <a:solidFill>
                  <a:srgbClr val="333333"/>
                </a:solidFill>
                <a:effectLst/>
                <a:latin typeface="Times New Roman"/>
                <a:ea typeface="Times New Roman"/>
                <a:cs typeface="Times New Roman"/>
              </a:rPr>
            </a:br>
            <a:r>
              <a:rPr lang="ru-RU" sz="4400" dirty="0" smtClean="0">
                <a:solidFill>
                  <a:srgbClr val="333333"/>
                </a:solidFill>
                <a:effectLst/>
                <a:latin typeface="Times New Roman"/>
                <a:ea typeface="Times New Roman"/>
                <a:cs typeface="Times New Roman"/>
              </a:rPr>
              <a:t/>
            </a:r>
            <a:br>
              <a:rPr lang="ru-RU" sz="4400" dirty="0" smtClean="0">
                <a:solidFill>
                  <a:srgbClr val="333333"/>
                </a:solidFill>
                <a:effectLst/>
                <a:latin typeface="Times New Roman"/>
                <a:ea typeface="Times New Roman"/>
                <a:cs typeface="Times New Roman"/>
              </a:rPr>
            </a:br>
            <a:r>
              <a:rPr lang="ru-RU" sz="4400" dirty="0" smtClean="0">
                <a:solidFill>
                  <a:srgbClr val="333333"/>
                </a:solidFill>
                <a:effectLst/>
                <a:latin typeface="Times New Roman"/>
                <a:ea typeface="Times New Roman"/>
                <a:cs typeface="Times New Roman"/>
              </a:rPr>
              <a:t/>
            </a:r>
            <a:br>
              <a:rPr lang="ru-RU" sz="4400" dirty="0" smtClean="0">
                <a:solidFill>
                  <a:srgbClr val="333333"/>
                </a:solidFill>
                <a:effectLst/>
                <a:latin typeface="Times New Roman"/>
                <a:ea typeface="Times New Roman"/>
                <a:cs typeface="Times New Roman"/>
              </a:rPr>
            </a:br>
            <a:r>
              <a:rPr lang="ru-RU" sz="4400" dirty="0">
                <a:solidFill>
                  <a:srgbClr val="333333"/>
                </a:solidFill>
                <a:effectLst/>
                <a:latin typeface="Times New Roman"/>
                <a:ea typeface="Times New Roman"/>
                <a:cs typeface="Times New Roman"/>
              </a:rPr>
              <a:t/>
            </a:r>
            <a:br>
              <a:rPr lang="ru-RU" sz="4400" dirty="0">
                <a:solidFill>
                  <a:srgbClr val="333333"/>
                </a:solidFill>
                <a:effectLst/>
                <a:latin typeface="Times New Roman"/>
                <a:ea typeface="Times New Roman"/>
                <a:cs typeface="Times New Roman"/>
              </a:rPr>
            </a:br>
            <a:r>
              <a:rPr lang="ru-RU" sz="4400" dirty="0" smtClean="0">
                <a:solidFill>
                  <a:srgbClr val="333333"/>
                </a:solidFill>
                <a:effectLst/>
                <a:latin typeface="Times New Roman"/>
                <a:ea typeface="Times New Roman"/>
                <a:cs typeface="Times New Roman"/>
              </a:rPr>
              <a:t/>
            </a:r>
            <a:br>
              <a:rPr lang="ru-RU" sz="4400" dirty="0" smtClean="0">
                <a:solidFill>
                  <a:srgbClr val="333333"/>
                </a:solidFill>
                <a:effectLst/>
                <a:latin typeface="Times New Roman"/>
                <a:ea typeface="Times New Roman"/>
                <a:cs typeface="Times New Roman"/>
              </a:rPr>
            </a:br>
            <a:r>
              <a:rPr lang="ru-RU" sz="4400" dirty="0">
                <a:solidFill>
                  <a:srgbClr val="333333"/>
                </a:solidFill>
                <a:effectLst/>
                <a:latin typeface="Times New Roman"/>
                <a:ea typeface="Times New Roman"/>
                <a:cs typeface="Times New Roman"/>
              </a:rPr>
              <a:t/>
            </a:r>
            <a:br>
              <a:rPr lang="ru-RU" sz="4400" dirty="0">
                <a:solidFill>
                  <a:srgbClr val="333333"/>
                </a:solidFill>
                <a:effectLst/>
                <a:latin typeface="Times New Roman"/>
                <a:ea typeface="Times New Roman"/>
                <a:cs typeface="Times New Roman"/>
              </a:rPr>
            </a:br>
            <a:r>
              <a:rPr lang="ru-RU" sz="4400" dirty="0" smtClean="0">
                <a:solidFill>
                  <a:srgbClr val="333333"/>
                </a:solidFill>
                <a:effectLst/>
                <a:latin typeface="Times New Roman"/>
                <a:ea typeface="Times New Roman"/>
                <a:cs typeface="Times New Roman"/>
              </a:rPr>
              <a:t/>
            </a:r>
            <a:br>
              <a:rPr lang="ru-RU" sz="4400" dirty="0" smtClean="0">
                <a:solidFill>
                  <a:srgbClr val="333333"/>
                </a:solidFill>
                <a:effectLst/>
                <a:latin typeface="Times New Roman"/>
                <a:ea typeface="Times New Roman"/>
                <a:cs typeface="Times New Roman"/>
              </a:rPr>
            </a:br>
            <a:r>
              <a:rPr lang="ru-RU" sz="4400" dirty="0" smtClean="0">
                <a:solidFill>
                  <a:srgbClr val="333333"/>
                </a:solidFill>
                <a:effectLst/>
                <a:latin typeface="Times New Roman"/>
                <a:ea typeface="Times New Roman"/>
                <a:cs typeface="Times New Roman"/>
              </a:rPr>
              <a:t/>
            </a:r>
            <a:br>
              <a:rPr lang="ru-RU" sz="4400" dirty="0" smtClean="0">
                <a:solidFill>
                  <a:srgbClr val="333333"/>
                </a:solidFill>
                <a:effectLst/>
                <a:latin typeface="Times New Roman"/>
                <a:ea typeface="Times New Roman"/>
                <a:cs typeface="Times New Roman"/>
              </a:rPr>
            </a:br>
            <a:r>
              <a:rPr lang="ru-RU" sz="4400" dirty="0">
                <a:solidFill>
                  <a:srgbClr val="333333"/>
                </a:solidFill>
                <a:effectLst/>
                <a:latin typeface="Times New Roman"/>
                <a:ea typeface="Times New Roman"/>
                <a:cs typeface="Times New Roman"/>
              </a:rPr>
              <a:t/>
            </a:r>
            <a:br>
              <a:rPr lang="ru-RU" sz="4400" dirty="0">
                <a:solidFill>
                  <a:srgbClr val="333333"/>
                </a:solidFill>
                <a:effectLst/>
                <a:latin typeface="Times New Roman"/>
                <a:ea typeface="Times New Roman"/>
                <a:cs typeface="Times New Roman"/>
              </a:rPr>
            </a:br>
            <a:r>
              <a:rPr lang="ru-RU" sz="4400" dirty="0" smtClean="0">
                <a:solidFill>
                  <a:srgbClr val="333333"/>
                </a:solidFill>
                <a:effectLst/>
                <a:latin typeface="Times New Roman"/>
                <a:ea typeface="Times New Roman"/>
                <a:cs typeface="Times New Roman"/>
              </a:rPr>
              <a:t/>
            </a:r>
            <a:br>
              <a:rPr lang="ru-RU" sz="4400" dirty="0" smtClean="0">
                <a:solidFill>
                  <a:srgbClr val="333333"/>
                </a:solidFill>
                <a:effectLst/>
                <a:latin typeface="Times New Roman"/>
                <a:ea typeface="Times New Roman"/>
                <a:cs typeface="Times New Roman"/>
              </a:rPr>
            </a:br>
            <a:r>
              <a:rPr lang="ru-RU" sz="4400" dirty="0" smtClean="0">
                <a:solidFill>
                  <a:srgbClr val="333333"/>
                </a:solidFill>
                <a:effectLst/>
                <a:latin typeface="Times New Roman"/>
                <a:ea typeface="Times New Roman"/>
                <a:cs typeface="Times New Roman"/>
              </a:rPr>
              <a:t/>
            </a:r>
            <a:br>
              <a:rPr lang="ru-RU" sz="4400" dirty="0" smtClean="0">
                <a:solidFill>
                  <a:srgbClr val="333333"/>
                </a:solidFill>
                <a:effectLst/>
                <a:latin typeface="Times New Roman"/>
                <a:ea typeface="Times New Roman"/>
                <a:cs typeface="Times New Roman"/>
              </a:rPr>
            </a:br>
            <a:r>
              <a:rPr lang="ru-RU" sz="4400" dirty="0">
                <a:solidFill>
                  <a:srgbClr val="333333"/>
                </a:solidFill>
                <a:effectLst/>
                <a:latin typeface="Times New Roman"/>
                <a:ea typeface="Times New Roman"/>
                <a:cs typeface="Times New Roman"/>
              </a:rPr>
              <a:t/>
            </a:r>
            <a:br>
              <a:rPr lang="ru-RU" sz="4400" dirty="0">
                <a:solidFill>
                  <a:srgbClr val="333333"/>
                </a:solidFill>
                <a:effectLst/>
                <a:latin typeface="Times New Roman"/>
                <a:ea typeface="Times New Roman"/>
                <a:cs typeface="Times New Roman"/>
              </a:rPr>
            </a:br>
            <a:r>
              <a:rPr lang="ru-RU" sz="4400" dirty="0" smtClean="0">
                <a:solidFill>
                  <a:srgbClr val="333333"/>
                </a:solidFill>
                <a:effectLst/>
                <a:latin typeface="Times New Roman"/>
                <a:ea typeface="Times New Roman"/>
                <a:cs typeface="Times New Roman"/>
              </a:rPr>
              <a:t/>
            </a:r>
            <a:br>
              <a:rPr lang="ru-RU" sz="4400" dirty="0" smtClean="0">
                <a:solidFill>
                  <a:srgbClr val="333333"/>
                </a:solidFill>
                <a:effectLst/>
                <a:latin typeface="Times New Roman"/>
                <a:ea typeface="Times New Roman"/>
                <a:cs typeface="Times New Roman"/>
              </a:rPr>
            </a:br>
            <a:r>
              <a:rPr lang="ru-RU" sz="4400" dirty="0">
                <a:solidFill>
                  <a:srgbClr val="333333"/>
                </a:solidFill>
                <a:effectLst/>
                <a:latin typeface="Times New Roman"/>
                <a:ea typeface="Times New Roman"/>
                <a:cs typeface="Times New Roman"/>
              </a:rPr>
              <a:t/>
            </a:r>
            <a:br>
              <a:rPr lang="ru-RU" sz="4400" dirty="0">
                <a:solidFill>
                  <a:srgbClr val="333333"/>
                </a:solidFill>
                <a:effectLst/>
                <a:latin typeface="Times New Roman"/>
                <a:ea typeface="Times New Roman"/>
                <a:cs typeface="Times New Roman"/>
              </a:rPr>
            </a:br>
            <a:r>
              <a:rPr lang="ru-RU" sz="4400" dirty="0" smtClean="0">
                <a:solidFill>
                  <a:srgbClr val="333333"/>
                </a:solidFill>
                <a:effectLst/>
                <a:latin typeface="Times New Roman"/>
                <a:ea typeface="Times New Roman"/>
                <a:cs typeface="Times New Roman"/>
              </a:rPr>
              <a:t/>
            </a:r>
            <a:br>
              <a:rPr lang="ru-RU" sz="4400" dirty="0" smtClean="0">
                <a:solidFill>
                  <a:srgbClr val="333333"/>
                </a:solidFill>
                <a:effectLst/>
                <a:latin typeface="Times New Roman"/>
                <a:ea typeface="Times New Roman"/>
                <a:cs typeface="Times New Roman"/>
              </a:rPr>
            </a:br>
            <a:r>
              <a:rPr lang="ru-RU" sz="4400" dirty="0">
                <a:solidFill>
                  <a:srgbClr val="333333"/>
                </a:solidFill>
                <a:effectLst/>
                <a:latin typeface="Times New Roman"/>
                <a:ea typeface="Times New Roman"/>
                <a:cs typeface="Times New Roman"/>
              </a:rPr>
              <a:t/>
            </a:r>
            <a:br>
              <a:rPr lang="ru-RU" sz="4400" dirty="0">
                <a:solidFill>
                  <a:srgbClr val="333333"/>
                </a:solidFill>
                <a:effectLst/>
                <a:latin typeface="Times New Roman"/>
                <a:ea typeface="Times New Roman"/>
                <a:cs typeface="Times New Roman"/>
              </a:rPr>
            </a:br>
            <a:r>
              <a:rPr lang="ru-RU" sz="31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prstClr val="black"/>
                </a:solidFill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Цель:</a:t>
            </a:r>
            <a:r>
              <a:rPr lang="ru-RU" sz="31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31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prstClr val="black"/>
                </a:solidFill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Сформировать знания у детей о празднике  </a:t>
            </a:r>
            <a:r>
              <a:rPr lang="ru-RU" sz="3100" i="1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«День Победы»,</a:t>
            </a:r>
            <a:r>
              <a:rPr lang="ru-RU" sz="31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31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prstClr val="black"/>
                </a:solidFill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воспитание детей в духе патриотизма.</a:t>
            </a:r>
            <a:r>
              <a:rPr lang="ru-RU" sz="31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prstClr val="black"/>
                </a:solidFill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/>
            </a:r>
            <a:br>
              <a:rPr lang="ru-RU" sz="31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prstClr val="black"/>
                </a:solidFill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endParaRPr lang="ru-RU" sz="3100" dirty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D:\Users\Zavuch_2\Desktop\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8712968" cy="6408712"/>
          </a:xfrm>
          <a:prstGeom prst="rect">
            <a:avLst/>
          </a:prstGeom>
          <a:noFill/>
        </p:spPr>
      </p:pic>
      <p:pic>
        <p:nvPicPr>
          <p:cNvPr id="2051" name="Picture 3" descr="D:\Users\Zavuch_2\Desktop\проект колесник\392112f0-c202-47ed-bae3-2e6508a545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476672"/>
            <a:ext cx="3744416" cy="56188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467544" y="471796"/>
            <a:ext cx="4536504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Колесников Филипп Иванович  родился 21 октября 1905 г. в </a:t>
            </a: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ст.Новодеревянковской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батрацкой семье. Окончил 7 классов. Трудовую деятельность начал в работниках по найму, в 1924 году вступил в коммуну «Красный </a:t>
            </a: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козак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» и через три года  добровольно ушёл на службу в ряды Красной Армии.   Служил в Ленинградском стрелковом  полку и в 27 Краснознамённом  полку 9 Донской дивизии. После увольнения работал в </a:t>
            </a: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Новодеревянковском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сельпо, заведующим </a:t>
            </a: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Новодеревянковским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ДСК, а в 1935-1941 гг.—в аппарате </a:t>
            </a: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Новоминского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РК ВКП (б).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  Когда началась война, стал старшим инструктором всеобщего воинского обучения при </a:t>
            </a: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Новоминском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райвоенкомате 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  20 февраля 1942 года ушел на фронт. Освобождал родную Кубань, командовал батальоном 1157-го стрелкового полка 351-й стрелковой дивизии, который первым вступил на территорию </a:t>
            </a: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Каневского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и </a:t>
            </a: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Новоминского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районов, вытесняя оккупантов. А 3 февраля 1944 г. на 1-м Украинском фронте в бою под Шепетовкой был тяжело ранен. Полгода провел в госпитале, потом служил в Ростове. Уволен в запас 12 августа 1944 года в звании капитана.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  Родина отметила его орденами Александра Невского и Красного Знамени, множеством медалей, в том числе такими почетными, как «За оборону Кавказа», «За отвагу», «За боевые заслуги».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5622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2772" name="Picture 4" descr="D:\Users\Zavuch_2\Desktop\проект колесник\image (3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04664"/>
            <a:ext cx="8077259" cy="58326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8" name="Picture 6" descr="D:\Users\Zavuch_2\Desktop\проект колесник\4...66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4692056" cy="33123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3796" name="Picture 4" descr="D:\Users\Zavuch_2\Desktop\проект колесник\imag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81330" y="2780928"/>
            <a:ext cx="6654625" cy="3744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3799" name="Picture 7" descr="D:\Users\Zavuch_2\Desktop\проект колесник\1..image (3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260648"/>
            <a:ext cx="1910579" cy="2566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9" name="Picture 3" descr="D:\Users\Zavuch_2\Desktop\проект колесник\image (2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332656"/>
            <a:ext cx="3816424" cy="6076291"/>
          </a:xfrm>
          <a:prstGeom prst="rect">
            <a:avLst/>
          </a:prstGeom>
          <a:noFill/>
        </p:spPr>
      </p:pic>
      <p:pic>
        <p:nvPicPr>
          <p:cNvPr id="6" name="Picture 3" descr="D:\Users\Zavuch_2\Desktop\проект колесник\image (4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332656"/>
            <a:ext cx="3816424" cy="61816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54840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>
                <a:solidFill>
                  <a:srgbClr val="C00000"/>
                </a:solidFill>
              </a:rPr>
              <a:t>Тимуровская работа </a:t>
            </a:r>
            <a:r>
              <a:rPr lang="ru-RU" dirty="0" smtClean="0">
                <a:solidFill>
                  <a:srgbClr val="C00000"/>
                </a:solidFill>
              </a:rPr>
              <a:t/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rgbClr val="C00000"/>
                </a:solidFill>
              </a:rPr>
              <a:t>2002 год                                    2006 год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36866" name="Picture 2" descr="D:\Users\Zavuch_2\Desktop\проект колесник\1.могила 2002 года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556792"/>
            <a:ext cx="4653346" cy="31022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6867" name="Picture 3" descr="D:\Users\Zavuch_2\Desktop\проект колесник\2.октябрь 200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6041" y="2420888"/>
            <a:ext cx="4501221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Учащиеся школы –участники акции</a:t>
            </a:r>
            <a:br>
              <a:rPr lang="ru-RU" sz="3600" b="1" dirty="0" smtClean="0">
                <a:solidFill>
                  <a:srgbClr val="C00000"/>
                </a:solidFill>
              </a:rPr>
            </a:br>
            <a:r>
              <a:rPr lang="ru-RU" sz="3600" b="1" dirty="0" smtClean="0">
                <a:solidFill>
                  <a:srgbClr val="C00000"/>
                </a:solidFill>
              </a:rPr>
              <a:t>2010 год</a:t>
            </a:r>
            <a:endParaRPr lang="ru-RU" sz="3600" b="1" dirty="0">
              <a:solidFill>
                <a:srgbClr val="C00000"/>
              </a:solidFill>
            </a:endParaRPr>
          </a:p>
        </p:txBody>
      </p:sp>
      <p:pic>
        <p:nvPicPr>
          <p:cNvPr id="38914" name="Picture 2" descr="D:\Users\Zavuch_2\Desktop\проект колесник\Тимуровцы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2318" y="1413801"/>
            <a:ext cx="3511649" cy="46821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986" name="Picture 2" descr="D:\Users\Zavuch_2\Desktop\проект колесник\ак 00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340768"/>
            <a:ext cx="3681660" cy="51074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         </a:t>
            </a:r>
            <a:r>
              <a:rPr lang="ru-RU" dirty="0" smtClean="0">
                <a:solidFill>
                  <a:srgbClr val="C00000"/>
                </a:solidFill>
              </a:rPr>
              <a:t>2013 год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39938" name="Picture 2" descr="D:\Users\Zavuch_2\Desktop\проект колесник\IMG_208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412776"/>
            <a:ext cx="4361821" cy="32713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9939" name="Picture 3" descr="D:\Users\Zavuch_2\Desktop\проект колесник\IMG_222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0720" y="2492896"/>
            <a:ext cx="4800532" cy="3600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2014  год 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43010" name="Picture 2" descr="D:\Users\Zavuch_2\Desktop\проект колесник\IMG_697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8468" y="1556792"/>
            <a:ext cx="3986625" cy="41764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3" descr="D:\Users\Zavuch_2\Desktop\Презентация Колесников Ф.И\12321ё312312312 00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844824"/>
            <a:ext cx="4248472" cy="32403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dirty="0" smtClean="0">
                <a:solidFill>
                  <a:srgbClr val="C00000"/>
                </a:solidFill>
              </a:rPr>
              <a:t>2014 год</a:t>
            </a:r>
            <a:endParaRPr lang="ru-RU" sz="5400" dirty="0">
              <a:solidFill>
                <a:srgbClr val="C00000"/>
              </a:solidFill>
            </a:endParaRPr>
          </a:p>
        </p:txBody>
      </p:sp>
      <p:pic>
        <p:nvPicPr>
          <p:cNvPr id="40962" name="Picture 2" descr="D:\Users\Zavuch_2\Desktop\проект колесник\IMG_663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340768"/>
            <a:ext cx="4320479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63" name="Picture 3" descr="D:\Users\Zavuch_2\Desktop\проект колесник\IMG_664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2060848"/>
            <a:ext cx="4923334" cy="36925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2015 год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</a:t>
            </a:r>
            <a:r>
              <a:rPr lang="ru-RU" b="1" dirty="0" smtClean="0">
                <a:solidFill>
                  <a:srgbClr val="002060"/>
                </a:solidFill>
              </a:rPr>
              <a:t>6 мая  2015 года  администрацией  </a:t>
            </a:r>
            <a:r>
              <a:rPr lang="ru-RU" b="1" dirty="0" err="1" smtClean="0">
                <a:solidFill>
                  <a:srgbClr val="002060"/>
                </a:solidFill>
              </a:rPr>
              <a:t>Новодеревянковского</a:t>
            </a:r>
            <a:r>
              <a:rPr lang="ru-RU" b="1" dirty="0" smtClean="0">
                <a:solidFill>
                  <a:srgbClr val="002060"/>
                </a:solidFill>
              </a:rPr>
              <a:t> сельского поселения установлен  </a:t>
            </a:r>
            <a:r>
              <a:rPr lang="ru-RU" b="1" dirty="0" err="1" smtClean="0">
                <a:solidFill>
                  <a:srgbClr val="002060"/>
                </a:solidFill>
              </a:rPr>
              <a:t>паятник</a:t>
            </a:r>
            <a:r>
              <a:rPr lang="ru-RU" b="1" dirty="0" smtClean="0">
                <a:solidFill>
                  <a:srgbClr val="002060"/>
                </a:solidFill>
              </a:rPr>
              <a:t> Ф.И.Колесникову  на станичном  кладбище  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46082" name="Picture 2" descr="D:\Users\Zavuch_2\Desktop\проект колесник\3. 2015 год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628800"/>
            <a:ext cx="4371070" cy="33690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620688"/>
            <a:ext cx="4059936" cy="5475312"/>
          </a:xfrm>
        </p:spPr>
        <p:txBody>
          <a:bodyPr>
            <a:normAutofit fontScale="85000" lnSpcReduction="20000"/>
          </a:bodyPr>
          <a:lstStyle/>
          <a:p>
            <a:pPr algn="just">
              <a:buNone/>
            </a:pPr>
            <a:r>
              <a:rPr lang="ru-RU" dirty="0" smtClean="0"/>
              <a:t>    </a:t>
            </a:r>
            <a:r>
              <a:rPr lang="ru-RU" b="1" dirty="0" smtClean="0">
                <a:solidFill>
                  <a:srgbClr val="002060"/>
                </a:solidFill>
              </a:rPr>
              <a:t>3 февраля 2018 года  в станице Новоминской состоялось торжественное мероприятие, посвященное открытию мемориальной доски, установленной на здании СДК «Нива», в честь  памяти Колесникова Филиппа Ивановича, командира 1-ого батальона  351-й стрелковой дивизии, под командованием которого бойцы освобождали станицы Новоминскую, </a:t>
            </a:r>
            <a:r>
              <a:rPr lang="ru-RU" b="1" dirty="0" err="1" smtClean="0">
                <a:solidFill>
                  <a:srgbClr val="002060"/>
                </a:solidFill>
              </a:rPr>
              <a:t>Новодеревянковскую</a:t>
            </a:r>
            <a:r>
              <a:rPr lang="ru-RU" b="1" dirty="0" smtClean="0">
                <a:solidFill>
                  <a:srgbClr val="002060"/>
                </a:solidFill>
              </a:rPr>
              <a:t>.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44034" name="Picture 2" descr="D:\Users\Zavuch_2\Desktop\проект колесник\d6b2275e-4e37-45f4-828a-c92bdfb2477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260648"/>
            <a:ext cx="4111932" cy="2880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4035" name="Picture 3" descr="D:\Users\Zavuch_2\Desktop\проект колесник\e93df1db-aa7c-4dc4-b406-0fdeddee3d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2924944"/>
            <a:ext cx="3096344" cy="3648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D:\Users\Zavuch_2\Desktop\проект колесник\8e0aeefa-f43b-47e8-926f-1750cbb4811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628800"/>
            <a:ext cx="4368485" cy="3024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860032" y="620688"/>
            <a:ext cx="4032448" cy="5475312"/>
          </a:xfrm>
        </p:spPr>
        <p:txBody>
          <a:bodyPr>
            <a:normAutofit fontScale="70000" lnSpcReduction="20000"/>
          </a:bodyPr>
          <a:lstStyle/>
          <a:p>
            <a:pPr algn="just">
              <a:buNone/>
            </a:pPr>
            <a:r>
              <a:rPr lang="ru-RU" dirty="0" smtClean="0"/>
              <a:t>    </a:t>
            </a:r>
            <a:r>
              <a:rPr lang="ru-RU" sz="3100" b="1" dirty="0" smtClean="0">
                <a:solidFill>
                  <a:srgbClr val="002060"/>
                </a:solidFill>
              </a:rPr>
              <a:t>Освобождение Кубани началось 21 января 1943 г. с изгнания фашистов с территории Успенского района. </a:t>
            </a:r>
            <a:r>
              <a:rPr lang="ru-RU" sz="3100" b="1" i="1" dirty="0" smtClean="0">
                <a:solidFill>
                  <a:srgbClr val="002060"/>
                </a:solidFill>
              </a:rPr>
              <a:t> </a:t>
            </a:r>
            <a:r>
              <a:rPr lang="ru-RU" sz="3100" b="1" dirty="0" smtClean="0">
                <a:solidFill>
                  <a:srgbClr val="002060"/>
                </a:solidFill>
              </a:rPr>
              <a:t>Настал решающий час. Ранним утром 3 февраля 1943 года конные разведчики советских войск, преследуя панически отступающих фашистов, без боя вошли в Новоминскую, открыв тем самым новую страницу в её истории. Новоминской район был освобожден 5 – го февраля, 12 февраля советские войска освободили Краснодар</a:t>
            </a:r>
            <a:endParaRPr lang="ru-RU" sz="31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65618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3100" b="1" dirty="0" smtClean="0">
                <a:solidFill>
                  <a:srgbClr val="C00000"/>
                </a:solidFill>
              </a:rPr>
              <a:t>Дни единых действий по благоустройству </a:t>
            </a:r>
            <a:br>
              <a:rPr lang="ru-RU" sz="3100" b="1" dirty="0" smtClean="0">
                <a:solidFill>
                  <a:srgbClr val="C00000"/>
                </a:solidFill>
              </a:rPr>
            </a:br>
            <a:r>
              <a:rPr lang="ru-RU" sz="3100" b="1" dirty="0" smtClean="0">
                <a:solidFill>
                  <a:srgbClr val="C00000"/>
                </a:solidFill>
              </a:rPr>
              <a:t>памятников и мемориалов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pic>
        <p:nvPicPr>
          <p:cNvPr id="48130" name="Picture 2" descr="D:\Users\Zavuch_2\Desktop\проект колесник\4e7cbe2f-3455-46a4-a042-1273cb5e3f7b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484784"/>
            <a:ext cx="4320480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3" descr="D:\Users\Zavuch_2\Desktop\IMG_300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068960"/>
            <a:ext cx="4176464" cy="31323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72344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                      «Имя </a:t>
            </a:r>
            <a:r>
              <a:rPr lang="ru-RU" b="1" dirty="0" err="1" smtClean="0">
                <a:solidFill>
                  <a:srgbClr val="C00000"/>
                </a:solidFill>
              </a:rPr>
              <a:t>Героя-классу</a:t>
            </a:r>
            <a:r>
              <a:rPr lang="ru-RU" b="1" dirty="0" smtClean="0">
                <a:solidFill>
                  <a:srgbClr val="C00000"/>
                </a:solidFill>
              </a:rPr>
              <a:t>»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   </a:t>
            </a:r>
            <a:r>
              <a:rPr lang="ru-RU" sz="2800" b="1" dirty="0" smtClean="0">
                <a:solidFill>
                  <a:srgbClr val="002060"/>
                </a:solidFill>
              </a:rPr>
              <a:t>9 октября 2018 года коллективу  учащихся </a:t>
            </a:r>
          </a:p>
          <a:p>
            <a:pPr>
              <a:buNone/>
            </a:pPr>
            <a:r>
              <a:rPr lang="ru-RU" sz="2800" b="1" dirty="0" smtClean="0">
                <a:solidFill>
                  <a:srgbClr val="002060"/>
                </a:solidFill>
              </a:rPr>
              <a:t>    5 «Б» класса (</a:t>
            </a:r>
            <a:r>
              <a:rPr lang="ru-RU" sz="2800" b="1" dirty="0" err="1" smtClean="0">
                <a:solidFill>
                  <a:srgbClr val="002060"/>
                </a:solidFill>
              </a:rPr>
              <a:t>кл.рук.Кравченко</a:t>
            </a:r>
            <a:r>
              <a:rPr lang="ru-RU" sz="2800" b="1" dirty="0" smtClean="0">
                <a:solidFill>
                  <a:srgbClr val="002060"/>
                </a:solidFill>
              </a:rPr>
              <a:t> Павел  Анатольевич) присвоено  имя Филиппа Ивановича Колесникова. </a:t>
            </a:r>
            <a:endParaRPr lang="ru-RU" sz="2800" b="1" dirty="0">
              <a:solidFill>
                <a:srgbClr val="002060"/>
              </a:solidFill>
            </a:endParaRPr>
          </a:p>
        </p:txBody>
      </p:sp>
      <p:pic>
        <p:nvPicPr>
          <p:cNvPr id="37890" name="Picture 2" descr="D:\Users\Zavuch_2\Desktop\проект колесник\IMG_289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132856"/>
            <a:ext cx="4416490" cy="33123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 descr="D:\Users\Zavuch_2\Desktop\проект колесник\img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60648"/>
            <a:ext cx="2520280" cy="18902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D:\Users\Zavuch_2\Desktop\проект колесник\IMG_315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432868"/>
            <a:ext cx="4320480" cy="32403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7108" name="Picture 4" descr="D:\Users\Zavuch_2\Desktop\проект колесник\IMG_3161 (1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3212976"/>
            <a:ext cx="4059238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Объект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8024" y="404664"/>
            <a:ext cx="3816424" cy="26834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7234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Наш класс носит имя Героя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1026" name="Picture 2" descr="D:\Users\Zavuch_2\Desktop\b6193884-ae4e-4336-83ba-4163bc6ad4bb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268760"/>
            <a:ext cx="3809425" cy="5270644"/>
          </a:xfrm>
          <a:prstGeom prst="rect">
            <a:avLst/>
          </a:prstGeom>
          <a:noFill/>
        </p:spPr>
      </p:pic>
      <p:pic>
        <p:nvPicPr>
          <p:cNvPr id="1027" name="Picture 3" descr="D:\Users\Zavuch_2\Desktop\8688dcd1-dd76-4c02-92cd-0fcee384d58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196752"/>
            <a:ext cx="3960440" cy="52565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2019-2020 годы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50178" name="Picture 2" descr="D:\Users\Zavuch_2\Desktop\проект колесник\IMG_778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412776"/>
            <a:ext cx="3744415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D:\Users\Zavuch_2\Desktop\IMG_30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1268760"/>
            <a:ext cx="3827264" cy="28704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3" descr="D:\СЕРВЕР\Мои документы\ПАТРИОТИКА\ПАМЯТНИКИ\28.04-ст.Новодеревянковская\Фото-могила  Колесникова Ф.И\памятник установлен и открыт 6 мая 2015 года.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4149080"/>
            <a:ext cx="3699198" cy="2470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                             </a:t>
            </a:r>
            <a:r>
              <a:rPr lang="ru-RU" dirty="0" smtClean="0">
                <a:solidFill>
                  <a:srgbClr val="C00000"/>
                </a:solidFill>
              </a:rPr>
              <a:t>Акции</a:t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rgbClr val="C00000"/>
                </a:solidFill>
              </a:rPr>
              <a:t>«Свеча  Памяти»     «Цветы Памяти»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49154" name="Picture 2" descr="D:\Users\Zavuch_2\Desktop\проект колесник\10.учащиеся 7 кл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378862"/>
            <a:ext cx="4392488" cy="32943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9155" name="Picture 3" descr="D:\Users\Zavuch_2\Desktop\проект колесник\9.фото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7" y="2564904"/>
            <a:ext cx="4251259" cy="31884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02" name="Picture 2" descr="D:\Users\Zavuch_2\Desktop\проект колесник\IMG-20210205-WA005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6"/>
            <a:ext cx="4248472" cy="5978611"/>
          </a:xfrm>
          <a:prstGeom prst="rect">
            <a:avLst/>
          </a:prstGeom>
          <a:noFill/>
        </p:spPr>
      </p:pic>
      <p:pic>
        <p:nvPicPr>
          <p:cNvPr id="51203" name="Picture 3" descr="D:\Users\Zavuch_2\Desktop\проект колесник\1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38847" y="332656"/>
            <a:ext cx="4081625" cy="59766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90844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31   мая   1971   года -31 мая 2021 года</a:t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rgbClr val="002060"/>
                </a:solidFill>
              </a:rPr>
              <a:t>50   лет   со дня  смерти</a:t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rgbClr val="002060"/>
                </a:solidFill>
              </a:rPr>
              <a:t>Филиппа Ивановича Колесникова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52227" name="Picture 3" descr="D:\Users\Zavuch_2\Desktop\проект колесник\1.Колесников Филипп Ив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2132856"/>
            <a:ext cx="3024336" cy="43492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2228" name="Picture 4" descr="D:\Users\Zavuch_2\Desktop\img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348880"/>
            <a:ext cx="4797745" cy="35983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D:\Users\Zavuch_2\Desktop\DSC0021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76672"/>
            <a:ext cx="4059238" cy="30444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3251" name="Picture 3" descr="D:\Users\Zavuch_2\Desktop\й1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2780928"/>
            <a:ext cx="4859263" cy="36416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557</TotalTime>
  <Words>285</Words>
  <Application>Microsoft Office PowerPoint</Application>
  <PresentationFormat>Экран (4:3)</PresentationFormat>
  <Paragraphs>31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Бумажная</vt:lpstr>
      <vt:lpstr>«День Победы»</vt:lpstr>
      <vt:lpstr>                   Цель: Сформировать знания у детей о празднике  «День Победы», воспитание детей в духе патриотизма. </vt:lpstr>
      <vt:lpstr>Слайд 3</vt:lpstr>
      <vt:lpstr>Слайд 4</vt:lpstr>
      <vt:lpstr>Слайд 5</vt:lpstr>
      <vt:lpstr>  Тимуровская работа  2002 год                                    2006 год</vt:lpstr>
      <vt:lpstr>Учащиеся школы –участники акции 2010 год</vt:lpstr>
      <vt:lpstr>                         2013 год</vt:lpstr>
      <vt:lpstr>2014  год </vt:lpstr>
      <vt:lpstr>2014 год</vt:lpstr>
      <vt:lpstr>2015 год</vt:lpstr>
      <vt:lpstr>Слайд 12</vt:lpstr>
      <vt:lpstr>Слайд 13</vt:lpstr>
      <vt:lpstr>      Дни единых действий по благоустройству  памятников и мемориалов </vt:lpstr>
      <vt:lpstr>                      «Имя Героя-классу»</vt:lpstr>
      <vt:lpstr>Слайд 16</vt:lpstr>
      <vt:lpstr>Наш класс носит имя Героя</vt:lpstr>
      <vt:lpstr>2019-2020 годы</vt:lpstr>
      <vt:lpstr>                             Акции «Свеча  Памяти»     «Цветы Памяти»</vt:lpstr>
      <vt:lpstr>Слайд 20</vt:lpstr>
      <vt:lpstr>31   мая   1971   года -31 мая 2021 года 50   лет   со дня  смерти Филиппа Ивановича Колесникова</vt:lpstr>
      <vt:lpstr>Слайд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АЛЕКСЕЙ</dc:creator>
  <cp:lastModifiedBy>Пользователь Windows</cp:lastModifiedBy>
  <cp:revision>111</cp:revision>
  <dcterms:created xsi:type="dcterms:W3CDTF">2020-04-17T13:20:19Z</dcterms:created>
  <dcterms:modified xsi:type="dcterms:W3CDTF">2021-04-29T09:18:48Z</dcterms:modified>
</cp:coreProperties>
</file>