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59054-71E5-4FD3-882B-88B8CA4CEB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3436CC5-F445-4113-ADF7-D647D9E030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3E6460F-5E07-40DC-A3E2-76C6518DD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5E271A3-7D83-4CFE-9DA8-7EF09FC7B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0926701-3D61-48CC-9B2A-044F3E07C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440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53FD0C-51D8-457D-8D7F-002A72867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BA445C4-255E-4212-B311-17B05647B0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D84CCBE-785E-4DEF-9501-E7B584EA1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5A74A4F-DD88-4281-9FF5-106D78646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EEBDD1A-FAE3-4AEB-9903-F6358DF43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799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2ABB0A-7F41-4743-B031-6E125D6F6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571A3EC-C721-4C11-90C6-F86E01C7A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65262AE-8F47-4F5E-B5EF-1CCE65AFD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C3BEA64-91CB-4146-99C3-4BD39DD87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463EE9C-011B-4352-8CAB-5BF65611A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50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893286E-23E3-44F7-829C-335C85F68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8444D53-7E40-417D-BF93-8D2F728E2E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3879987-7FED-4BD3-88AE-42E6C6461C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D5D753B-A7B4-4D3F-9A73-25A067D9C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DD0F7D-5514-4D8A-AF77-13C1EA718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E647DA4-F7AA-4291-9F04-FB873CB73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824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BECFED-93B2-44A1-87B2-C60242AEE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CC8A9F4-5265-4E82-B83D-E726E6C80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6016E68-EC85-47B5-A50B-3DB3DDA611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8185119-6050-4988-B1F7-B301071C26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B578288-5F00-4CA2-ACE4-DD09E991C2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1D216E36-3A32-447E-9804-821FD0ECC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808D1CB-CCB7-4EF8-BF16-3F354BB9A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40B3351-88FC-4171-8F18-323ED7E6F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169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2E8C1D4-2242-4619-81E2-840B2FD7A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F046BD4-BA83-4304-AB1E-CEB44454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13B9F03-582D-4BEC-9CF6-B2AC02CCA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9A17F201-5542-44E1-94BC-59C2DCBE5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150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9A941528-D9AF-4FE9-8057-E20F39E37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1D365FFF-5D41-4A09-B3A7-F17BC23A7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8F604A0-328D-4ACC-BD0B-1981B2F13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548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32198D-53F0-4FB3-ACCF-348F448BA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C3090DF-05DE-481C-9677-C55F8B6F43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1593161-7048-401E-B630-4AE8CCA36D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3F55554-0110-4211-BE9C-B30834292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D3A545D-7CA7-48BB-8927-C5644131D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23FD871-6814-47D7-840A-10F3C189A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396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7B39E4-CA8D-4F0A-B2B7-3B1C8D47A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F7436458-F7C7-410D-BE21-C406421E29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AA977DB-C296-4502-9215-C5A670A4B9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72984D3-CE05-4235-8A5D-E375EB18F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74BCCBC-D4B8-4A9A-8CBC-6315CA583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1D595B5-043B-4631-AE7C-681E980DC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638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737CBD-FD8E-4D63-86D0-695E26B69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AAF7980-BCDC-4835-922C-87219CE44C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6C6AC68-96DA-410E-B49F-1F7FD2F9A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295CFE5-0984-43F1-90A1-030BB85C4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5F3633E-5958-409C-875F-93AB59351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887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BA71775F-1E3D-4A2A-AC07-11A0DBB029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66E7568-5F0C-402D-98B1-3EBCC434A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DCA0273-732C-4644-8033-9847FE804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692C6DD-AEF6-4F16-9346-BF8D44D4A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5C113B6-F40D-4716-8B84-A046A7938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706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630DA1-F789-4D15-808D-18DAD3622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2F6E776-3CB1-47B0-A449-26D23F6614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19A2130-0F8B-4CCB-8D21-15ECCDB393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1B12A-178F-49C3-AB9B-1AC3268D231B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406ADED-BFEF-445C-958C-7B601FBC33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2C518A9-B816-486A-B3AD-A07B8CDA1E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1EB93-ED74-42DF-B15D-CF4FA168B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44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2E99E654-17CC-45EE-835D-1545055E9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F669C599-1179-4F10-8C07-3EC366706488}"/>
              </a:ext>
            </a:extLst>
          </p:cNvPr>
          <p:cNvSpPr/>
          <p:nvPr/>
        </p:nvSpPr>
        <p:spPr>
          <a:xfrm>
            <a:off x="1302327" y="110837"/>
            <a:ext cx="8756073" cy="6066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 учреждение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№16 «Жемчужинка»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F7D5FC7-2E6A-424D-B546-8E5CA5CEA5C0}"/>
              </a:ext>
            </a:extLst>
          </p:cNvPr>
          <p:cNvSpPr/>
          <p:nvPr/>
        </p:nvSpPr>
        <p:spPr>
          <a:xfrm>
            <a:off x="801858" y="2588455"/>
            <a:ext cx="9791115" cy="11676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воспитателя по сопровождению детей с РАС в соответствии с внедрением новой ФАОП в ДОУ.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3919FC92-10A8-4AC2-8D2D-B3CFDA939410}"/>
              </a:ext>
            </a:extLst>
          </p:cNvPr>
          <p:cNvSpPr/>
          <p:nvPr/>
        </p:nvSpPr>
        <p:spPr>
          <a:xfrm>
            <a:off x="7821637" y="5092505"/>
            <a:ext cx="3277772" cy="10410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</a:p>
          <a:p>
            <a:pPr algn="ctr"/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Кокурина Е.А.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5C214597-18AC-46AF-8778-B26B71DB704C}"/>
              </a:ext>
            </a:extLst>
          </p:cNvPr>
          <p:cNvSpPr/>
          <p:nvPr/>
        </p:nvSpPr>
        <p:spPr>
          <a:xfrm>
            <a:off x="4473526" y="6020972"/>
            <a:ext cx="2489982" cy="527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Сергач- 2023г.</a:t>
            </a:r>
          </a:p>
        </p:txBody>
      </p:sp>
    </p:spTree>
    <p:extLst>
      <p:ext uri="{BB962C8B-B14F-4D97-AF65-F5344CB8AC3E}">
        <p14:creationId xmlns:p14="http://schemas.microsoft.com/office/powerpoint/2010/main" val="2927155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66AD4E5-0BFD-4029-A785-9C2D13552F04}"/>
              </a:ext>
            </a:extLst>
          </p:cNvPr>
          <p:cNvSpPr/>
          <p:nvPr/>
        </p:nvSpPr>
        <p:spPr>
          <a:xfrm>
            <a:off x="520504" y="464234"/>
            <a:ext cx="8356209" cy="2964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Сопровождение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долговременная поддержка ребенка, в основе которой лежит четкая организация работы, направленная на выбор варианта решения его актуальных проблем. </a:t>
            </a:r>
          </a:p>
          <a:p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сопровождения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максимального личностного развития дошкольника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4084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24D1AA2-637C-409A-8D76-BDA5AD15A144}"/>
              </a:ext>
            </a:extLst>
          </p:cNvPr>
          <p:cNvSpPr/>
          <p:nvPr/>
        </p:nvSpPr>
        <p:spPr>
          <a:xfrm>
            <a:off x="464235" y="576776"/>
            <a:ext cx="8046720" cy="2982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Коррекционная работа с детьми с РАС проводится в два этапа: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эмоционального контакта, преодоление негативизма ребенка к общению с взрослыми, смягчение эмоционального дискомфорта, нейтрализация страхов.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Преодоление трудностей целенаправленной деятельности ребенка, обучение его правильному поведению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4701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2F91708-53F8-4316-B8D4-036DAB5D8D59}"/>
              </a:ext>
            </a:extLst>
          </p:cNvPr>
          <p:cNvSpPr/>
          <p:nvPr/>
        </p:nvSpPr>
        <p:spPr>
          <a:xfrm>
            <a:off x="562708" y="531055"/>
            <a:ext cx="8201465" cy="57958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с детьми с РАС необходимо придерживаться 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следующих правил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Взаимодействовать с ребенком, только когда он готов к этому.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Принимать его таким, какой он есть.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 улавливать изменения в поведении ребенка, не давать ему выйти в деструктивную деятельность.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Придерживаться определенного режима дня.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ежедневные ритуалы.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Вступать в тактильный контакт с ребенком, только когда он сам просит об этом.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повышать голос и не издавать громких звуков.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выпускать ребенка из поля своего зрения. Ребенок должен понимать, что всегда может подойти к вам.</a:t>
            </a:r>
          </a:p>
        </p:txBody>
      </p:sp>
    </p:spTree>
    <p:extLst>
      <p:ext uri="{BB962C8B-B14F-4D97-AF65-F5344CB8AC3E}">
        <p14:creationId xmlns:p14="http://schemas.microsoft.com/office/powerpoint/2010/main" val="3823713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D2A12655-4333-4EA0-828C-C56F1BD46BB3}"/>
              </a:ext>
            </a:extLst>
          </p:cNvPr>
          <p:cNvSpPr/>
          <p:nvPr/>
        </p:nvSpPr>
        <p:spPr>
          <a:xfrm>
            <a:off x="478303" y="935500"/>
            <a:ext cx="8285870" cy="12590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ОПИСАНИЕ ОБРАЗОВАТЕЛЬНОЙ ДЕЯТЕЛЬНОСТИ ОБУЧАЮЩИХСЯ С РАС В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СООТВЕТСТВИИ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С НАПРАВЛЕНИЯМИ РАЗВИТИЯ РЕБЕНКА, ПРЕДСТАВЛЕННЫМИ В ПЯТИ ОБРАЗОВАТЕЛЬНЫХ ОБЛАСТЯХ :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53B955C-5CF5-4E9B-9349-638E7CFF559D}"/>
              </a:ext>
            </a:extLst>
          </p:cNvPr>
          <p:cNvSpPr/>
          <p:nvPr/>
        </p:nvSpPr>
        <p:spPr>
          <a:xfrm>
            <a:off x="478303" y="1730326"/>
            <a:ext cx="7638755" cy="32496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1.Социально- коммуникативное развитие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Речевое развитие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3.Познавательное развитие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4.Художественно-эстетическое развитие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Физическое развитие </a:t>
            </a:r>
          </a:p>
        </p:txBody>
      </p:sp>
    </p:spTree>
    <p:extLst>
      <p:ext uri="{BB962C8B-B14F-4D97-AF65-F5344CB8AC3E}">
        <p14:creationId xmlns:p14="http://schemas.microsoft.com/office/powerpoint/2010/main" val="970292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6B4B8A5-7C46-401F-A8E0-7DBDD8D82B4E}"/>
              </a:ext>
            </a:extLst>
          </p:cNvPr>
          <p:cNvSpPr/>
          <p:nvPr/>
        </p:nvSpPr>
        <p:spPr>
          <a:xfrm>
            <a:off x="277091" y="221673"/>
            <a:ext cx="9019309" cy="45165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Социально-коммуникативное развитие: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усвоение норм и ценностей, принятых в обществе, включая моральные и нравственные ценности;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общения и взаимодействия ребенка с педагогическим работником и другими детьми; становление самостоятельности, целенаправленности и саморегуляции собственных действий;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развитие социального и эмоционального интеллекта, эмоциональной отзывчивости, сопереживания, формирование готовности к совместной деятельности с другими детьми, формирование уважительного отношения и чувства принадлежности к своей семье и к сообществу обучающихся и педагогических работников в организации;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формирование позитивных установок к различным видам труда и творчества; формирование основ безопасного поведения в быту, социуме, природе.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41" y="4627852"/>
            <a:ext cx="2195513" cy="16462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950" y="4604760"/>
            <a:ext cx="2930129" cy="16462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982" y="4627851"/>
            <a:ext cx="2826327" cy="15898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714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3671663-7091-410D-8849-B42F56B166A2}"/>
              </a:ext>
            </a:extLst>
          </p:cNvPr>
          <p:cNvSpPr/>
          <p:nvPr/>
        </p:nvSpPr>
        <p:spPr>
          <a:xfrm>
            <a:off x="168812" y="0"/>
            <a:ext cx="8862646" cy="490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Речевое развитие</a:t>
            </a:r>
          </a:p>
          <a:p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основном этапе - работа по речевому развитию, начатая в предыдущих этапах, продолжается, частично перекрываясь, но уже в условиях группы (если это доступно ребёнку):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1.Формирование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импрессивной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экспрессивной речи, основ речевой коммуникации; владение речью как средством общения и культуры;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Развитие фонематического слуха; обогащение активного словаря; развитие связной, грамматически правильной диалогической и монологической речи;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Развитие речевого творчества Единственной конкретной задачей в развитии речевого творчества при РАС в дошкольном возрасте может быть продолжение работы по формированию спонтанного речевого общения.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7D65F6B-2E3C-4C76-BF4C-D81585F585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824" y="4255591"/>
            <a:ext cx="3493311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100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47CC899B-8D01-4DCA-AF3B-BAEE2AFC20B9}"/>
              </a:ext>
            </a:extLst>
          </p:cNvPr>
          <p:cNvSpPr/>
          <p:nvPr/>
        </p:nvSpPr>
        <p:spPr>
          <a:xfrm>
            <a:off x="323557" y="703385"/>
            <a:ext cx="8862646" cy="272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Знакомство с книжной культурой, детской литературой, понимание на слух текстов различных жанров детской литературы: возможно при сформированности понимания речи с учётом степени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пресыщаемости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утомляемости ребёнка, при правильном подборе текстов (доступность по содержанию) и внимательном контроле за пониманием их содержания.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5. Формирование звуковой аналитико-синтетической активности как предпосылки обучения грамоте: начинать это направление работы следует как можно раньше, но основной её объём приходится на пропедевтический период.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BE93106-651F-468A-9EDE-4A6F72B04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81" y="3540141"/>
            <a:ext cx="3603048" cy="25849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770A699-F2D5-4B27-812E-4EAF216089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4600" y="3360293"/>
            <a:ext cx="2383743" cy="294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011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D589FA2A-5B8B-43AB-9E0D-F42E15CAFF17}"/>
              </a:ext>
            </a:extLst>
          </p:cNvPr>
          <p:cNvSpPr/>
          <p:nvPr/>
        </p:nvSpPr>
        <p:spPr>
          <a:xfrm>
            <a:off x="436098" y="1"/>
            <a:ext cx="7709096" cy="6189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174233EF-6A28-467F-9C1C-2EB349C3331F}"/>
              </a:ext>
            </a:extLst>
          </p:cNvPr>
          <p:cNvSpPr/>
          <p:nvPr/>
        </p:nvSpPr>
        <p:spPr>
          <a:xfrm>
            <a:off x="154744" y="422031"/>
            <a:ext cx="9551963" cy="44510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познавательной деятельности в значительной степени пересекается с развитием речи, сенсорной и социально-коммуникативной сфер, что предполагает следующие целевые установки: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интересов обучающихся, любознательности и познавательной мотивации;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формирование познавательных действий, становление сознания;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воображения и творческой активности;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формирование первичных представлений о себе, других людях, объектах окружающего мира, о свойствах и отношениях объектов окружающего мира (форме, цвете, размере, материале, звучании, ритме, темпе, количестве, числе, части и целом, пространстве и времени, движении и покое, причинах и следствиях),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первичных представлений о малой родине и Отечестве, представлений о социокультурных ценностях нашего народа, об отечественных традициях и праздниках, о планете Земля как общем доме людей, об особенностях ее природы, многообразии стран и народов мира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CDEF12D-7DE4-45E6-9F92-0B6815FE1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374" y="4873092"/>
            <a:ext cx="2743804" cy="220999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B663372-4058-4F9C-B5D0-21F5FCA5E2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2178" y="4873092"/>
            <a:ext cx="3053310" cy="218625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855CF87-F491-48F5-81E3-D708266B08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9474" y="4873091"/>
            <a:ext cx="3173253" cy="218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480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86A5A87-2626-402E-9E28-44DA463576C5}"/>
              </a:ext>
            </a:extLst>
          </p:cNvPr>
          <p:cNvSpPr/>
          <p:nvPr/>
        </p:nvSpPr>
        <p:spPr>
          <a:xfrm>
            <a:off x="829994" y="267286"/>
            <a:ext cx="7793501" cy="3587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познавательного развития: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4C8FCD7-9C9A-4A5A-9CE8-07A615D6A2ED}"/>
              </a:ext>
            </a:extLst>
          </p:cNvPr>
          <p:cNvSpPr/>
          <p:nvPr/>
        </p:nvSpPr>
        <p:spPr>
          <a:xfrm>
            <a:off x="0" y="626012"/>
            <a:ext cx="9200271" cy="58451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первичных представлений об объектах окружающего мира, о свойствах и отношениях объектов окружающего мира: представлений о форме, цвете, размере, материале, звучании, ритме, темпе, количестве, числе, части и целом, пространстве и времени, движении и покое, причинах и следствиях.</a:t>
            </a:r>
          </a:p>
          <a:p>
            <a:pPr marL="342900" indent="-342900">
              <a:buAutoNum type="arabicPeriod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интересов обучающихся, любознательности и познавательной мотивации. Формирование познавательных действий: формирование и расширение спектра интересов на основе мотивации, адекватной уровню развития ребёнка с РАС; определение спектра, направленности познавательных действий.</a:t>
            </a:r>
          </a:p>
          <a:p>
            <a:pPr marL="342900" indent="-342900">
              <a:buAutoNum type="arabicPeriod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воображения и творческой активности.</a:t>
            </a:r>
          </a:p>
          <a:p>
            <a:pPr marL="342900" indent="-342900">
              <a:buAutoNum type="arabicPeriod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выделения событий внешнего мира (выделение событий и объектов в соответствии с социально принятыми критериями), выделения ребёнком себя как физического объекта, выделение другого человека как другого, </a:t>
            </a:r>
          </a:p>
          <a:p>
            <a:pPr marL="342900" indent="-342900">
              <a:buAutoNum type="arabicPeriod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первичных представлений о малой Родине и Отечестве, представлений о социокультурных ценностях нашего народа, об отечественных традициях и праздниках, о планете Земля как общем доме людей, об особенностях ее природы, многообразии стран и народов мира.</a:t>
            </a:r>
          </a:p>
        </p:txBody>
      </p:sp>
    </p:spTree>
    <p:extLst>
      <p:ext uri="{BB962C8B-B14F-4D97-AF65-F5344CB8AC3E}">
        <p14:creationId xmlns:p14="http://schemas.microsoft.com/office/powerpoint/2010/main" val="352896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53B86F64-3171-47B9-B407-3168ECBD0B04}"/>
              </a:ext>
            </a:extLst>
          </p:cNvPr>
          <p:cNvSpPr/>
          <p:nvPr/>
        </p:nvSpPr>
        <p:spPr>
          <a:xfrm>
            <a:off x="196947" y="168812"/>
            <a:ext cx="8989255" cy="403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Художественно-эстетическое развитие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Целевые установки по художественно-эстетическому развитию предусматривают: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развитие предпосылок ценностно-смыслового восприятия и понимания произведений искусства (словесного, музыкального, изобразительного), мира природы;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становление эстетического отношения к окружающему миру;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формирование элементарных представлений о видах искусства;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восприятие музыки, художественной литературы, фольклора;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стимулирование сопереживания персонажам художественных произведений; - реализация самостоятельной творческой деятельности обучающихся (изобразительной, конструктивно-модельной, музыкальной).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37" y="4130040"/>
            <a:ext cx="2891165" cy="21737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629" y="4130040"/>
            <a:ext cx="3686025" cy="21737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999" y="4144587"/>
            <a:ext cx="3994727" cy="21876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657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3343973C-F99C-4FFC-B046-453B132041D6}"/>
              </a:ext>
            </a:extLst>
          </p:cNvPr>
          <p:cNvSpPr/>
          <p:nvPr/>
        </p:nvSpPr>
        <p:spPr>
          <a:xfrm>
            <a:off x="1406769" y="110837"/>
            <a:ext cx="6682154" cy="409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развитие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A1943FE-815D-4674-A2DB-955B3A05DC22}"/>
              </a:ext>
            </a:extLst>
          </p:cNvPr>
          <p:cNvSpPr/>
          <p:nvPr/>
        </p:nvSpPr>
        <p:spPr>
          <a:xfrm>
            <a:off x="168812" y="520505"/>
            <a:ext cx="9529370" cy="4522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образовательной области «физическое развитие» реализуются следующие целевые установки: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развитие двигательной активности, в том числе связанной с выполнением упражнений, направленных на развитие таких физических качеств, как координация и гибкость;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проведение занятий, способствующих правильному формированию опорно-двигательной системы организма, развитию равновесия, координации движения, крупной и мелкой моторики обеих рук, а также с правильным, не наносящем ущерба организму, выполнением основных движений;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начальных представлений о некоторых видах спорта, овладение подвижными играми с правилами; становление целенаправленности и саморегуляции в двигательной сфере;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становление ценностей здорового образа жизни, овладение его элементарными нормами и правилами (в питании, двигательном режиме, закаливании, при формировании полезных привычек).</a:t>
            </a:r>
            <a:r>
              <a:rPr lang="ru-RU" dirty="0"/>
              <a:t>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196" y="4930032"/>
            <a:ext cx="2440532" cy="18303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5516" y="4930031"/>
            <a:ext cx="3481758" cy="18303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944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14E0B5B0-90CC-4A4B-A693-580F669451AC}"/>
              </a:ext>
            </a:extLst>
          </p:cNvPr>
          <p:cNvSpPr/>
          <p:nvPr/>
        </p:nvSpPr>
        <p:spPr>
          <a:xfrm>
            <a:off x="661182" y="365760"/>
            <a:ext cx="8398412" cy="703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взаимодействия с родителями.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21A5025-7998-4C2E-927A-18530AB1BA6C}"/>
              </a:ext>
            </a:extLst>
          </p:cNvPr>
          <p:cNvSpPr/>
          <p:nvPr/>
        </p:nvSpPr>
        <p:spPr>
          <a:xfrm>
            <a:off x="520505" y="1069145"/>
            <a:ext cx="7906043" cy="2475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1.Групповые родительские собрания.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2.Индивидуальные формы работы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и опросы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и консультации 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наглядного информационного обеспечения.</a:t>
            </a:r>
          </a:p>
          <a:p>
            <a:pPr algn="ctr"/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05" y="3429000"/>
            <a:ext cx="2425700" cy="1816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021" y="3407568"/>
            <a:ext cx="2474913" cy="1858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407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AD7275-A037-4F00-98D6-F73EB335C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732397D6-1C96-432F-B6C3-FB3987D97E67}"/>
              </a:ext>
            </a:extLst>
          </p:cNvPr>
          <p:cNvSpPr/>
          <p:nvPr/>
        </p:nvSpPr>
        <p:spPr>
          <a:xfrm>
            <a:off x="379828" y="1505243"/>
            <a:ext cx="8454683" cy="2405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9667348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991</Words>
  <Application>Microsoft Office PowerPoint</Application>
  <PresentationFormat>Произвольный</PresentationFormat>
  <Paragraphs>71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14</cp:revision>
  <dcterms:created xsi:type="dcterms:W3CDTF">2023-11-07T15:10:42Z</dcterms:created>
  <dcterms:modified xsi:type="dcterms:W3CDTF">2023-11-09T07:43:11Z</dcterms:modified>
</cp:coreProperties>
</file>