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5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310" r:id="rId15"/>
    <p:sldId id="269" r:id="rId16"/>
    <p:sldId id="270" r:id="rId17"/>
    <p:sldId id="311"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31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306" r:id="rId47"/>
    <p:sldId id="307" r:id="rId48"/>
    <p:sldId id="298" r:id="rId49"/>
    <p:sldId id="299" r:id="rId50"/>
    <p:sldId id="300" r:id="rId51"/>
    <p:sldId id="301" r:id="rId52"/>
    <p:sldId id="302" r:id="rId53"/>
    <p:sldId id="303" r:id="rId54"/>
    <p:sldId id="304" r:id="rId55"/>
    <p:sldId id="305" r:id="rId56"/>
    <p:sldId id="309" r:id="rId57"/>
    <p:sldId id="308" r:id="rId5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E9233F5-F7CD-4515-B31B-2B1759AEC299}" type="datetimeFigureOut">
              <a:rPr lang="ru-RU" smtClean="0"/>
              <a:pPr/>
              <a:t>24.01.2021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D77439-2B35-42C8-8BAA-9FBBBE194A9A}" type="slidenum">
              <a:rPr lang="ru-RU" smtClean="0"/>
              <a:pPr/>
              <a:t>‹#›</a:t>
            </a:fld>
            <a:endParaRPr lang="ru-R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97D77439-2B35-42C8-8BAA-9FBBBE194A9A}" type="slidenum">
              <a:rPr lang="ru-RU" smtClean="0"/>
              <a:pPr/>
              <a:t>39</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97D77439-2B35-42C8-8BAA-9FBBBE194A9A}" type="slidenum">
              <a:rPr lang="ru-RU" smtClean="0"/>
              <a:pPr/>
              <a:t>56</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5B106E36-FD25-4E2D-B0AA-010F637433A0}" type="datetimeFigureOut">
              <a:rPr lang="ru-RU" smtClean="0"/>
              <a:pPr/>
              <a:t>24.01.2021</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24.01.2021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24.01.2021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24.01.2021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24.01.2021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24.01.2021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24.01.2021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24.01.2021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24.01.2021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725C68B6-61C2-468F-89AB-4B9F7531AA68}"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24.01.2021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24.01.2021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B106E36-FD25-4E2D-B0AA-010F637433A0}" type="datetimeFigureOut">
              <a:rPr lang="ru-RU" smtClean="0"/>
              <a:pPr/>
              <a:t>24.01.2021</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25C68B6-61C2-468F-89AB-4B9F7531AA68}"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gif"/><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1425812485.jpg"/>
          <p:cNvPicPr>
            <a:picLocks noChangeAspect="1"/>
          </p:cNvPicPr>
          <p:nvPr/>
        </p:nvPicPr>
        <p:blipFill>
          <a:blip r:embed="rId2" cstate="print"/>
          <a:stretch>
            <a:fillRect/>
          </a:stretch>
        </p:blipFill>
        <p:spPr>
          <a:xfrm>
            <a:off x="0" y="0"/>
            <a:ext cx="9144000" cy="6858000"/>
          </a:xfrm>
          <a:prstGeom prst="rect">
            <a:avLst/>
          </a:prstGeom>
        </p:spPr>
      </p:pic>
      <p:sp>
        <p:nvSpPr>
          <p:cNvPr id="2" name="Заголовок 1"/>
          <p:cNvSpPr>
            <a:spLocks noGrp="1"/>
          </p:cNvSpPr>
          <p:nvPr>
            <p:ph type="ctrTitle"/>
          </p:nvPr>
        </p:nvSpPr>
        <p:spPr>
          <a:xfrm>
            <a:off x="0" y="2786058"/>
            <a:ext cx="9144000" cy="3474065"/>
          </a:xfrm>
        </p:spPr>
        <p:txBody>
          <a:bodyPr>
            <a:noAutofit/>
          </a:bodyPr>
          <a:lstStyle/>
          <a:p>
            <a:pPr algn="ctr"/>
            <a:r>
              <a:rPr lang="ru-RU" sz="5400" b="1" dirty="0" smtClean="0">
                <a:solidFill>
                  <a:srgbClr val="FF0000"/>
                </a:solidFill>
                <a:latin typeface="Bookman Old Style" pitchFamily="18" charset="0"/>
              </a:rPr>
              <a:t>«Малый город с </a:t>
            </a:r>
            <a:br>
              <a:rPr lang="ru-RU" sz="5400" b="1" dirty="0" smtClean="0">
                <a:solidFill>
                  <a:srgbClr val="FF0000"/>
                </a:solidFill>
                <a:latin typeface="Bookman Old Style" pitchFamily="18" charset="0"/>
              </a:rPr>
            </a:br>
            <a:r>
              <a:rPr lang="ru-RU" sz="5400" b="1" dirty="0" smtClean="0">
                <a:solidFill>
                  <a:srgbClr val="FF0000"/>
                </a:solidFill>
                <a:latin typeface="Bookman Old Style" pitchFamily="18" charset="0"/>
              </a:rPr>
              <a:t>великой историей»</a:t>
            </a:r>
            <a:endParaRPr lang="ru-RU" sz="5400" b="1" dirty="0">
              <a:solidFill>
                <a:srgbClr val="FF0000"/>
              </a:solidFill>
              <a:latin typeface="Bookman Old Style" pitchFamily="18" charset="0"/>
            </a:endParaRPr>
          </a:p>
        </p:txBody>
      </p:sp>
      <p:sp>
        <p:nvSpPr>
          <p:cNvPr id="3" name="Подзаголовок 2"/>
          <p:cNvSpPr>
            <a:spLocks noGrp="1"/>
          </p:cNvSpPr>
          <p:nvPr>
            <p:ph type="subTitle" idx="1"/>
          </p:nvPr>
        </p:nvSpPr>
        <p:spPr>
          <a:xfrm>
            <a:off x="0" y="0"/>
            <a:ext cx="9144000" cy="1142984"/>
          </a:xfrm>
        </p:spPr>
        <p:txBody>
          <a:bodyPr>
            <a:normAutofit/>
          </a:bodyPr>
          <a:lstStyle/>
          <a:p>
            <a:pPr algn="ctr"/>
            <a:r>
              <a:rPr lang="ru-RU" sz="4800" b="1" dirty="0" smtClean="0"/>
              <a:t>Виртуальный музей:</a:t>
            </a:r>
            <a:endParaRPr lang="ru-RU" sz="4800" b="1" dirty="0"/>
          </a:p>
        </p:txBody>
      </p:sp>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Рисунок 6" descr="01-09-osnovanie-moskva.jpg"/>
          <p:cNvPicPr>
            <a:picLocks noChangeAspect="1"/>
          </p:cNvPicPr>
          <p:nvPr/>
        </p:nvPicPr>
        <p:blipFill>
          <a:blip r:embed="rId2" cstate="print"/>
          <a:stretch>
            <a:fillRect/>
          </a:stretch>
        </p:blipFill>
        <p:spPr>
          <a:xfrm>
            <a:off x="24254" y="0"/>
            <a:ext cx="9095491" cy="6858000"/>
          </a:xfrm>
          <a:prstGeom prst="rect">
            <a:avLst/>
          </a:prstGeom>
        </p:spPr>
      </p:pic>
      <p:sp>
        <p:nvSpPr>
          <p:cNvPr id="6" name="Заголовок 5"/>
          <p:cNvSpPr>
            <a:spLocks noGrp="1"/>
          </p:cNvSpPr>
          <p:nvPr>
            <p:ph type="title"/>
          </p:nvPr>
        </p:nvSpPr>
        <p:spPr>
          <a:xfrm>
            <a:off x="457200" y="214290"/>
            <a:ext cx="8305800" cy="2428892"/>
          </a:xfrm>
        </p:spPr>
        <p:txBody>
          <a:bodyPr>
            <a:normAutofit/>
          </a:bodyPr>
          <a:lstStyle/>
          <a:p>
            <a:pPr algn="ctr"/>
            <a:r>
              <a:rPr lang="en-US" b="1" dirty="0" smtClean="0">
                <a:solidFill>
                  <a:srgbClr val="FF0000"/>
                </a:solidFill>
              </a:rPr>
              <a:t>I</a:t>
            </a:r>
            <a:r>
              <a:rPr lang="ru-RU" b="1" dirty="0" smtClean="0">
                <a:solidFill>
                  <a:srgbClr val="FF0000"/>
                </a:solidFill>
              </a:rPr>
              <a:t> зал:</a:t>
            </a:r>
            <a:br>
              <a:rPr lang="ru-RU" b="1" dirty="0" smtClean="0">
                <a:solidFill>
                  <a:srgbClr val="FF0000"/>
                </a:solidFill>
              </a:rPr>
            </a:br>
            <a:r>
              <a:rPr lang="ru-RU" b="1" dirty="0" smtClean="0">
                <a:solidFill>
                  <a:srgbClr val="FF0000"/>
                </a:solidFill>
              </a:rPr>
              <a:t>«История основания и становления города Орла»</a:t>
            </a:r>
            <a:endParaRPr lang="ru-RU" b="1" dirty="0">
              <a:solidFill>
                <a:srgbClr val="FF0000"/>
              </a:solidFill>
            </a:endParaRPr>
          </a:p>
        </p:txBody>
      </p:sp>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Содержимое 6"/>
          <p:cNvSpPr>
            <a:spLocks noGrp="1"/>
          </p:cNvSpPr>
          <p:nvPr>
            <p:ph idx="1"/>
          </p:nvPr>
        </p:nvSpPr>
        <p:spPr>
          <a:xfrm>
            <a:off x="214282" y="214290"/>
            <a:ext cx="8715436" cy="6429420"/>
          </a:xfrm>
        </p:spPr>
        <p:txBody>
          <a:bodyPr>
            <a:normAutofit fontScale="77500" lnSpcReduction="20000"/>
          </a:bodyPr>
          <a:lstStyle/>
          <a:p>
            <a:r>
              <a:rPr lang="ru-RU" dirty="0" smtClean="0">
                <a:latin typeface="Times New Roman" pitchFamily="18" charset="0"/>
                <a:cs typeface="Times New Roman" pitchFamily="18" charset="0"/>
              </a:rPr>
              <a:t>В первой половине XV века положение Московского княжества</a:t>
            </a:r>
            <a:r>
              <a:rPr lang="ru-RU" cap="small"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было трудным. Одно за другим следовали нападения монголо-татарских ханов, а между князьями с новой силой разгорелись феодальные усобицы. Этим воспользовались литовские князья. В 1449 году в зависимость от Литвы попали </a:t>
            </a:r>
            <a:r>
              <a:rPr lang="ru-RU" dirty="0" err="1" smtClean="0">
                <a:latin typeface="Times New Roman" pitchFamily="18" charset="0"/>
                <a:cs typeface="Times New Roman" pitchFamily="18" charset="0"/>
              </a:rPr>
              <a:t>Верховское</a:t>
            </a:r>
            <a:r>
              <a:rPr lang="ru-RU" dirty="0" smtClean="0">
                <a:latin typeface="Times New Roman" pitchFamily="18" charset="0"/>
                <a:cs typeface="Times New Roman" pitchFamily="18" charset="0"/>
              </a:rPr>
              <a:t> княжество (на верхней Оке) и город Мценск.</a:t>
            </a:r>
          </a:p>
          <a:p>
            <a:r>
              <a:rPr lang="ru-RU" dirty="0" smtClean="0">
                <a:latin typeface="Times New Roman" pitchFamily="18" charset="0"/>
                <a:cs typeface="Times New Roman" pitchFamily="18" charset="0"/>
              </a:rPr>
              <a:t>После свержения в 1480 году монголо-татарского ига объединение русских земель вокруг Москвы продолжалось.</a:t>
            </a:r>
          </a:p>
          <a:p>
            <a:r>
              <a:rPr lang="ru-RU" dirty="0" smtClean="0">
                <a:latin typeface="Times New Roman" pitchFamily="18" charset="0"/>
                <a:cs typeface="Times New Roman" pitchFamily="18" charset="0"/>
              </a:rPr>
              <a:t>В 1494  году на  берегу реки  </a:t>
            </a:r>
            <a:r>
              <a:rPr lang="ru-RU" dirty="0" err="1" smtClean="0">
                <a:latin typeface="Times New Roman" pitchFamily="18" charset="0"/>
                <a:cs typeface="Times New Roman" pitchFamily="18" charset="0"/>
              </a:rPr>
              <a:t>Зуши</a:t>
            </a:r>
            <a:r>
              <a:rPr lang="ru-RU" dirty="0" smtClean="0">
                <a:latin typeface="Times New Roman" pitchFamily="18" charset="0"/>
                <a:cs typeface="Times New Roman" pitchFamily="18" charset="0"/>
              </a:rPr>
              <a:t>  произошла  битва между воинами нашего края и литовскими отрядами. В этой битве оказывали помощь воины, посланные московским князем. Литовцы были разгромлены.</a:t>
            </a:r>
          </a:p>
          <a:p>
            <a:r>
              <a:rPr lang="ru-RU" dirty="0" smtClean="0">
                <a:latin typeface="Times New Roman" pitchFamily="18" charset="0"/>
                <a:cs typeface="Times New Roman" pitchFamily="18" charset="0"/>
              </a:rPr>
              <a:t>В начале XVI века в результате русско-литовской войны все удельные княжества Орловского края были возвращены Русскому государству. Иван III считал земли нашего края своей собственностью и завещал города Елец и Мценск с волостями и селами сыну Василию, а город Брянск с волостями и селами - сыну Юрию.</a:t>
            </a:r>
          </a:p>
          <a:p>
            <a:r>
              <a:rPr lang="ru-RU" dirty="0" smtClean="0">
                <a:latin typeface="Times New Roman" pitchFamily="18" charset="0"/>
                <a:cs typeface="Times New Roman" pitchFamily="18" charset="0"/>
              </a:rPr>
              <a:t>С конца XV века Русскому государству начали угрожать новые враги: крымские и ногайские татары. Они совершали набеги на города и села, многих жителей захватывали в плен и уводили себе в качестве рабов, а поселения сжигали. Весь XVI век был веком непрерывной борьбы с этими врагами. Для безопасности южных границ силами крестьян и ремесленников строились крепости, устраивались лесные завалы («засеки»), надолбы, рылись рвы и насыпались земляные валы.</a:t>
            </a:r>
          </a:p>
          <a:p>
            <a:endParaRPr lang="ru-RU" dirty="0">
              <a:latin typeface="Times New Roman" pitchFamily="18" charset="0"/>
              <a:cs typeface="Times New Roman" pitchFamily="18" charset="0"/>
            </a:endParaRPr>
          </a:p>
        </p:txBody>
      </p:sp>
    </p:spTree>
  </p:cSld>
  <p:clrMapOvr>
    <a:masterClrMapping/>
  </p:clrMapOvr>
  <p:transition>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4"/>
          <p:cNvSpPr>
            <a:spLocks noGrp="1"/>
          </p:cNvSpPr>
          <p:nvPr>
            <p:ph sz="half" idx="1"/>
          </p:nvPr>
        </p:nvSpPr>
        <p:spPr>
          <a:xfrm>
            <a:off x="0" y="714356"/>
            <a:ext cx="3851920" cy="5929354"/>
          </a:xfrm>
        </p:spPr>
        <p:txBody>
          <a:bodyPr>
            <a:normAutofit fontScale="77500" lnSpcReduction="20000"/>
          </a:bodyPr>
          <a:lstStyle/>
          <a:p>
            <a:r>
              <a:rPr lang="ru-RU" dirty="0" smtClean="0">
                <a:latin typeface="Times New Roman" pitchFamily="18" charset="0"/>
                <a:cs typeface="Times New Roman" pitchFamily="18" charset="0"/>
              </a:rPr>
              <a:t>Частые набеги татар требовали строительства новых </a:t>
            </a:r>
            <a:r>
              <a:rPr lang="ru-RU" dirty="0" smtClean="0">
                <a:latin typeface="Times New Roman" pitchFamily="18" charset="0"/>
                <a:cs typeface="Times New Roman" pitchFamily="18" charset="0"/>
              </a:rPr>
              <a:t>укреплений</a:t>
            </a:r>
            <a:r>
              <a:rPr lang="ru-RU" dirty="0" smtClean="0">
                <a:latin typeface="Times New Roman" pitchFamily="18" charset="0"/>
                <a:cs typeface="Times New Roman" pitchFamily="18" charset="0"/>
              </a:rPr>
              <a:t>. Московский царь Иван IV в 1565 году осмотрел военные укрепления, или, как их называли, «засечную черту», вдоль южных рубежей Московского государства. В летописи об этом событии говорится: «...апреля в тот же день царь и великий князь ездил в объезд в Козельск, Белев, </a:t>
            </a:r>
            <a:r>
              <a:rPr lang="ru-RU" dirty="0" err="1" smtClean="0">
                <a:latin typeface="Times New Roman" pitchFamily="18" charset="0"/>
                <a:cs typeface="Times New Roman" pitchFamily="18" charset="0"/>
              </a:rPr>
              <a:t>Болхов</a:t>
            </a:r>
            <a:r>
              <a:rPr lang="ru-RU" dirty="0" smtClean="0">
                <a:latin typeface="Times New Roman" pitchFamily="18" charset="0"/>
                <a:cs typeface="Times New Roman" pitchFamily="18" charset="0"/>
              </a:rPr>
              <a:t> и иные </a:t>
            </a:r>
            <a:r>
              <a:rPr lang="ru-RU" dirty="0" err="1" smtClean="0">
                <a:latin typeface="Times New Roman" pitchFamily="18" charset="0"/>
                <a:cs typeface="Times New Roman" pitchFamily="18" charset="0"/>
              </a:rPr>
              <a:t>украинные</a:t>
            </a:r>
            <a:r>
              <a:rPr lang="ru-RU" dirty="0" smtClean="0">
                <a:latin typeface="Times New Roman" pitchFamily="18" charset="0"/>
                <a:cs typeface="Times New Roman" pitchFamily="18" charset="0"/>
              </a:rPr>
              <a:t> места от Крымские </a:t>
            </a:r>
            <a:r>
              <a:rPr lang="ru-RU" dirty="0" err="1" smtClean="0">
                <a:latin typeface="Times New Roman" pitchFamily="18" charset="0"/>
                <a:cs typeface="Times New Roman" pitchFamily="18" charset="0"/>
              </a:rPr>
              <a:t>украины</a:t>
            </a:r>
            <a:r>
              <a:rPr lang="ru-RU" dirty="0" smtClean="0">
                <a:latin typeface="Times New Roman" pitchFamily="18" charset="0"/>
                <a:cs typeface="Times New Roman" pitchFamily="18" charset="0"/>
              </a:rPr>
              <a:t>...» Во время этой поездки он выбрал место для строительства новой крепости. Таким пунктом оказалось место впадения реки Орлик в Оку. Здесь скрещивались сухопут­ные и речные торговые пути.</a:t>
            </a:r>
            <a:endParaRPr lang="ru-RU" dirty="0">
              <a:latin typeface="Times New Roman" pitchFamily="18" charset="0"/>
              <a:cs typeface="Times New Roman" pitchFamily="18" charset="0"/>
            </a:endParaRPr>
          </a:p>
        </p:txBody>
      </p:sp>
      <p:pic>
        <p:nvPicPr>
          <p:cNvPr id="9" name="Содержимое 8" descr="8BDmEsO03m0.jpg"/>
          <p:cNvPicPr>
            <a:picLocks noGrp="1" noChangeAspect="1"/>
          </p:cNvPicPr>
          <p:nvPr>
            <p:ph sz="half" idx="2"/>
          </p:nvPr>
        </p:nvPicPr>
        <p:blipFill>
          <a:blip r:embed="rId2" cstate="print"/>
          <a:stretch>
            <a:fillRect/>
          </a:stretch>
        </p:blipFill>
        <p:spPr>
          <a:xfrm>
            <a:off x="3897313" y="1124745"/>
            <a:ext cx="5246687" cy="3492000"/>
          </a:xfrm>
        </p:spPr>
      </p:pic>
    </p:spTree>
  </p:cSld>
  <p:clrMapOvr>
    <a:masterClrMapping/>
  </p:clrMapOvr>
  <p:transition>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одержимое 5"/>
          <p:cNvSpPr>
            <a:spLocks noGrp="1"/>
          </p:cNvSpPr>
          <p:nvPr>
            <p:ph sz="half" idx="1"/>
          </p:nvPr>
        </p:nvSpPr>
        <p:spPr>
          <a:xfrm>
            <a:off x="0" y="908720"/>
            <a:ext cx="4139952" cy="5446205"/>
          </a:xfrm>
        </p:spPr>
        <p:txBody>
          <a:bodyPr>
            <a:noAutofit/>
          </a:bodyPr>
          <a:lstStyle/>
          <a:p>
            <a:r>
              <a:rPr lang="ru-RU" sz="2000" dirty="0" smtClean="0">
                <a:latin typeface="Times New Roman" pitchFamily="18" charset="0"/>
                <a:cs typeface="Times New Roman" pitchFamily="18" charset="0"/>
              </a:rPr>
              <a:t>По преданию, Иван IV, </a:t>
            </a:r>
            <a:r>
              <a:rPr lang="ru-RU" sz="2000" dirty="0" err="1" smtClean="0">
                <a:latin typeface="Times New Roman" pitchFamily="18" charset="0"/>
                <a:cs typeface="Times New Roman" pitchFamily="18" charset="0"/>
              </a:rPr>
              <a:t>увидя</a:t>
            </a:r>
            <a:r>
              <a:rPr lang="ru-RU" sz="2000" dirty="0" smtClean="0">
                <a:latin typeface="Times New Roman" pitchFamily="18" charset="0"/>
                <a:cs typeface="Times New Roman" pitchFamily="18" charset="0"/>
              </a:rPr>
              <a:t>, что с высокого дуба, росшего на этом месте, взлетел орел, предложил назвать новую крепость Орлом. Об этом событии в летописи под 1566 годом записано следующее: «Того же лета повелением государя царя и великого князя Ивана Васильевича всея </a:t>
            </a:r>
            <a:r>
              <a:rPr lang="ru-RU" sz="2000" dirty="0" err="1" smtClean="0">
                <a:latin typeface="Times New Roman" pitchFamily="18" charset="0"/>
                <a:cs typeface="Times New Roman" pitchFamily="18" charset="0"/>
              </a:rPr>
              <a:t>Руссии</a:t>
            </a:r>
            <a:r>
              <a:rPr lang="ru-RU" sz="2000" dirty="0" smtClean="0">
                <a:latin typeface="Times New Roman" pitchFamily="18" charset="0"/>
                <a:cs typeface="Times New Roman" pitchFamily="18" charset="0"/>
              </a:rPr>
              <a:t> поставлен </a:t>
            </a:r>
            <a:r>
              <a:rPr lang="ru-RU" sz="2000" dirty="0" err="1" smtClean="0">
                <a:latin typeface="Times New Roman" pitchFamily="18" charset="0"/>
                <a:cs typeface="Times New Roman" pitchFamily="18" charset="0"/>
              </a:rPr>
              <a:t>бысть</a:t>
            </a:r>
            <a:r>
              <a:rPr lang="ru-RU" sz="2000" dirty="0" smtClean="0">
                <a:latin typeface="Times New Roman" pitchFamily="18" charset="0"/>
                <a:cs typeface="Times New Roman" pitchFamily="18" charset="0"/>
              </a:rPr>
              <a:t> город на поли на реке Орлее».</a:t>
            </a:r>
          </a:p>
          <a:p>
            <a:r>
              <a:rPr lang="ru-RU" sz="2000" dirty="0" smtClean="0">
                <a:latin typeface="Times New Roman" pitchFamily="18" charset="0"/>
                <a:cs typeface="Times New Roman" pitchFamily="18" charset="0"/>
              </a:rPr>
              <a:t>Крепость была построена на территории, где в настоящее время расположен детский парк. </a:t>
            </a:r>
            <a:endParaRPr lang="ru-RU" sz="2000" dirty="0"/>
          </a:p>
        </p:txBody>
      </p:sp>
      <p:pic>
        <p:nvPicPr>
          <p:cNvPr id="12" name="Содержимое 6" descr="na-territorii-orla-v-oke-povysili-uroven-vody-13849.jpg"/>
          <p:cNvPicPr>
            <a:picLocks noGrp="1" noChangeAspect="1"/>
          </p:cNvPicPr>
          <p:nvPr>
            <p:ph sz="half" idx="2"/>
          </p:nvPr>
        </p:nvPicPr>
        <p:blipFill>
          <a:blip r:embed="rId2" cstate="print"/>
          <a:stretch>
            <a:fillRect/>
          </a:stretch>
        </p:blipFill>
        <p:spPr>
          <a:xfrm>
            <a:off x="4090227" y="1861964"/>
            <a:ext cx="5053773" cy="3790330"/>
          </a:xfrm>
        </p:spPr>
      </p:pic>
    </p:spTree>
  </p:cSld>
  <p:clrMapOvr>
    <a:masterClrMapping/>
  </p:clrMapOvr>
  <p:transition>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Содержимое 9"/>
          <p:cNvSpPr>
            <a:spLocks noGrp="1"/>
          </p:cNvSpPr>
          <p:nvPr>
            <p:ph sz="half" idx="1"/>
          </p:nvPr>
        </p:nvSpPr>
        <p:spPr>
          <a:xfrm>
            <a:off x="0" y="0"/>
            <a:ext cx="5715008" cy="6858000"/>
          </a:xfrm>
        </p:spPr>
        <p:txBody>
          <a:bodyPr>
            <a:noAutofit/>
          </a:bodyPr>
          <a:lstStyle/>
          <a:p>
            <a:r>
              <a:rPr lang="ru-RU" sz="1600" dirty="0" smtClean="0">
                <a:latin typeface="Times New Roman" pitchFamily="18" charset="0"/>
                <a:cs typeface="Times New Roman" pitchFamily="18" charset="0"/>
              </a:rPr>
              <a:t>Первоначальный план крепости не сохранился. По описанию 1652 года она имела три линии укреплений. Первая линия - «рубленный город» (или внутренняя крепость) – находилась на острове, образованном Окой и Орликом и прорытым между ними и наполненным водою рвом.   Внутри крепости  находились дом воеводы, церковь, тюрьма, помещения для хранения хлеба, пороха, свинца, ядер и различного оружия. В крепости были постройки детей боярских, в которые они переселялись из своих имений в случае приближения врага. Далее  шла вторая линия укреплений («острог стоячий»), длиной около 1342 метров. Предполагают, что эта линия проходила от Орлика</a:t>
            </a:r>
            <a:r>
              <a:rPr lang="ru-RU" sz="1600" i="1" dirty="0" smtClean="0">
                <a:latin typeface="Times New Roman" pitchFamily="18" charset="0"/>
                <a:cs typeface="Times New Roman" pitchFamily="18" charset="0"/>
              </a:rPr>
              <a:t> </a:t>
            </a:r>
            <a:r>
              <a:rPr lang="ru-RU" sz="1600" dirty="0" smtClean="0">
                <a:latin typeface="Times New Roman" pitchFamily="18" charset="0"/>
                <a:cs typeface="Times New Roman" pitchFamily="18" charset="0"/>
              </a:rPr>
              <a:t>до Оки близ современного Володарского переулка. Для въезда в «острог стоячий» были возведены две башни с воротами. Одни ворота выходили на </a:t>
            </a:r>
            <a:r>
              <a:rPr lang="ru-RU" sz="1600" dirty="0" err="1" smtClean="0">
                <a:latin typeface="Times New Roman" pitchFamily="18" charset="0"/>
                <a:cs typeface="Times New Roman" pitchFamily="18" charset="0"/>
              </a:rPr>
              <a:t>Корчаковскую</a:t>
            </a:r>
            <a:r>
              <a:rPr lang="ru-RU" sz="1600" dirty="0" smtClean="0">
                <a:latin typeface="Times New Roman" pitchFamily="18" charset="0"/>
                <a:cs typeface="Times New Roman" pitchFamily="18" charset="0"/>
              </a:rPr>
              <a:t> дорогу (ныне улица Сакко и Ванцетти), а другие на </a:t>
            </a:r>
            <a:r>
              <a:rPr lang="ru-RU" sz="1600" dirty="0" err="1" smtClean="0">
                <a:latin typeface="Times New Roman" pitchFamily="18" charset="0"/>
                <a:cs typeface="Times New Roman" pitchFamily="18" charset="0"/>
              </a:rPr>
              <a:t>Кромскую</a:t>
            </a:r>
            <a:r>
              <a:rPr lang="ru-RU" sz="1600" dirty="0" smtClean="0">
                <a:latin typeface="Times New Roman" pitchFamily="18" charset="0"/>
                <a:cs typeface="Times New Roman" pitchFamily="18" charset="0"/>
              </a:rPr>
              <a:t> (ныне Комсомольская улица). На территории острога были дворы пушкарей, воротников и куз­ница. За второй линией укреплений находился небольшой посад, насчитывавший первоначально 30 дворов. О месте расположения этих дворов нам напоминают современные Посадские улицы. Посад был защищен надолбами и рвом. Это была третья линия укреплений. Ее остатки в виде рва видны до сих пор в районе улицы Зеленый ров. </a:t>
            </a:r>
          </a:p>
          <a:p>
            <a:r>
              <a:rPr lang="ru-RU" sz="1600" dirty="0" smtClean="0">
                <a:latin typeface="Times New Roman" pitchFamily="18" charset="0"/>
                <a:cs typeface="Times New Roman" pitchFamily="18" charset="0"/>
              </a:rPr>
              <a:t>Орловская крепость не один раз выдерживала натиск татар, рвавшихся к центру Русского государства - Москве.</a:t>
            </a:r>
          </a:p>
          <a:p>
            <a:endParaRPr lang="ru-RU" sz="1600" dirty="0">
              <a:latin typeface="Times New Roman" pitchFamily="18" charset="0"/>
              <a:cs typeface="Times New Roman" pitchFamily="18" charset="0"/>
            </a:endParaRPr>
          </a:p>
        </p:txBody>
      </p:sp>
      <p:pic>
        <p:nvPicPr>
          <p:cNvPr id="14" name="Содержимое 13" descr="3_big.jpg"/>
          <p:cNvPicPr>
            <a:picLocks noGrp="1" noChangeAspect="1"/>
          </p:cNvPicPr>
          <p:nvPr>
            <p:ph sz="half" idx="2"/>
          </p:nvPr>
        </p:nvPicPr>
        <p:blipFill>
          <a:blip r:embed="rId2" cstate="print"/>
          <a:stretch>
            <a:fillRect/>
          </a:stretch>
        </p:blipFill>
        <p:spPr>
          <a:xfrm>
            <a:off x="5536341" y="1731091"/>
            <a:ext cx="3607659" cy="3126669"/>
          </a:xfrm>
        </p:spPr>
      </p:pic>
    </p:spTree>
  </p:cSld>
  <p:clrMapOvr>
    <a:masterClrMapping/>
  </p:clrMapOvr>
  <p:transition>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одержимое 5"/>
          <p:cNvSpPr>
            <a:spLocks noGrp="1"/>
          </p:cNvSpPr>
          <p:nvPr>
            <p:ph idx="1"/>
          </p:nvPr>
        </p:nvSpPr>
        <p:spPr>
          <a:xfrm>
            <a:off x="142844" y="214290"/>
            <a:ext cx="8715436" cy="6286544"/>
          </a:xfrm>
        </p:spPr>
        <p:txBody>
          <a:bodyPr>
            <a:normAutofit fontScale="85000" lnSpcReduction="20000"/>
          </a:bodyPr>
          <a:lstStyle/>
          <a:p>
            <a:r>
              <a:rPr lang="ru-RU" dirty="0" smtClean="0"/>
              <a:t>В начале XVII в. Орел стал одним из мест, связанных с событиями смутного времени. В 1605 г. через Орел прошли войска Лжедмитрия I, здесь он реформировал свою армию. В 1606 г. город без боя перешел под контроль Ивана </a:t>
            </a:r>
            <a:r>
              <a:rPr lang="ru-RU" dirty="0" err="1" smtClean="0"/>
              <a:t>Болотникова</a:t>
            </a:r>
            <a:r>
              <a:rPr lang="ru-RU" dirty="0" smtClean="0"/>
              <a:t>. Зимой 1607 - весной 1608 гг. Орёл стал резиденцией Лжедмитрия II,. В 1611 и 1615 гг. на завершающем этапе борьбы с польской интервенцией город был разрушен польскими войсками. Жители ушли во Мценск и другие окрестные города, но созданный в 1566 г. Орловский уезд был сохранен.</a:t>
            </a:r>
          </a:p>
          <a:p>
            <a:r>
              <a:rPr lang="ru-RU" dirty="0" smtClean="0"/>
              <a:t>В 1636 г. крепость Орла был восстановлен на прежнем месте. В 1645, 1650, 1659 и 1662 гг. он подвергался нападениям крымских татар. Вплоть до 70-х гг. XVII в. неоднократно рассматривался вопрос о переносе крепости на соседний высокий берег, но это сделано не было. После утраты городом своего военного значения крепость была разобрана в начале XVIII в. </a:t>
            </a:r>
          </a:p>
          <a:p>
            <a:r>
              <a:rPr lang="ru-RU" dirty="0" smtClean="0"/>
              <a:t>С освоением Дикого поля в середине XVII в. Орел становится одним из центров хлебной и пеньковой торговли. Вывоз осуществлялся в основном по Оке сплавным путём, во время половодья и при спуске специальных плотин сооруженных на притоках.</a:t>
            </a:r>
            <a:br>
              <a:rPr lang="ru-RU" dirty="0" smtClean="0"/>
            </a:br>
            <a:endParaRPr lang="ru-RU" dirty="0"/>
          </a:p>
        </p:txBody>
      </p:sp>
    </p:spTree>
  </p:cSld>
  <p:clrMapOvr>
    <a:masterClrMapping/>
  </p:clrMapOvr>
  <p:transition>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0" y="285728"/>
            <a:ext cx="5072066" cy="6069197"/>
          </a:xfrm>
        </p:spPr>
        <p:txBody>
          <a:bodyPr>
            <a:normAutofit fontScale="62500" lnSpcReduction="20000"/>
          </a:bodyPr>
          <a:lstStyle/>
          <a:p>
            <a:r>
              <a:rPr lang="ru-RU" b="1" dirty="0" smtClean="0"/>
              <a:t>В 1708 г. город был отнесен к Киевской губернии, а с 1727 г. входит в состав Белгородской губернии. С 23 февраля 1778 г. город центр Орловской губернии, а с 5 сентября т.г. и Орловского наместничества вплоть до 1796 г..</a:t>
            </a:r>
            <a:br>
              <a:rPr lang="ru-RU" b="1" dirty="0" smtClean="0"/>
            </a:br>
            <a:r>
              <a:rPr lang="ru-RU" b="1" dirty="0" smtClean="0"/>
              <a:t>В 1779 г. город был масштабно перепланирован в соответствии с Регулярным» планом. Тогда же река Орел переименована в Орлик.</a:t>
            </a:r>
            <a:br>
              <a:rPr lang="ru-RU" b="1" dirty="0" smtClean="0"/>
            </a:br>
            <a:r>
              <a:rPr lang="ru-RU" b="1" dirty="0" smtClean="0"/>
              <a:t/>
            </a:r>
            <a:br>
              <a:rPr lang="ru-RU" b="1" dirty="0" smtClean="0"/>
            </a:br>
            <a:r>
              <a:rPr lang="ru-RU" b="1" dirty="0" smtClean="0"/>
              <a:t>В 1859 г. с Орлом было впервые установлено телеграфное сообщение с Петербургом и Москвой. В 1860-х гг. через Орёл начинается прокладка Московско-Курской и </a:t>
            </a:r>
            <a:r>
              <a:rPr lang="ru-RU" b="1" dirty="0" err="1" smtClean="0"/>
              <a:t>Риго-Орловской</a:t>
            </a:r>
            <a:r>
              <a:rPr lang="ru-RU" b="1" dirty="0" smtClean="0"/>
              <a:t> железных дорог, вступившие в строй в 1868 г. Тогда же был построен первый вокзал с корпусами локомотивного депо. Вывоз продукции сельского хозяйства по железным дорогам изменил экономику города, уменьшив значение судоходства по Оке. В 1895 г. в Орле была построена электростанция и мост-плотина, впервые на улицах и в некоторых домах города появилось электрическое освещение.</a:t>
            </a:r>
          </a:p>
          <a:p>
            <a:r>
              <a:rPr lang="ru-RU" b="1" dirty="0" smtClean="0"/>
              <a:t> В 1898 году в Орле открыто внутригородское трамвайное сообщение.</a:t>
            </a:r>
            <a:endParaRPr lang="ru-RU" b="1" dirty="0"/>
          </a:p>
        </p:txBody>
      </p:sp>
      <p:pic>
        <p:nvPicPr>
          <p:cNvPr id="8" name="Содержимое 7" descr="14985.jpg"/>
          <p:cNvPicPr>
            <a:picLocks noGrp="1" noChangeAspect="1"/>
          </p:cNvPicPr>
          <p:nvPr>
            <p:ph sz="half" idx="2"/>
          </p:nvPr>
        </p:nvPicPr>
        <p:blipFill>
          <a:blip r:embed="rId2" cstate="print"/>
          <a:stretch>
            <a:fillRect/>
          </a:stretch>
        </p:blipFill>
        <p:spPr>
          <a:xfrm>
            <a:off x="5105400" y="1928802"/>
            <a:ext cx="4038600" cy="2570018"/>
          </a:xfrm>
        </p:spPr>
      </p:pic>
    </p:spTree>
  </p:cSld>
  <p:clrMapOvr>
    <a:masterClrMapping/>
  </p:clrMapOvr>
  <p:transition>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0" y="428604"/>
            <a:ext cx="5072066" cy="5926321"/>
          </a:xfrm>
        </p:spPr>
        <p:txBody>
          <a:bodyPr>
            <a:normAutofit/>
          </a:bodyPr>
          <a:lstStyle/>
          <a:p>
            <a:r>
              <a:rPr lang="ru-RU" dirty="0" smtClean="0"/>
              <a:t>Во время Гражданской войны Орел стал конечным пунктом продвижения Белой армии на север во время наступления на Москву осенью 1919 г. Город находился под контролем войск А.И. Деникина с 13 октября по 20 октября 1919 г.   4 ноября 2009 г. в Военно-историческом музее города была открыта диорама «Гражданская война» посвященная событиям 1919 г.</a:t>
            </a:r>
            <a:endParaRPr lang="ru-RU" dirty="0"/>
          </a:p>
        </p:txBody>
      </p:sp>
      <p:pic>
        <p:nvPicPr>
          <p:cNvPr id="5" name="Содержимое 4" descr="54_full.jpg"/>
          <p:cNvPicPr>
            <a:picLocks noGrp="1" noChangeAspect="1"/>
          </p:cNvPicPr>
          <p:nvPr>
            <p:ph sz="half" idx="2"/>
          </p:nvPr>
        </p:nvPicPr>
        <p:blipFill>
          <a:blip r:embed="rId2" cstate="print"/>
          <a:stretch>
            <a:fillRect/>
          </a:stretch>
        </p:blipFill>
        <p:spPr>
          <a:xfrm>
            <a:off x="5429250" y="2143116"/>
            <a:ext cx="3714750" cy="2786063"/>
          </a:xfrm>
        </p:spPr>
      </p:pic>
    </p:spTree>
  </p:cSld>
  <p:clrMapOvr>
    <a:masterClrMapping/>
  </p:clrMapOvr>
  <p:transition>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285728"/>
            <a:ext cx="9001156" cy="6357982"/>
          </a:xfrm>
        </p:spPr>
        <p:txBody>
          <a:bodyPr>
            <a:normAutofit fontScale="70000" lnSpcReduction="20000"/>
          </a:bodyPr>
          <a:lstStyle/>
          <a:p>
            <a:r>
              <a:rPr lang="ru-RU" dirty="0" smtClean="0"/>
              <a:t>С 1928 г. Орёл входил в состав Центрально-Чернозёмной области (до 1930 г. - центр Орловского округа), а с 1934 г. в составе Курской области. С 27 сентября 1937 г. и вплоть до настоящего времени административный центр Орловской области. В период Великой </a:t>
            </a:r>
            <a:r>
              <a:rPr lang="ru-RU" dirty="0" err="1" smtClean="0"/>
              <a:t>Отечественнной</a:t>
            </a:r>
            <a:r>
              <a:rPr lang="ru-RU" dirty="0" smtClean="0"/>
              <a:t> войны 3 октября 1941 года Орел был захвачен 4-й танковой дивизией 24-го моторизованного корпуса 2-й танковой группы Гудериана. Высокие темпы немецкого наступления не позволили организовать оборону города, которая ограничилась героическими сопротивлением отдельных подразделений советских войск.</a:t>
            </a:r>
            <a:br>
              <a:rPr lang="ru-RU" dirty="0" smtClean="0"/>
            </a:br>
            <a:r>
              <a:rPr lang="ru-RU" dirty="0" smtClean="0"/>
              <a:t/>
            </a:r>
            <a:br>
              <a:rPr lang="ru-RU" dirty="0" smtClean="0"/>
            </a:br>
            <a:r>
              <a:rPr lang="ru-RU" dirty="0" smtClean="0"/>
              <a:t>5 августа 1943 г. в ходе наступательной фазы Курской операции Орел был освобождён советскими войсками. Знамя над городом было установлено в доме на Ильинской площади (современная площадь Мира) разведчиками </a:t>
            </a:r>
            <a:r>
              <a:rPr lang="ru-RU" dirty="0" err="1" smtClean="0"/>
              <a:t>Санько</a:t>
            </a:r>
            <a:r>
              <a:rPr lang="ru-RU" dirty="0" smtClean="0"/>
              <a:t> и Образцовым. 19 сентября 1943 г. в Орле состоялся первый в истории Великой Отечественной войны парад партизанских соединений, дислоцированных на территории Орловской области.</a:t>
            </a:r>
            <a:br>
              <a:rPr lang="ru-RU" dirty="0" smtClean="0"/>
            </a:br>
            <a:r>
              <a:rPr lang="ru-RU" dirty="0" smtClean="0"/>
              <a:t>После войны город восстанавливался как промышленный центр, ориентирующийся как на традиционные отрасли экономики, связанные с переработкой продукции сельского хозяйства, так и на новые – приборостроение и машиностроение.</a:t>
            </a:r>
            <a:br>
              <a:rPr lang="ru-RU" dirty="0" smtClean="0"/>
            </a:br>
            <a:r>
              <a:rPr lang="ru-RU" dirty="0" smtClean="0"/>
              <a:t/>
            </a:r>
            <a:br>
              <a:rPr lang="ru-RU" dirty="0" smtClean="0"/>
            </a:br>
            <a:r>
              <a:rPr lang="ru-RU" dirty="0" smtClean="0"/>
              <a:t>Пережив подобно многим городам Центрально России период развития в качестве типичного советского промышленного центра, Орел в полной мере испытал трудности переходного периода и адаптации к рыночной экономике на рубеже XX-XXI вв. потеряв значительную часть промышленного потенциала, обретая новое лицо в контексте ориентации Орловской области на становление агропромышленного комплекса как основы экономики области.</a:t>
            </a:r>
            <a:endParaRPr lang="ru-RU" dirty="0"/>
          </a:p>
        </p:txBody>
      </p:sp>
    </p:spTree>
  </p:cSld>
  <p:clrMapOvr>
    <a:masterClrMapping/>
  </p:clrMapOvr>
  <p:transition>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descr="000.jpg"/>
          <p:cNvPicPr>
            <a:picLocks noChangeAspect="1"/>
          </p:cNvPicPr>
          <p:nvPr/>
        </p:nvPicPr>
        <p:blipFill>
          <a:blip r:embed="rId2" cstate="print"/>
          <a:stretch>
            <a:fillRect/>
          </a:stretch>
        </p:blipFill>
        <p:spPr>
          <a:xfrm>
            <a:off x="0" y="0"/>
            <a:ext cx="9144000" cy="6858000"/>
          </a:xfrm>
          <a:prstGeom prst="rect">
            <a:avLst/>
          </a:prstGeom>
        </p:spPr>
      </p:pic>
      <p:sp>
        <p:nvSpPr>
          <p:cNvPr id="4" name="Заголовок 3"/>
          <p:cNvSpPr>
            <a:spLocks noGrp="1"/>
          </p:cNvSpPr>
          <p:nvPr>
            <p:ph type="title"/>
          </p:nvPr>
        </p:nvSpPr>
        <p:spPr>
          <a:xfrm>
            <a:off x="457200" y="285728"/>
            <a:ext cx="8305800" cy="2357454"/>
          </a:xfrm>
        </p:spPr>
        <p:txBody>
          <a:bodyPr>
            <a:normAutofit fontScale="90000"/>
          </a:bodyPr>
          <a:lstStyle/>
          <a:p>
            <a:pPr algn="ctr"/>
            <a:r>
              <a:rPr lang="en-US" b="1" dirty="0" smtClean="0">
                <a:solidFill>
                  <a:srgbClr val="FF0000"/>
                </a:solidFill>
              </a:rPr>
              <a:t>II</a:t>
            </a:r>
            <a:r>
              <a:rPr lang="ru-RU" b="1" dirty="0" smtClean="0">
                <a:solidFill>
                  <a:srgbClr val="FF0000"/>
                </a:solidFill>
              </a:rPr>
              <a:t> зал:</a:t>
            </a:r>
            <a:br>
              <a:rPr lang="ru-RU" b="1" dirty="0" smtClean="0">
                <a:solidFill>
                  <a:srgbClr val="FF0000"/>
                </a:solidFill>
              </a:rPr>
            </a:br>
            <a:r>
              <a:rPr lang="ru-RU" b="1" dirty="0" smtClean="0">
                <a:solidFill>
                  <a:srgbClr val="FF0000"/>
                </a:solidFill>
              </a:rPr>
              <a:t>«Орловский край в годы</a:t>
            </a:r>
            <a:br>
              <a:rPr lang="ru-RU" b="1" dirty="0" smtClean="0">
                <a:solidFill>
                  <a:srgbClr val="FF0000"/>
                </a:solidFill>
              </a:rPr>
            </a:br>
            <a:r>
              <a:rPr lang="ru-RU" b="1" dirty="0" smtClean="0">
                <a:solidFill>
                  <a:srgbClr val="FF0000"/>
                </a:solidFill>
              </a:rPr>
              <a:t> Великой Отечественной войны»</a:t>
            </a:r>
            <a:endParaRPr lang="ru-RU" b="1" dirty="0">
              <a:solidFill>
                <a:srgbClr val="FF0000"/>
              </a:solidFill>
            </a:endParaRPr>
          </a:p>
        </p:txBody>
      </p:sp>
    </p:spTree>
  </p:cSld>
  <p:clrMapOvr>
    <a:masterClrMapping/>
  </p:clrMapOvr>
  <p:transition>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500034" y="714356"/>
            <a:ext cx="8229600" cy="1143000"/>
          </a:xfrm>
        </p:spPr>
        <p:txBody>
          <a:bodyPr>
            <a:normAutofit fontScale="90000"/>
          </a:bodyPr>
          <a:lstStyle/>
          <a:p>
            <a:pPr algn="ctr"/>
            <a:r>
              <a:rPr lang="ru-RU" b="1" dirty="0" err="1" smtClean="0"/>
              <a:t>Орловщина</a:t>
            </a:r>
            <a:r>
              <a:rPr lang="ru-RU" b="1" dirty="0" smtClean="0"/>
              <a:t> в период временной оккупации</a:t>
            </a:r>
            <a:endParaRPr lang="ru-RU" b="1" dirty="0"/>
          </a:p>
        </p:txBody>
      </p:sp>
      <p:sp>
        <p:nvSpPr>
          <p:cNvPr id="4" name="Содержимое 3"/>
          <p:cNvSpPr>
            <a:spLocks noGrp="1"/>
          </p:cNvSpPr>
          <p:nvPr>
            <p:ph idx="1"/>
          </p:nvPr>
        </p:nvSpPr>
        <p:spPr>
          <a:xfrm>
            <a:off x="214282" y="1935480"/>
            <a:ext cx="8715436" cy="4389120"/>
          </a:xfrm>
        </p:spPr>
        <p:txBody>
          <a:bodyPr>
            <a:normAutofit fontScale="77500" lnSpcReduction="20000"/>
          </a:bodyPr>
          <a:lstStyle/>
          <a:p>
            <a:r>
              <a:rPr lang="ru-RU" dirty="0" smtClean="0"/>
              <a:t>В период Великой </a:t>
            </a:r>
            <a:r>
              <a:rPr lang="ru-RU" dirty="0" err="1" smtClean="0"/>
              <a:t>Отечественнной</a:t>
            </a:r>
            <a:r>
              <a:rPr lang="ru-RU" dirty="0" smtClean="0"/>
              <a:t> войны 3 октября 1941 года Орел был захвачен 4-й танковой дивизией 24-го моторизованного корпуса 2-й танковой группы Гудериана.</a:t>
            </a:r>
          </a:p>
          <a:p>
            <a:r>
              <a:rPr lang="ru-RU" dirty="0" smtClean="0"/>
              <a:t>Десятки тысяч жителей Орловской области испытали на себе жестокость планов Гитлера и его компании. Несколько тысяч погибли. </a:t>
            </a:r>
            <a:br>
              <a:rPr lang="ru-RU" dirty="0" smtClean="0"/>
            </a:br>
            <a:r>
              <a:rPr lang="ru-RU" dirty="0" smtClean="0"/>
              <a:t>О чудовищном произволе фашистских захватчиков, об их «новом порядке» свидетельствует приказ от 26 февраля немецкой комендатуры города о расстрелах горожан, подозреваемых в связях с партизанами. </a:t>
            </a:r>
            <a:br>
              <a:rPr lang="ru-RU" dirty="0" smtClean="0"/>
            </a:br>
            <a:r>
              <a:rPr lang="ru-RU" b="1" i="1" u="sng" dirty="0" smtClean="0"/>
              <a:t>Вот этот приказ:</a:t>
            </a:r>
            <a:r>
              <a:rPr lang="ru-RU" b="1" u="sng" dirty="0" smtClean="0"/>
              <a:t> </a:t>
            </a:r>
            <a:r>
              <a:rPr lang="ru-RU" dirty="0" smtClean="0"/>
              <a:t>«Установлено, что граждане, направляющиеся в город и выходящие из города, идут не большой дорогой (большаком), а тропинками, полянами и непроезжими дорогами. Немецкая комендатура поставила в известность все население города и районы, что лица, нарушающие подписанные правила, будут расстреляны». </a:t>
            </a:r>
            <a:endParaRPr lang="ru-RU" dirty="0"/>
          </a:p>
        </p:txBody>
      </p:sp>
    </p:spTree>
  </p:cSld>
  <p:clrMapOvr>
    <a:masterClrMapping/>
  </p:clrMapOvr>
  <p:transition>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0" y="214289"/>
            <a:ext cx="9144000" cy="4286281"/>
          </a:xfrm>
        </p:spPr>
        <p:txBody>
          <a:bodyPr>
            <a:normAutofit fontScale="92500" lnSpcReduction="20000"/>
          </a:bodyPr>
          <a:lstStyle/>
          <a:p>
            <a:r>
              <a:rPr lang="ru-RU" dirty="0" smtClean="0"/>
              <a:t>В Орловской городской тюрьме немецко-фашистские оккупанты организовали лагерь для военнопленных и гражданского населения. Показаниями освобожденных военнопленных установлено, что в Орловском лагере гитлеровцы истребляли советских граждан. Пленникам в день давали по 200 грамм хлеба с примесью древесных опилок и по литру супа из гнилой сои и прелой муки. </a:t>
            </a:r>
            <a:br>
              <a:rPr lang="ru-RU" dirty="0" smtClean="0"/>
            </a:br>
            <a:r>
              <a:rPr lang="ru-RU" dirty="0" smtClean="0"/>
              <a:t>Начальник лагеря майор </a:t>
            </a:r>
            <a:r>
              <a:rPr lang="ru-RU" i="1" dirty="0" smtClean="0"/>
              <a:t>Гофман</a:t>
            </a:r>
            <a:r>
              <a:rPr lang="ru-RU" dirty="0" smtClean="0"/>
              <a:t> избивал военнопленных и заставлял истощенных от голода выполнять тяжелые физические работы в каменных карьерах и по разгрузке снарядов. У военнопленных были отобраны сапоги и ботинки и выданы деревянные колодки, которые в зимнее время делались скользкими при ходьбе, пленные падали и получали увечья. </a:t>
            </a:r>
            <a:endParaRPr lang="ru-RU" dirty="0"/>
          </a:p>
        </p:txBody>
      </p:sp>
      <p:sp>
        <p:nvSpPr>
          <p:cNvPr id="4" name="Содержимое 3"/>
          <p:cNvSpPr>
            <a:spLocks noGrp="1"/>
          </p:cNvSpPr>
          <p:nvPr>
            <p:ph sz="half" idx="2"/>
          </p:nvPr>
        </p:nvSpPr>
        <p:spPr/>
        <p:txBody>
          <a:bodyPr/>
          <a:lstStyle/>
          <a:p>
            <a:endParaRPr lang="ru-RU"/>
          </a:p>
        </p:txBody>
      </p:sp>
    </p:spTree>
  </p:cSld>
  <p:clrMapOvr>
    <a:masterClrMapping/>
  </p:clrMapOvr>
  <p:transition>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lstStyle/>
          <a:p>
            <a:endParaRPr lang="ru-RU"/>
          </a:p>
        </p:txBody>
      </p:sp>
      <p:pic>
        <p:nvPicPr>
          <p:cNvPr id="7" name="Содержимое 8" descr="o2.jpg"/>
          <p:cNvPicPr>
            <a:picLocks noGrp="1" noChangeAspect="1"/>
          </p:cNvPicPr>
          <p:nvPr>
            <p:ph idx="1"/>
          </p:nvPr>
        </p:nvPicPr>
        <p:blipFill>
          <a:blip r:embed="rId2" cstate="print"/>
          <a:stretch>
            <a:fillRect/>
          </a:stretch>
        </p:blipFill>
        <p:spPr>
          <a:xfrm>
            <a:off x="36269" y="980728"/>
            <a:ext cx="9107731" cy="4608512"/>
          </a:xfr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1"/>
          <p:cNvSpPr>
            <a:spLocks noGrp="1"/>
          </p:cNvSpPr>
          <p:nvPr>
            <p:ph idx="1"/>
          </p:nvPr>
        </p:nvSpPr>
        <p:spPr>
          <a:xfrm>
            <a:off x="214282" y="214290"/>
            <a:ext cx="8786874" cy="6429420"/>
          </a:xfrm>
        </p:spPr>
        <p:txBody>
          <a:bodyPr>
            <a:normAutofit fontScale="92500" lnSpcReduction="20000"/>
          </a:bodyPr>
          <a:lstStyle/>
          <a:p>
            <a:r>
              <a:rPr lang="ru-RU" i="1" dirty="0" smtClean="0"/>
              <a:t>Врач Цветков X. И.</a:t>
            </a:r>
            <a:r>
              <a:rPr lang="ru-RU" dirty="0" smtClean="0"/>
              <a:t>, находившийся в лагере военнопленных, дал следующие показания: «За время своего пребывания в Орловском лагере отношение к военнопленным со стороны немецкого командования могу охарактеризовать как сознательное истребление живой силы в лице военнопленных. В лагере была массовая смертность. Из общего числа умерщвленных 3000 человек погибли в результате голодания и осложнений на почве недоедания. Военнопленные жили в ужасных условиях: невероятная скученность в камерах тюрьмы, в помещении площадью 15-20 кв. м. размещалось от, 50 до 80 человек. Военные умирали по 5-6 человек в камере, и живые спали на мертвых». </a:t>
            </a:r>
          </a:p>
          <a:p>
            <a:r>
              <a:rPr lang="ru-RU" dirty="0" smtClean="0"/>
              <a:t>Готовя план агрессивного вторжения в Советский Союз (кодовое название "План Барбаросса"), гитлеровские палачи разработали вместе с ним "распоряжение об особой подсудности в районе Барбаросса" -чудовищный документ, в котором зверства по отношению к мирному населению и военнопленным возводились в разряд </a:t>
            </a:r>
            <a:r>
              <a:rPr lang="ru-RU" i="1" dirty="0" smtClean="0"/>
              <a:t>государственной политики. </a:t>
            </a:r>
            <a:endParaRPr lang="ru-RU" dirty="0"/>
          </a:p>
        </p:txBody>
      </p:sp>
    </p:spTree>
  </p:cSld>
  <p:clrMapOvr>
    <a:masterClrMapping/>
  </p:clrMapOvr>
  <p:transition>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4"/>
          <p:cNvSpPr>
            <a:spLocks noGrp="1"/>
          </p:cNvSpPr>
          <p:nvPr>
            <p:ph sz="half" idx="1"/>
          </p:nvPr>
        </p:nvSpPr>
        <p:spPr>
          <a:xfrm>
            <a:off x="142844" y="0"/>
            <a:ext cx="8786874" cy="4929198"/>
          </a:xfrm>
        </p:spPr>
        <p:txBody>
          <a:bodyPr>
            <a:normAutofit fontScale="85000" lnSpcReduction="20000"/>
          </a:bodyPr>
          <a:lstStyle/>
          <a:p>
            <a:r>
              <a:rPr lang="ru-RU" dirty="0" smtClean="0"/>
              <a:t>Заблаговременно создавались специальные команды и "техника" для массового истребления мирных жителей. Германские вооруженные силы и власти на оккупированных территориях должны были руководствоваться при этом соответствующими наставлениями Гитлера, который поучал: "Мы обязаны истреблять население - это входит в нашу миссию охраны германского населения. Нам придется развить технику истребления населения </a:t>
            </a:r>
            <a:br>
              <a:rPr lang="ru-RU" dirty="0" smtClean="0"/>
            </a:br>
            <a:r>
              <a:rPr lang="ru-RU" dirty="0" smtClean="0"/>
              <a:t>В отношении той части военнопленных, которым сохранялась жизнь, был предусмотрен жестокий, каторжный режим. </a:t>
            </a:r>
            <a:br>
              <a:rPr lang="ru-RU" dirty="0" smtClean="0"/>
            </a:br>
            <a:r>
              <a:rPr lang="ru-RU" dirty="0" smtClean="0"/>
              <a:t>В декабре 1941 г. гитлеровцы учинили дикую расправу над населением прилегающих деревень -</a:t>
            </a:r>
            <a:r>
              <a:rPr lang="ru-RU" i="1" dirty="0" smtClean="0"/>
              <a:t>Николаевки и </a:t>
            </a:r>
            <a:r>
              <a:rPr lang="ru-RU" i="1" dirty="0" err="1" smtClean="0"/>
              <a:t>Журиничи</a:t>
            </a:r>
            <a:r>
              <a:rPr lang="ru-RU" i="1" dirty="0" smtClean="0"/>
              <a:t>.</a:t>
            </a:r>
            <a:r>
              <a:rPr lang="ru-RU" dirty="0" smtClean="0"/>
              <a:t> Заподозрив жителей этих деревень в связи с партизанами, фашисты вывезли все 180 семей с детьми, подростками, стариками и старухами (до 900 человек) в с. Хвастовичи, затем отправили их в лес и в течение нескольких часов расстреляли из автоматов. </a:t>
            </a:r>
            <a:endParaRPr lang="ru-RU" dirty="0"/>
          </a:p>
        </p:txBody>
      </p:sp>
      <p:sp>
        <p:nvSpPr>
          <p:cNvPr id="4" name="Содержимое 3"/>
          <p:cNvSpPr>
            <a:spLocks noGrp="1"/>
          </p:cNvSpPr>
          <p:nvPr>
            <p:ph sz="half" idx="2"/>
          </p:nvPr>
        </p:nvSpPr>
        <p:spPr/>
        <p:txBody>
          <a:bodyPr/>
          <a:lstStyle/>
          <a:p>
            <a:endParaRPr lang="ru-RU"/>
          </a:p>
        </p:txBody>
      </p:sp>
    </p:spTree>
  </p:cSld>
  <p:clrMapOvr>
    <a:masterClrMapping/>
  </p:clrMapOvr>
  <p:transition>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lstStyle/>
          <a:p>
            <a:endParaRPr lang="ru-RU"/>
          </a:p>
        </p:txBody>
      </p:sp>
      <p:pic>
        <p:nvPicPr>
          <p:cNvPr id="7" name="Содержимое 6" descr="nrsh7p03opv6grppycm6.jpg"/>
          <p:cNvPicPr>
            <a:picLocks noGrp="1" noChangeAspect="1"/>
          </p:cNvPicPr>
          <p:nvPr>
            <p:ph idx="1"/>
          </p:nvPr>
        </p:nvPicPr>
        <p:blipFill>
          <a:blip r:embed="rId2" cstate="print"/>
          <a:stretch>
            <a:fillRect/>
          </a:stretch>
        </p:blipFill>
        <p:spPr>
          <a:xfrm>
            <a:off x="395536" y="620688"/>
            <a:ext cx="8321643" cy="5190078"/>
          </a:xfr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142844" y="285728"/>
            <a:ext cx="4352956" cy="6069197"/>
          </a:xfrm>
        </p:spPr>
        <p:txBody>
          <a:bodyPr>
            <a:normAutofit fontScale="85000" lnSpcReduction="20000"/>
          </a:bodyPr>
          <a:lstStyle/>
          <a:p>
            <a:r>
              <a:rPr lang="ru-RU" dirty="0" smtClean="0"/>
              <a:t>В ночь на 14 марта 1942 г. в деревне </a:t>
            </a:r>
            <a:r>
              <a:rPr lang="ru-RU" dirty="0" err="1" smtClean="0"/>
              <a:t>Калькулев</a:t>
            </a:r>
            <a:r>
              <a:rPr lang="ru-RU" dirty="0" smtClean="0"/>
              <a:t> </a:t>
            </a:r>
            <a:r>
              <a:rPr lang="ru-RU" dirty="0" err="1" smtClean="0"/>
              <a:t>Верховского</a:t>
            </a:r>
            <a:r>
              <a:rPr lang="ru-RU" dirty="0" smtClean="0"/>
              <a:t> района был сожжен гитлеровский склад с боеприпасами. Утром фашисты согнали все население деревни и казнили каждого четвертого: отрубали руки, отрезали носы и уши. В числе казненных были женщины и дети. </a:t>
            </a:r>
            <a:br>
              <a:rPr lang="ru-RU" dirty="0" smtClean="0"/>
            </a:br>
            <a:r>
              <a:rPr lang="ru-RU" dirty="0" smtClean="0"/>
              <a:t>В апреле 1942 г. гитлеровцы расстреляли на кладбище в селе Хвастовичи ни в чем не повинных 27 мужчин и женщин. В одного 60-летнего старика стреляли 12 раз. Умирая, он кричал: "</a:t>
            </a:r>
            <a:r>
              <a:rPr lang="ru-RU" i="1" dirty="0" smtClean="0"/>
              <a:t>Не мучьте, добейте! Погибаю ни за что!".</a:t>
            </a:r>
            <a:r>
              <a:rPr lang="ru-RU" dirty="0" smtClean="0"/>
              <a:t> </a:t>
            </a:r>
            <a:endParaRPr lang="ru-RU" dirty="0"/>
          </a:p>
        </p:txBody>
      </p:sp>
      <p:pic>
        <p:nvPicPr>
          <p:cNvPr id="5" name="Содержимое 4" descr="o3.jpg"/>
          <p:cNvPicPr>
            <a:picLocks noGrp="1" noChangeAspect="1"/>
          </p:cNvPicPr>
          <p:nvPr>
            <p:ph sz="half" idx="2"/>
          </p:nvPr>
        </p:nvPicPr>
        <p:blipFill>
          <a:blip r:embed="rId2" cstate="print"/>
          <a:stretch>
            <a:fillRect/>
          </a:stretch>
        </p:blipFill>
        <p:spPr>
          <a:xfrm>
            <a:off x="4714876" y="2000240"/>
            <a:ext cx="4038600" cy="2650790"/>
          </a:xfrm>
        </p:spPr>
      </p:pic>
    </p:spTree>
  </p:cSld>
  <p:clrMapOvr>
    <a:masterClrMapping/>
  </p:clrMapOvr>
  <p:transition>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одержимое 5"/>
          <p:cNvSpPr>
            <a:spLocks noGrp="1"/>
          </p:cNvSpPr>
          <p:nvPr>
            <p:ph idx="1"/>
          </p:nvPr>
        </p:nvSpPr>
        <p:spPr>
          <a:xfrm>
            <a:off x="457200" y="500042"/>
            <a:ext cx="8229600" cy="4572032"/>
          </a:xfrm>
        </p:spPr>
        <p:txBody>
          <a:bodyPr>
            <a:normAutofit fontScale="77500" lnSpcReduction="20000"/>
          </a:bodyPr>
          <a:lstStyle/>
          <a:p>
            <a:r>
              <a:rPr lang="ru-RU" dirty="0" smtClean="0"/>
              <a:t>Многие деревни и поселки </a:t>
            </a:r>
            <a:r>
              <a:rPr lang="ru-RU" dirty="0" err="1" smtClean="0"/>
              <a:t>Выгоничского</a:t>
            </a:r>
            <a:r>
              <a:rPr lang="ru-RU" dirty="0" smtClean="0"/>
              <a:t>, </a:t>
            </a:r>
            <a:r>
              <a:rPr lang="ru-RU" dirty="0" err="1" smtClean="0"/>
              <a:t>Навлинского</a:t>
            </a:r>
            <a:r>
              <a:rPr lang="ru-RU" dirty="0" smtClean="0"/>
              <a:t> и </a:t>
            </a:r>
            <a:r>
              <a:rPr lang="ru-RU" dirty="0" err="1" smtClean="0"/>
              <a:t>Суземского</a:t>
            </a:r>
            <a:r>
              <a:rPr lang="ru-RU" dirty="0" smtClean="0"/>
              <a:t> районов Орловской области были превращены гитлеровцами в пепел. Большинство мирных жителей фашисты угнали на каторгу в Германию, многих, в том числе и детей, безжалостно истребили. </a:t>
            </a:r>
            <a:br>
              <a:rPr lang="ru-RU" dirty="0" smtClean="0"/>
            </a:br>
            <a:r>
              <a:rPr lang="ru-RU" dirty="0" smtClean="0"/>
              <a:t>В течение двадцати месяцев немецкие фашисты чинили свои злодеяния над молодежью Свердловского района. За это время было угнано в Германию на каторжные работы 106 комсомольцев, расстрелян 21 комсомолец, один повешен. В 1943 году, перед отступлением немецко-фашистских войск из Орла, было опубликовано объявление, в котором немецкие военные власти потребовали, чтобы жители Орла немедленно покинули город в западном направлении. Покидание Орла в другом направлении было запрещено под угрозой применения оружия. Далее в приказе говорилось, что каждое гражданское лицо на улице после наступления темноты будет расстреляно.</a:t>
            </a:r>
            <a:endParaRPr lang="ru-RU" dirty="0"/>
          </a:p>
        </p:txBody>
      </p:sp>
    </p:spTree>
  </p:cSld>
  <p:clrMapOvr>
    <a:masterClrMapping/>
  </p:clrMapOvr>
  <p:transition>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57166"/>
            <a:ext cx="8229600" cy="5967434"/>
          </a:xfrm>
        </p:spPr>
        <p:txBody>
          <a:bodyPr>
            <a:normAutofit fontScale="92500" lnSpcReduction="20000"/>
          </a:bodyPr>
          <a:lstStyle/>
          <a:p>
            <a:r>
              <a:rPr lang="ru-RU" dirty="0" smtClean="0"/>
              <a:t>Почти 2 года, долгих 22 месяца, длилась оккупация города Орла и большинства районов области. Сохранившиеся архивные документы рассказывают о двух долгих годах горя, слез и страданий орловцев, о том, что фашистский «новый порядок», установленный оккупантами, был режимом насилия, массового уничтожения населения, разрушений и зверств. </a:t>
            </a:r>
            <a:br>
              <a:rPr lang="ru-RU" dirty="0" smtClean="0"/>
            </a:br>
            <a:r>
              <a:rPr lang="ru-RU" dirty="0" smtClean="0"/>
              <a:t>Из архивных документов мы узнаем, что насаждение «нового порядка» начиналось с обязательной регистрации всех жителей с 14 до 60 лет «не­зависимо от семейного положения и от того, работают они или являются без­работными; </a:t>
            </a:r>
            <a:r>
              <a:rPr lang="ru-RU" dirty="0" err="1" smtClean="0"/>
              <a:t>неявившиеся</a:t>
            </a:r>
            <a:r>
              <a:rPr lang="ru-RU" dirty="0" smtClean="0"/>
              <a:t> будут наказаны»... </a:t>
            </a:r>
            <a:br>
              <a:rPr lang="ru-RU" dirty="0" smtClean="0"/>
            </a:br>
            <a:r>
              <a:rPr lang="ru-RU" dirty="0" smtClean="0"/>
              <a:t>Орловцев наказывали, вешали, расстреливали за появление на улицах после комендантского часа, за прочтение и передачу другим лицам листовок, за связь с партизанами, за уклонение от принудительных работ и т.д. </a:t>
            </a:r>
            <a:endParaRPr lang="ru-RU" dirty="0"/>
          </a:p>
        </p:txBody>
      </p:sp>
    </p:spTree>
  </p:cSld>
  <p:clrMapOvr>
    <a:masterClrMapping/>
  </p:clrMapOvr>
  <p:transition>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214290"/>
            <a:ext cx="8929718" cy="6110310"/>
          </a:xfrm>
        </p:spPr>
        <p:txBody>
          <a:bodyPr>
            <a:normAutofit fontScale="70000" lnSpcReduction="20000"/>
          </a:bodyPr>
          <a:lstStyle/>
          <a:p>
            <a:r>
              <a:rPr lang="ru-RU" dirty="0" smtClean="0"/>
              <a:t>Вот распоряжение немецкого командования: «...Кто вытаскивает картофель до созревания, чтобы взять самые большие картофелины, и вставляет потом клубень обратно в землю, будет расстрелян как вредитель, то же самое для того, кто украдет сноп зерна или сена...». </a:t>
            </a:r>
            <a:br>
              <a:rPr lang="ru-RU" dirty="0" smtClean="0"/>
            </a:br>
            <a:r>
              <a:rPr lang="ru-RU" dirty="0" smtClean="0"/>
              <a:t>В объявлении за июнь 1942 фашисты угрожали: «Кто действует против германских войск, в особенности скрывает, снабжает или чем-либо помогает партизанам, будет подвергаться расстрелу, имущество его будет уничтожено». </a:t>
            </a:r>
            <a:br>
              <a:rPr lang="ru-RU" dirty="0" smtClean="0"/>
            </a:br>
            <a:r>
              <a:rPr lang="ru-RU" dirty="0" smtClean="0"/>
              <a:t/>
            </a:r>
            <a:br>
              <a:rPr lang="ru-RU" dirty="0" smtClean="0"/>
            </a:br>
            <a:r>
              <a:rPr lang="ru-RU" dirty="0" smtClean="0"/>
              <a:t>Множество документов свидетельствует, что население облагалось непомерными налогами: денежный, поземельный, налог на строения, подоходный, церковный и пр. Помимо налогов вводилась еще целая система других поборов и повинностей. Например, в </a:t>
            </a:r>
            <a:r>
              <a:rPr lang="ru-RU" dirty="0" err="1" smtClean="0"/>
              <a:t>Троснянском</a:t>
            </a:r>
            <a:r>
              <a:rPr lang="ru-RU" dirty="0" smtClean="0"/>
              <a:t> районе с каждого дома немцы забирали по 16 кг ржаной муки, по 1 центнеру картофеля, владельцы коров в пригородной зоне Орла обязаны были ежедневно сдавать по 2 литра молока. «...В случае невыполнения приказа корова будет отобрана», — говорится в предписании бургомистра. </a:t>
            </a:r>
            <a:br>
              <a:rPr lang="ru-RU" dirty="0" smtClean="0"/>
            </a:br>
            <a:r>
              <a:rPr lang="ru-RU" dirty="0" smtClean="0"/>
              <a:t>В одной из сводок </a:t>
            </a:r>
            <a:r>
              <a:rPr lang="ru-RU" dirty="0" err="1" smtClean="0"/>
              <a:t>Совинформбюро</a:t>
            </a:r>
            <a:r>
              <a:rPr lang="ru-RU" dirty="0" smtClean="0"/>
              <a:t> говорилось, что советские граждане, пришедшие из города Орла, захваченного противником, в расположение наших частей, сообщают о зверских преступлениях немецко-фашистских </a:t>
            </a:r>
            <a:r>
              <a:rPr lang="ru-RU" dirty="0" err="1" smtClean="0"/>
              <a:t>мерзавцев</a:t>
            </a:r>
            <a:r>
              <a:rPr lang="ru-RU" dirty="0" smtClean="0"/>
              <a:t>, которые установили в центре Орла виселицу. На многих улицах лежали неубранные трупы невинно замученных и казненных людей. Дома и магазины были разграблены. Население голодало.</a:t>
            </a:r>
            <a:endParaRPr lang="ru-RU" dirty="0"/>
          </a:p>
        </p:txBody>
      </p:sp>
    </p:spTree>
  </p:cSld>
  <p:clrMapOvr>
    <a:masterClrMapping/>
  </p:clrMapOvr>
  <p:transition>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t>Борьба Орловцев в подполье</a:t>
            </a:r>
            <a:endParaRPr lang="ru-RU" b="1" dirty="0"/>
          </a:p>
        </p:txBody>
      </p:sp>
      <p:sp>
        <p:nvSpPr>
          <p:cNvPr id="4" name="Содержимое 3"/>
          <p:cNvSpPr>
            <a:spLocks noGrp="1"/>
          </p:cNvSpPr>
          <p:nvPr>
            <p:ph sz="half" idx="1"/>
          </p:nvPr>
        </p:nvSpPr>
        <p:spPr/>
        <p:txBody>
          <a:bodyPr>
            <a:normAutofit fontScale="77500" lnSpcReduction="20000"/>
          </a:bodyPr>
          <a:lstStyle/>
          <a:p>
            <a:r>
              <a:rPr lang="ru-RU" dirty="0" smtClean="0"/>
              <a:t>Подпольная борьба советских людей против немецких захватчиков на оккупированной территории занимала важное место в Великой Отечественной войне. Она поднимала население на сопротивление новому порядку фашистской Германии во временно оккупированных районах, на вооруженную борьбу против фашистов, разоблачала антисоветскую пропаганду и учила методам борьбы в тылу врага. </a:t>
            </a:r>
            <a:endParaRPr lang="ru-RU" dirty="0"/>
          </a:p>
        </p:txBody>
      </p:sp>
      <p:pic>
        <p:nvPicPr>
          <p:cNvPr id="6" name="Содержимое 5" descr="o6.jpg"/>
          <p:cNvPicPr>
            <a:picLocks noGrp="1" noChangeAspect="1"/>
          </p:cNvPicPr>
          <p:nvPr>
            <p:ph sz="half" idx="2"/>
          </p:nvPr>
        </p:nvPicPr>
        <p:blipFill>
          <a:blip r:embed="rId2" cstate="print"/>
          <a:stretch>
            <a:fillRect/>
          </a:stretch>
        </p:blipFill>
        <p:spPr>
          <a:xfrm>
            <a:off x="4648200" y="2623344"/>
            <a:ext cx="4038600" cy="3028950"/>
          </a:xfrm>
        </p:spPr>
      </p:pic>
    </p:spTree>
  </p:cSld>
  <p:clrMapOvr>
    <a:masterClrMapping/>
  </p:clrMapOvr>
  <p:transition>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одержимое 5"/>
          <p:cNvSpPr>
            <a:spLocks noGrp="1"/>
          </p:cNvSpPr>
          <p:nvPr>
            <p:ph idx="1"/>
          </p:nvPr>
        </p:nvSpPr>
        <p:spPr>
          <a:xfrm>
            <a:off x="214282" y="357166"/>
            <a:ext cx="8715436" cy="6215106"/>
          </a:xfrm>
        </p:spPr>
        <p:txBody>
          <a:bodyPr>
            <a:normAutofit fontScale="92500" lnSpcReduction="10000"/>
          </a:bodyPr>
          <a:lstStyle/>
          <a:p>
            <a:r>
              <a:rPr lang="ru-RU" dirty="0" smtClean="0"/>
              <a:t>В Орловской области с первых дней войны приступили к организации подполья и партизанского движения. Осуществлялась подготовка мест базирования подполья и партизанских отрядов, средств и форм связи. В ноябре-декабре 1941 года начались активные действия подпольщиков в Орловской области. Патриоты взорвали и сожгли гостиницу "</a:t>
            </a:r>
            <a:r>
              <a:rPr lang="ru-RU" dirty="0" err="1" smtClean="0"/>
              <a:t>Коммуналь</a:t>
            </a:r>
            <a:r>
              <a:rPr lang="ru-RU" dirty="0" smtClean="0"/>
              <a:t>", уничтожив при этом около ста пятидесяти гитлеровских офицеров. Взлетело в воздух многоэтажное здание на углу Комсомольской и 1-й Посадской улиц, в котором размещался немецкий штаб. Позже вспыхнул склад горючего на </a:t>
            </a:r>
            <a:r>
              <a:rPr lang="ru-RU" dirty="0" err="1" smtClean="0"/>
              <a:t>Кромской</a:t>
            </a:r>
            <a:r>
              <a:rPr lang="ru-RU" dirty="0" smtClean="0"/>
              <a:t> площади, где было уничтожено 300 бочек с бензином. Загорелись груженные винтовками, гранатами, патронами автомашины в одном из дворов на 2-й Курской улице. Это был ответ русских людей на зверства немецких оккупантов, которые они творили в городе Орле и Орловской области. </a:t>
            </a:r>
            <a:endParaRPr lang="ru-RU" dirty="0"/>
          </a:p>
        </p:txBody>
      </p:sp>
    </p:spTree>
  </p:cSld>
  <p:clrMapOvr>
    <a:masterClrMapping/>
  </p:clrMapOvr>
  <p:transition>
    <p:wip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Текст 7"/>
          <p:cNvSpPr>
            <a:spLocks noGrp="1"/>
          </p:cNvSpPr>
          <p:nvPr>
            <p:ph type="body" sz="half" idx="3"/>
          </p:nvPr>
        </p:nvSpPr>
        <p:spPr>
          <a:xfrm>
            <a:off x="4645025" y="764705"/>
            <a:ext cx="4041775" cy="1008111"/>
          </a:xfrm>
        </p:spPr>
        <p:txBody>
          <a:bodyPr/>
          <a:lstStyle/>
          <a:p>
            <a:pPr algn="ctr"/>
            <a:r>
              <a:rPr lang="ru-RU" dirty="0" smtClean="0"/>
              <a:t>Владимир </a:t>
            </a:r>
            <a:r>
              <a:rPr lang="ru-RU" dirty="0" err="1" smtClean="0"/>
              <a:t>Сечкин</a:t>
            </a:r>
            <a:endParaRPr lang="ru-RU" dirty="0"/>
          </a:p>
        </p:txBody>
      </p:sp>
      <p:sp>
        <p:nvSpPr>
          <p:cNvPr id="3" name="Содержимое 2"/>
          <p:cNvSpPr>
            <a:spLocks noGrp="1"/>
          </p:cNvSpPr>
          <p:nvPr>
            <p:ph sz="quarter" idx="2"/>
          </p:nvPr>
        </p:nvSpPr>
        <p:spPr>
          <a:xfrm>
            <a:off x="214282" y="357166"/>
            <a:ext cx="4283106" cy="6003154"/>
          </a:xfrm>
        </p:spPr>
        <p:txBody>
          <a:bodyPr>
            <a:normAutofit fontScale="85000" lnSpcReduction="20000"/>
          </a:bodyPr>
          <a:lstStyle/>
          <a:p>
            <a:r>
              <a:rPr lang="ru-RU" dirty="0" smtClean="0"/>
              <a:t>Уже осенью 1941 года начала создаваться одна из первых комсомольско-молодежных подпольных групп Орла во главе с учеником 10-го класса, секретарем комитета комсомола железнодорожной средней школы №32 </a:t>
            </a:r>
            <a:r>
              <a:rPr lang="ru-RU" i="1" dirty="0" smtClean="0"/>
              <a:t>Владимиром </a:t>
            </a:r>
            <a:r>
              <a:rPr lang="ru-RU" i="1" dirty="0" err="1" smtClean="0"/>
              <a:t>Сечкиным</a:t>
            </a:r>
            <a:r>
              <a:rPr lang="ru-RU" i="1" dirty="0" smtClean="0"/>
              <a:t>.</a:t>
            </a:r>
            <a:r>
              <a:rPr lang="ru-RU" dirty="0" smtClean="0"/>
              <a:t> К концу года в нее входило более 20 человек, в том числе </a:t>
            </a:r>
            <a:r>
              <a:rPr lang="ru-RU" i="1" dirty="0" smtClean="0"/>
              <a:t>Нина Алексеева,</a:t>
            </a:r>
            <a:r>
              <a:rPr lang="ru-RU" dirty="0" smtClean="0"/>
              <a:t> оставшаяся в городе по заданию обкома комсомола, разведчик штаба партизанского движения Брянского фронта </a:t>
            </a:r>
            <a:r>
              <a:rPr lang="ru-RU" i="1" dirty="0" smtClean="0"/>
              <a:t>Александр </a:t>
            </a:r>
            <a:r>
              <a:rPr lang="ru-RU" i="1" dirty="0" err="1" smtClean="0"/>
              <a:t>Подделков</a:t>
            </a:r>
            <a:r>
              <a:rPr lang="ru-RU" i="1" dirty="0" smtClean="0"/>
              <a:t>, Павел </a:t>
            </a:r>
            <a:r>
              <a:rPr lang="ru-RU" i="1" dirty="0" err="1" smtClean="0"/>
              <a:t>Маяцкий</a:t>
            </a:r>
            <a:r>
              <a:rPr lang="ru-RU" i="1" dirty="0" smtClean="0"/>
              <a:t>, Мария Земская.</a:t>
            </a:r>
            <a:endParaRPr lang="ru-RU" dirty="0" smtClean="0"/>
          </a:p>
          <a:p>
            <a:r>
              <a:rPr lang="ru-RU" dirty="0" smtClean="0"/>
              <a:t>В конце 1941 года подпольная комсомольско-молодежная группа </a:t>
            </a:r>
            <a:r>
              <a:rPr lang="ru-RU" i="1" dirty="0" smtClean="0"/>
              <a:t>В. </a:t>
            </a:r>
            <a:r>
              <a:rPr lang="ru-RU" i="1" dirty="0" err="1" smtClean="0"/>
              <a:t>Сечкина</a:t>
            </a:r>
            <a:r>
              <a:rPr lang="ru-RU" dirty="0" smtClean="0"/>
              <a:t> выпустила в Орле первую серию листовок с призывом к молодежи города саботировать приказы немецких военных властей. </a:t>
            </a:r>
            <a:endParaRPr lang="ru-RU" dirty="0"/>
          </a:p>
        </p:txBody>
      </p:sp>
      <p:pic>
        <p:nvPicPr>
          <p:cNvPr id="10" name="Содержимое 9" descr="i.jpg"/>
          <p:cNvPicPr>
            <a:picLocks noGrp="1" noChangeAspect="1"/>
          </p:cNvPicPr>
          <p:nvPr>
            <p:ph sz="quarter" idx="4"/>
          </p:nvPr>
        </p:nvPicPr>
        <p:blipFill>
          <a:blip r:embed="rId2" cstate="print"/>
          <a:stretch>
            <a:fillRect/>
          </a:stretch>
        </p:blipFill>
        <p:spPr>
          <a:xfrm>
            <a:off x="5148064" y="1484784"/>
            <a:ext cx="3417868" cy="4680520"/>
          </a:xfrm>
        </p:spPr>
      </p:pic>
    </p:spTree>
  </p:cSld>
  <p:clrMapOvr>
    <a:masterClrMapping/>
  </p:clrMapOvr>
  <p:transition>
    <p:wip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Заголовок 11"/>
          <p:cNvSpPr>
            <a:spLocks noGrp="1"/>
          </p:cNvSpPr>
          <p:nvPr>
            <p:ph type="title"/>
          </p:nvPr>
        </p:nvSpPr>
        <p:spPr/>
        <p:txBody>
          <a:bodyPr>
            <a:normAutofit fontScale="90000"/>
          </a:bodyPr>
          <a:lstStyle/>
          <a:p>
            <a:pPr algn="ctr"/>
            <a:r>
              <a:rPr lang="ru-RU" b="1" dirty="0" smtClean="0"/>
              <a:t>Партизанское движение на </a:t>
            </a:r>
            <a:r>
              <a:rPr lang="ru-RU" b="1" dirty="0" err="1" smtClean="0"/>
              <a:t>Орловщине</a:t>
            </a:r>
            <a:endParaRPr lang="ru-RU" b="1" dirty="0"/>
          </a:p>
        </p:txBody>
      </p:sp>
      <p:sp>
        <p:nvSpPr>
          <p:cNvPr id="13" name="Содержимое 12"/>
          <p:cNvSpPr>
            <a:spLocks noGrp="1"/>
          </p:cNvSpPr>
          <p:nvPr>
            <p:ph idx="1"/>
          </p:nvPr>
        </p:nvSpPr>
        <p:spPr/>
        <p:txBody>
          <a:bodyPr>
            <a:normAutofit fontScale="70000" lnSpcReduction="20000"/>
          </a:bodyPr>
          <a:lstStyle/>
          <a:p>
            <a:r>
              <a:rPr lang="ru-RU" dirty="0" smtClean="0"/>
              <a:t>Героическая эпопея партизанской и подпольной борьбы на временно оккупированной фашистами территории - одна из ярчайших страниц истории Великой Отечественной войны. </a:t>
            </a:r>
            <a:br>
              <a:rPr lang="ru-RU" dirty="0" smtClean="0"/>
            </a:br>
            <a:r>
              <a:rPr lang="ru-RU" dirty="0" smtClean="0"/>
              <a:t>С августа 1941 по октябрь 1943 года в области действовали 139 партизанских отрядов, в которых сражались свыше 60 тысяч партизан. На территории Орловской области в нынешних границах партизанские отряды действовали в </a:t>
            </a:r>
            <a:r>
              <a:rPr lang="ru-RU" dirty="0" err="1" smtClean="0"/>
              <a:t>Троснянском</a:t>
            </a:r>
            <a:r>
              <a:rPr lang="ru-RU" dirty="0" smtClean="0"/>
              <a:t>, Знаменском, Дмитровском, </a:t>
            </a:r>
            <a:r>
              <a:rPr lang="ru-RU" dirty="0" err="1" smtClean="0"/>
              <a:t>Волховском</a:t>
            </a:r>
            <a:r>
              <a:rPr lang="ru-RU" dirty="0" smtClean="0"/>
              <a:t> районах. Еще до прихода фашистов шла подготовка к встрече с коварным врагом. Партийными органами и органами НКВД подбирались люди для организации сопротивления в тылу врага, проходила их обучение. В фондах и архиве областного краеведческого музея обнаружены материалы двух партизанских отрядов, которые до сих пор в списках не значатся жителей. В архивном деле сохранился доклад «Разгром немцев Советской Армией и партизанское движение на </a:t>
            </a:r>
            <a:r>
              <a:rPr lang="ru-RU" dirty="0" err="1" smtClean="0"/>
              <a:t>Орловщине</a:t>
            </a:r>
            <a:r>
              <a:rPr lang="ru-RU" dirty="0" smtClean="0"/>
              <a:t>», подписанный начальником управления министерства внутренних дел по Орловской области полковником М. Ивановым И октября 1947 года и направленный председателю облисполкома А. Е. Плеханову. </a:t>
            </a:r>
          </a:p>
          <a:p>
            <a:endParaRPr lang="ru-RU" dirty="0"/>
          </a:p>
        </p:txBody>
      </p:sp>
    </p:spTree>
  </p:cSld>
  <p:clrMapOvr>
    <a:masterClrMapping/>
  </p:clrMapOvr>
  <p:transition>
    <p:wip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4290"/>
            <a:ext cx="8229600" cy="1071570"/>
          </a:xfrm>
        </p:spPr>
        <p:txBody>
          <a:bodyPr>
            <a:normAutofit fontScale="90000"/>
          </a:bodyPr>
          <a:lstStyle/>
          <a:p>
            <a:pPr algn="ctr"/>
            <a:r>
              <a:rPr lang="ru-RU" b="1" dirty="0" smtClean="0"/>
              <a:t>Орловская наступательная операция</a:t>
            </a:r>
            <a:endParaRPr lang="ru-RU" b="1" dirty="0"/>
          </a:p>
        </p:txBody>
      </p:sp>
      <p:sp>
        <p:nvSpPr>
          <p:cNvPr id="3" name="Содержимое 2"/>
          <p:cNvSpPr>
            <a:spLocks noGrp="1"/>
          </p:cNvSpPr>
          <p:nvPr>
            <p:ph idx="1"/>
          </p:nvPr>
        </p:nvSpPr>
        <p:spPr>
          <a:xfrm>
            <a:off x="142844" y="1428736"/>
            <a:ext cx="8786874" cy="5214974"/>
          </a:xfrm>
        </p:spPr>
        <p:txBody>
          <a:bodyPr>
            <a:normAutofit fontScale="70000" lnSpcReduction="20000"/>
          </a:bodyPr>
          <a:lstStyle/>
          <a:p>
            <a:r>
              <a:rPr lang="ru-RU" dirty="0" smtClean="0">
                <a:latin typeface="Times New Roman" pitchFamily="18" charset="0"/>
                <a:cs typeface="Times New Roman" pitchFamily="18" charset="0"/>
              </a:rPr>
              <a:t>Особенностью наступления под Курском было то, что оно осуществлялось на широком фронте крупными силами трех фронтов (Центрального, Воронежского и Степного), при участии левого крыла Западного и Брянского фронтов. </a:t>
            </a:r>
          </a:p>
          <a:p>
            <a:r>
              <a:rPr lang="ru-RU" dirty="0" smtClean="0">
                <a:latin typeface="Times New Roman" pitchFamily="18" charset="0"/>
                <a:cs typeface="Times New Roman" pitchFamily="18" charset="0"/>
              </a:rPr>
              <a:t>Территориально наступление советских войск разделялось на Орловскую наступательную операцию (левое крыло Западного, а также Центральный и Брянский фронты) и </a:t>
            </a:r>
            <a:r>
              <a:rPr lang="ru-RU" dirty="0" err="1" smtClean="0">
                <a:latin typeface="Times New Roman" pitchFamily="18" charset="0"/>
                <a:cs typeface="Times New Roman" pitchFamily="18" charset="0"/>
              </a:rPr>
              <a:t>Белгородско-Харьковскую</a:t>
            </a:r>
            <a:r>
              <a:rPr lang="ru-RU" dirty="0" smtClean="0">
                <a:latin typeface="Times New Roman" pitchFamily="18" charset="0"/>
                <a:cs typeface="Times New Roman" pitchFamily="18" charset="0"/>
              </a:rPr>
              <a:t> наступательную операцию (Воронежский и Степной фронты). </a:t>
            </a:r>
          </a:p>
          <a:p>
            <a:r>
              <a:rPr lang="ru-RU" dirty="0" smtClean="0">
                <a:latin typeface="Times New Roman" pitchFamily="18" charset="0"/>
                <a:cs typeface="Times New Roman" pitchFamily="18" charset="0"/>
              </a:rPr>
              <a:t>Орловская наступательная операция началась 12 июля 1943 г. Ударом Западного и Брянского фронтов, к которым 15 июля присоединился Центральный. Главная оборонительная полоса группы армий "Центр" на орловском выступе имела глубину порядка 5-7 км. Она состояла из опорных пунктов, связанных между собой сетью траншей и ходов сообщения. Перед передним краем были установлены проволочные заграждения в 1-2 ряда деревянных кольев, усиленные на ответственных направлениях проволочными заборами на металлических стойках или спиралями "Бруно". Имелись также противотанковые и противопехотные минные поля. На главных направлениях установили большое количество пулеметных бронеколпаков, из которых можно было вести плотный перекрестный огонь. Все населенные пункты приспособили для круговой обороны, по берегам рек устроили противотанковые препятствия. Однако многие инженерные сооружения не были достроены, так как немцы не верили в возможность широко наступления советских войск на данном участке фронта. </a:t>
            </a:r>
          </a:p>
          <a:p>
            <a:endParaRPr lang="ru-RU" dirty="0"/>
          </a:p>
        </p:txBody>
      </p:sp>
    </p:spTree>
  </p:cSld>
  <p:clrMapOvr>
    <a:masterClrMapping/>
  </p:clrMapOvr>
  <p:transition>
    <p:wip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457200" y="704088"/>
            <a:ext cx="8229600" cy="1439028"/>
          </a:xfrm>
        </p:spPr>
        <p:txBody>
          <a:bodyPr>
            <a:noAutofit/>
          </a:bodyPr>
          <a:lstStyle/>
          <a:p>
            <a:r>
              <a:rPr lang="ru-RU" sz="1800" dirty="0" smtClean="0">
                <a:solidFill>
                  <a:schemeClr val="tx1"/>
                </a:solidFill>
                <a:latin typeface="Times New Roman" pitchFamily="18" charset="0"/>
                <a:cs typeface="Times New Roman" pitchFamily="18" charset="0"/>
              </a:rPr>
              <a:t>Для выполнения наступательной операции Генеральный штаб подготовил следующие ударные группировки: - на северо-западной оконечности орловского выступа, в месте слияния рек Жиздра и </a:t>
            </a:r>
            <a:r>
              <a:rPr lang="ru-RU" sz="1800" dirty="0" err="1" smtClean="0">
                <a:solidFill>
                  <a:schemeClr val="tx1"/>
                </a:solidFill>
                <a:latin typeface="Times New Roman" pitchFamily="18" charset="0"/>
                <a:cs typeface="Times New Roman" pitchFamily="18" charset="0"/>
              </a:rPr>
              <a:t>Рессета</a:t>
            </a:r>
            <a:r>
              <a:rPr lang="ru-RU" sz="1800" dirty="0" smtClean="0">
                <a:solidFill>
                  <a:schemeClr val="tx1"/>
                </a:solidFill>
                <a:latin typeface="Times New Roman" pitchFamily="18" charset="0"/>
                <a:cs typeface="Times New Roman" pitchFamily="18" charset="0"/>
              </a:rPr>
              <a:t> (50-я армия и 11-я </a:t>
            </a:r>
            <a:r>
              <a:rPr lang="ru-RU" sz="1800" dirty="0" err="1" smtClean="0">
                <a:solidFill>
                  <a:schemeClr val="tx1"/>
                </a:solidFill>
                <a:latin typeface="Times New Roman" pitchFamily="18" charset="0"/>
                <a:cs typeface="Times New Roman" pitchFamily="18" charset="0"/>
              </a:rPr>
              <a:t>гв</a:t>
            </a:r>
            <a:r>
              <a:rPr lang="ru-RU" sz="1800" dirty="0" smtClean="0">
                <a:solidFill>
                  <a:schemeClr val="tx1"/>
                </a:solidFill>
                <a:latin typeface="Times New Roman" pitchFamily="18" charset="0"/>
                <a:cs typeface="Times New Roman" pitchFamily="18" charset="0"/>
              </a:rPr>
              <a:t>. армия); - в северной части выступа, в районе города </a:t>
            </a:r>
            <a:r>
              <a:rPr lang="ru-RU" sz="1800" dirty="0" err="1" smtClean="0">
                <a:solidFill>
                  <a:schemeClr val="tx1"/>
                </a:solidFill>
                <a:latin typeface="Times New Roman" pitchFamily="18" charset="0"/>
                <a:cs typeface="Times New Roman" pitchFamily="18" charset="0"/>
              </a:rPr>
              <a:t>Болхов</a:t>
            </a:r>
            <a:r>
              <a:rPr lang="ru-RU" sz="1800" dirty="0" smtClean="0">
                <a:solidFill>
                  <a:schemeClr val="tx1"/>
                </a:solidFill>
                <a:latin typeface="Times New Roman" pitchFamily="18" charset="0"/>
                <a:cs typeface="Times New Roman" pitchFamily="18" charset="0"/>
              </a:rPr>
              <a:t> (61-я армия и 4-я танковая армия); - в восточной части выступа, восточнее Орла (3-я армия, 63-я армия и 3-я гвардейская танковая армия); - в южной части, в районе ст. Поныри (13-я, 48-я, 70-я армии и 2-я танковая армия). </a:t>
            </a:r>
            <a:endParaRPr lang="ru-RU" sz="1800" dirty="0">
              <a:solidFill>
                <a:schemeClr val="tx1"/>
              </a:solidFill>
              <a:latin typeface="Times New Roman" pitchFamily="18" charset="0"/>
              <a:cs typeface="Times New Roman" pitchFamily="18" charset="0"/>
            </a:endParaRPr>
          </a:p>
        </p:txBody>
      </p:sp>
      <p:pic>
        <p:nvPicPr>
          <p:cNvPr id="6" name="Содержимое 5" descr="4042_html_m58a6196b.png"/>
          <p:cNvPicPr>
            <a:picLocks noGrp="1" noChangeAspect="1"/>
          </p:cNvPicPr>
          <p:nvPr>
            <p:ph idx="1"/>
          </p:nvPr>
        </p:nvPicPr>
        <p:blipFill>
          <a:blip r:embed="rId2" cstate="print"/>
          <a:stretch>
            <a:fillRect/>
          </a:stretch>
        </p:blipFill>
        <p:spPr>
          <a:xfrm>
            <a:off x="2714612" y="2214554"/>
            <a:ext cx="4490472" cy="4389437"/>
          </a:xfrm>
        </p:spPr>
      </p:pic>
    </p:spTree>
  </p:cSld>
  <p:clrMapOvr>
    <a:masterClrMapping/>
  </p:clrMapOvr>
  <p:transition>
    <p:wip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285728"/>
            <a:ext cx="8715436" cy="6038872"/>
          </a:xfrm>
        </p:spPr>
        <p:txBody>
          <a:bodyPr>
            <a:normAutofit fontScale="70000" lnSpcReduction="20000"/>
          </a:bodyPr>
          <a:lstStyle/>
          <a:p>
            <a:r>
              <a:rPr lang="ru-RU" dirty="0" smtClean="0">
                <a:latin typeface="Times New Roman" pitchFamily="18" charset="0"/>
                <a:cs typeface="Times New Roman" pitchFamily="18" charset="0"/>
              </a:rPr>
              <a:t>Силам наступавших фронтов противостояли немецкие 2-я танковая армия, 55-й, 53-й и 35-й армейский корпуса. Согласно данным отечественной разведки они имели (с учетом армейских резервов) до 560 танков и САУ. В дивизиях первого эшелона насчитывалось 230-240 танков и САУ. В состав группировки, действовавшей против Центрального фронта, входили три танковые дивизии: 18-я, 9-я и 2-я, располагавшиеся в полосе наступления нашей 13-й армии. В полосе наступления 48-й и 70-й армий немецкие танковые части отсутствовали. На стороне наступавших было абсолютное превосходство в живой силе, артиллерии, танках и авиации. На главных направлениях превосходство по пехоте составляло до 6 раз, по артиллерии - до 5Е6 раз, по танкам - до 2,5Е3 раз. Немецкие танковые и противотанковые подразделения были значительно ослаблены в предшествующих боях и потому не оказали большого сопротивления. Быстрый переход советских от обороны к широкомасштабному наступлению не дал немецким войскам возможности провести реорганизацию и закончить ремонтно-восстановительные работы. По донесениям наступавших частей 13-й армии, все захваченные немецкие походные ремонтные мастерские были забиты поврежденной техникой. </a:t>
            </a:r>
          </a:p>
          <a:p>
            <a:r>
              <a:rPr lang="ru-RU" dirty="0" smtClean="0">
                <a:latin typeface="Times New Roman" pitchFamily="18" charset="0"/>
                <a:cs typeface="Times New Roman" pitchFamily="18" charset="0"/>
              </a:rPr>
              <a:t>Утром 12 июля, в 5:10, сразу после дождя, советское командование предприняло авиационно-артиллерийскую подготовку, а в 5:40 штурм орловского выступа с севера и северо-востока. К 10:00 главная оборонительная полоса немецких войск была прорвана в трех местах, и в прорыв пошли части 4-й танковой армии. Однако к 16:00 немецкое командование смогло перегруппировать силы и, отведя ряд подразделений из-под ст. Поныри, остановить развитие советского наступления. К вечеру первого дня наступления на северо-западе советские войска смогли продвинуться на 10-12 км, на севере - до 7,5 км. На восточном направлении продвижение было незначительным. </a:t>
            </a:r>
          </a:p>
          <a:p>
            <a:endParaRPr lang="ru-RU" dirty="0"/>
          </a:p>
        </p:txBody>
      </p:sp>
    </p:spTree>
  </p:cSld>
  <p:clrMapOvr>
    <a:masterClrMapping/>
  </p:clrMapOvr>
  <p:transition>
    <p:wip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Заголовок 3"/>
          <p:cNvSpPr>
            <a:spLocks noGrp="1"/>
          </p:cNvSpPr>
          <p:nvPr>
            <p:ph sz="half" idx="1"/>
          </p:nvPr>
        </p:nvSpPr>
        <p:spPr>
          <a:xfrm>
            <a:off x="211138" y="142875"/>
            <a:ext cx="8718550" cy="6382469"/>
          </a:xfrm>
        </p:spPr>
        <p:txBody>
          <a:bodyPr>
            <a:normAutofit lnSpcReduction="10000"/>
          </a:bodyPr>
          <a:lstStyle/>
          <a:p>
            <a:r>
              <a:rPr lang="ru-RU" sz="1900" dirty="0" smtClean="0">
                <a:latin typeface="Times New Roman" pitchFamily="18" charset="0"/>
                <a:cs typeface="Times New Roman" pitchFamily="18" charset="0"/>
              </a:rPr>
              <a:t>На следующий день северо-западная группировка была направлена на уничтожение крупных опорных пунктов в селах Старица и Ульяново. Используя дымовую завесу и демонстрируя атаку с. Старица с севера, наступающие части скрытно обошли населенные пункты и нанесли танковый удар с юго-востока и запада. Несмотря на хорошее обеспечение населенных пунктов, вражеский гарнизон был полностью уничтожен. В этом бою лучше всего проявили себя подразделения инженерно-штурмовых войск, которые умело "выкуривали" огнеметами немецкие огневые точки в домах. В это время в с. Ульяново наступающие войска ложными атаками оттянули на западную окраину весь немецкий гарнизон, что позволило практически беспрепятственно ворваться в село на танках со стороны с. Старица. При освобождении этого важного опорного пункта потери со стороны наступавших были небольшими (всего десять человек убитыми). </a:t>
            </a:r>
          </a:p>
          <a:p>
            <a:r>
              <a:rPr lang="ru-RU" sz="1900" dirty="0" smtClean="0">
                <a:latin typeface="Times New Roman" pitchFamily="18" charset="0"/>
                <a:cs typeface="Times New Roman" pitchFamily="18" charset="0"/>
              </a:rPr>
              <a:t>С ликвидацией этих узлов сопротивления нашим войскам открылся путь на юг и юго-восток. Наступающие в этих направлениях войска создали угрозу коммуникациям немцем между Орлом и Брянском. За два дня боев, по показаниям пленных, немецкие 211-я и 293-я пехотные дивизии были практически уничтожены, а 5-я танковая дивизия, понесшая большие потери, была выведена в тыл. Оборона немецких войск была прорвана на фронте, на фронте 23 км и на глубину до 25 км. Однако немецкое командование грамотно оперировало имеющиеся резервами, и к 14 июля наступление на данном участке было приостановлено. Бои приняли позиционный характер. </a:t>
            </a:r>
          </a:p>
          <a:p>
            <a:endParaRPr lang="ru-RU" sz="1400" b="1" dirty="0">
              <a:latin typeface="Times New Roman" pitchFamily="18" charset="0"/>
              <a:cs typeface="Times New Roman" pitchFamily="18" charset="0"/>
            </a:endParaRPr>
          </a:p>
        </p:txBody>
      </p:sp>
    </p:spTree>
  </p:cSld>
  <p:clrMapOvr>
    <a:masterClrMapping/>
  </p:clrMapOvr>
  <p:transition>
    <p:wip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5" name="Содержимое 10" descr="i_097.jpg"/>
          <p:cNvPicPr>
            <a:picLocks noGrp="1" noChangeAspect="1"/>
          </p:cNvPicPr>
          <p:nvPr>
            <p:ph sz="half" idx="1"/>
          </p:nvPr>
        </p:nvPicPr>
        <p:blipFill>
          <a:blip r:embed="rId2" cstate="print"/>
          <a:stretch>
            <a:fillRect/>
          </a:stretch>
        </p:blipFill>
        <p:spPr>
          <a:xfrm>
            <a:off x="467544" y="836712"/>
            <a:ext cx="8003232" cy="5014776"/>
          </a:xfr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одержимое 5"/>
          <p:cNvSpPr>
            <a:spLocks noGrp="1"/>
          </p:cNvSpPr>
          <p:nvPr>
            <p:ph idx="1"/>
          </p:nvPr>
        </p:nvSpPr>
        <p:spPr>
          <a:xfrm>
            <a:off x="285720" y="214290"/>
            <a:ext cx="8643998" cy="6110310"/>
          </a:xfrm>
        </p:spPr>
        <p:txBody>
          <a:bodyPr>
            <a:noAutofit/>
          </a:bodyPr>
          <a:lstStyle/>
          <a:p>
            <a:r>
              <a:rPr lang="ru-RU" sz="1600" dirty="0" smtClean="0">
                <a:latin typeface="Times New Roman" pitchFamily="18" charset="0"/>
                <a:cs typeface="Times New Roman" pitchFamily="18" charset="0"/>
              </a:rPr>
              <a:t>Войска 3-й армии и 3-й гвардейской танковой армии, наступавшие на Орел с востока, успешно форсировали несколько водных преград и, обходя очаги сопротивления, пытались с ходу прорваться к Орлу. К моменту ввода в бой 18 июля, 3 </a:t>
            </a:r>
            <a:r>
              <a:rPr lang="ru-RU" sz="1600" dirty="0" err="1" smtClean="0">
                <a:latin typeface="Times New Roman" pitchFamily="18" charset="0"/>
                <a:cs typeface="Times New Roman" pitchFamily="18" charset="0"/>
              </a:rPr>
              <a:t>гв</a:t>
            </a:r>
            <a:r>
              <a:rPr lang="ru-RU" sz="1600" dirty="0" smtClean="0">
                <a:latin typeface="Times New Roman" pitchFamily="18" charset="0"/>
                <a:cs typeface="Times New Roman" pitchFamily="18" charset="0"/>
              </a:rPr>
              <a:t>. танковая армия имела танков Т-34 - 475, танков Т-70 - 224, орудий и минометов - 492. Они создали для немецких войск серьезную опасность рассечения их группировки пополам, и потому против них вечером 19 июля были введены противотанковые резервы. </a:t>
            </a:r>
          </a:p>
          <a:p>
            <a:r>
              <a:rPr lang="ru-RU" sz="1600" dirty="0" smtClean="0">
                <a:latin typeface="Times New Roman" pitchFamily="18" charset="0"/>
                <a:cs typeface="Times New Roman" pitchFamily="18" charset="0"/>
              </a:rPr>
              <a:t>Однако, поскольку фронт был прорван на широком участке, действия немецкого командования напоминали латание прорех в "Тришкином кафтане", и были малоэффективны. </a:t>
            </a:r>
          </a:p>
          <a:p>
            <a:r>
              <a:rPr lang="ru-RU" sz="1600" dirty="0" smtClean="0">
                <a:latin typeface="Times New Roman" pitchFamily="18" charset="0"/>
                <a:cs typeface="Times New Roman" pitchFamily="18" charset="0"/>
              </a:rPr>
              <a:t>22 июля передовые части 61-й армии ворвались в </a:t>
            </a:r>
            <a:r>
              <a:rPr lang="ru-RU" sz="1600" dirty="0" err="1" smtClean="0">
                <a:latin typeface="Times New Roman" pitchFamily="18" charset="0"/>
                <a:cs typeface="Times New Roman" pitchFamily="18" charset="0"/>
              </a:rPr>
              <a:t>Болхов</a:t>
            </a:r>
            <a:r>
              <a:rPr lang="ru-RU" sz="1600" dirty="0" smtClean="0">
                <a:latin typeface="Times New Roman" pitchFamily="18" charset="0"/>
                <a:cs typeface="Times New Roman" pitchFamily="18" charset="0"/>
              </a:rPr>
              <a:t>, улучшив положение войск Брянского фронта. Одновременно войска 11-й </a:t>
            </a:r>
            <a:r>
              <a:rPr lang="ru-RU" sz="1600" dirty="0" err="1" smtClean="0">
                <a:latin typeface="Times New Roman" pitchFamily="18" charset="0"/>
                <a:cs typeface="Times New Roman" pitchFamily="18" charset="0"/>
              </a:rPr>
              <a:t>гв</a:t>
            </a:r>
            <a:r>
              <a:rPr lang="ru-RU" sz="1600" dirty="0" smtClean="0">
                <a:latin typeface="Times New Roman" pitchFamily="18" charset="0"/>
                <a:cs typeface="Times New Roman" pitchFamily="18" charset="0"/>
              </a:rPr>
              <a:t>. армии перерезали шоссе </a:t>
            </a:r>
            <a:r>
              <a:rPr lang="ru-RU" sz="1600" dirty="0" err="1" smtClean="0">
                <a:latin typeface="Times New Roman" pitchFamily="18" charset="0"/>
                <a:cs typeface="Times New Roman" pitchFamily="18" charset="0"/>
              </a:rPr>
              <a:t>Болхов</a:t>
            </a:r>
            <a:r>
              <a:rPr lang="ru-RU" sz="1600" dirty="0" smtClean="0">
                <a:latin typeface="Times New Roman" pitchFamily="18" charset="0"/>
                <a:cs typeface="Times New Roman" pitchFamily="18" charset="0"/>
              </a:rPr>
              <a:t> - Орел, создав немецкой Болховской группировке угрозу окружения. </a:t>
            </a:r>
          </a:p>
          <a:p>
            <a:r>
              <a:rPr lang="ru-RU" sz="1600" dirty="0" smtClean="0">
                <a:latin typeface="Times New Roman" pitchFamily="18" charset="0"/>
                <a:cs typeface="Times New Roman" pitchFamily="18" charset="0"/>
              </a:rPr>
              <a:t>В это время 63-я армия и части 3-й </a:t>
            </a:r>
            <a:r>
              <a:rPr lang="ru-RU" sz="1600" dirty="0" err="1" smtClean="0">
                <a:latin typeface="Times New Roman" pitchFamily="18" charset="0"/>
                <a:cs typeface="Times New Roman" pitchFamily="18" charset="0"/>
              </a:rPr>
              <a:t>гв</a:t>
            </a:r>
            <a:r>
              <a:rPr lang="ru-RU" sz="1600" dirty="0" smtClean="0">
                <a:latin typeface="Times New Roman" pitchFamily="18" charset="0"/>
                <a:cs typeface="Times New Roman" pitchFamily="18" charset="0"/>
              </a:rPr>
              <a:t>. танковой армии вели тяжелые бои с 3-й танковой дивизией немцев, переброшенной из </a:t>
            </a:r>
            <a:r>
              <a:rPr lang="ru-RU" sz="1600" dirty="0" err="1" smtClean="0">
                <a:latin typeface="Times New Roman" pitchFamily="18" charset="0"/>
                <a:cs typeface="Times New Roman" pitchFamily="18" charset="0"/>
              </a:rPr>
              <a:t>Ново-Сокольников</a:t>
            </a:r>
            <a:r>
              <a:rPr lang="ru-RU" sz="1600" dirty="0" smtClean="0">
                <a:latin typeface="Times New Roman" pitchFamily="18" charset="0"/>
                <a:cs typeface="Times New Roman" pitchFamily="18" charset="0"/>
              </a:rPr>
              <a:t>, и подразделениями 2-й танковой и 36-й механизированной дивизий, переброшенными из-под Понырей. Особенно тяжелые бои развернулись в междуречье </a:t>
            </a:r>
            <a:r>
              <a:rPr lang="ru-RU" sz="1600" dirty="0" err="1" smtClean="0">
                <a:latin typeface="Times New Roman" pitchFamily="18" charset="0"/>
                <a:cs typeface="Times New Roman" pitchFamily="18" charset="0"/>
              </a:rPr>
              <a:t>Зуша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Олешня</a:t>
            </a:r>
            <a:r>
              <a:rPr lang="ru-RU" sz="1600" dirty="0" smtClean="0">
                <a:latin typeface="Times New Roman" pitchFamily="18" charset="0"/>
                <a:cs typeface="Times New Roman" pitchFamily="18" charset="0"/>
              </a:rPr>
              <a:t>, где у немцев имелся хорошо подготовленный оборонительный рубеж, который они пытались занять подходящими силами. Войска 3-й армии с ходу захватили плацдарм на берегу р. </a:t>
            </a:r>
            <a:r>
              <a:rPr lang="ru-RU" sz="1600" dirty="0" err="1" smtClean="0">
                <a:latin typeface="Times New Roman" pitchFamily="18" charset="0"/>
                <a:cs typeface="Times New Roman" pitchFamily="18" charset="0"/>
              </a:rPr>
              <a:t>Олешня</a:t>
            </a:r>
            <a:r>
              <a:rPr lang="ru-RU" sz="1600" dirty="0" smtClean="0">
                <a:latin typeface="Times New Roman" pitchFamily="18" charset="0"/>
                <a:cs typeface="Times New Roman" pitchFamily="18" charset="0"/>
              </a:rPr>
              <a:t> в районе Александровка, куда началась переброска танков 3-й </a:t>
            </a:r>
            <a:r>
              <a:rPr lang="ru-RU" sz="1600" dirty="0" err="1" smtClean="0">
                <a:latin typeface="Times New Roman" pitchFamily="18" charset="0"/>
                <a:cs typeface="Times New Roman" pitchFamily="18" charset="0"/>
              </a:rPr>
              <a:t>гв</a:t>
            </a:r>
            <a:r>
              <a:rPr lang="ru-RU" sz="1600" dirty="0" smtClean="0">
                <a:latin typeface="Times New Roman" pitchFamily="18" charset="0"/>
                <a:cs typeface="Times New Roman" pitchFamily="18" charset="0"/>
              </a:rPr>
              <a:t>. танковой армии. Но южнее Александровки наступление было малоуспешно. Особенно тяжело было бороться с закопанными в землю немецкими танками и штурмовыми орудиями. Тем не менее, к 19 июля наши войска вышли к р. </a:t>
            </a:r>
            <a:r>
              <a:rPr lang="ru-RU" sz="1600" dirty="0" err="1" smtClean="0">
                <a:latin typeface="Times New Roman" pitchFamily="18" charset="0"/>
                <a:cs typeface="Times New Roman" pitchFamily="18" charset="0"/>
              </a:rPr>
              <a:t>Олешня</a:t>
            </a:r>
            <a:r>
              <a:rPr lang="ru-RU" sz="1600" dirty="0" smtClean="0">
                <a:latin typeface="Times New Roman" pitchFamily="18" charset="0"/>
                <a:cs typeface="Times New Roman" pitchFamily="18" charset="0"/>
              </a:rPr>
              <a:t> на всем ее протяжении. В ночь на 19 июля по немецкому рубежу обороны на р. </a:t>
            </a:r>
            <a:r>
              <a:rPr lang="ru-RU" sz="1600" dirty="0" err="1" smtClean="0">
                <a:latin typeface="Times New Roman" pitchFamily="18" charset="0"/>
                <a:cs typeface="Times New Roman" pitchFamily="18" charset="0"/>
              </a:rPr>
              <a:t>Олешня</a:t>
            </a:r>
            <a:r>
              <a:rPr lang="ru-RU" sz="1600" dirty="0" smtClean="0">
                <a:latin typeface="Times New Roman" pitchFamily="18" charset="0"/>
                <a:cs typeface="Times New Roman" pitchFamily="18" charset="0"/>
              </a:rPr>
              <a:t> был нанесен мощный авиационный налет, а утром началась артподготовка. К полудню </a:t>
            </a:r>
            <a:r>
              <a:rPr lang="ru-RU" sz="1600" dirty="0" err="1" smtClean="0">
                <a:latin typeface="Times New Roman" pitchFamily="18" charset="0"/>
                <a:cs typeface="Times New Roman" pitchFamily="18" charset="0"/>
              </a:rPr>
              <a:t>Олешня</a:t>
            </a:r>
            <a:r>
              <a:rPr lang="ru-RU" sz="1600" dirty="0" smtClean="0">
                <a:latin typeface="Times New Roman" pitchFamily="18" charset="0"/>
                <a:cs typeface="Times New Roman" pitchFamily="18" charset="0"/>
              </a:rPr>
              <a:t> была форсирована в нескольких местах, что создало угрозу окружения всей </a:t>
            </a:r>
            <a:r>
              <a:rPr lang="ru-RU" sz="1600" dirty="0" err="1" smtClean="0">
                <a:latin typeface="Times New Roman" pitchFamily="18" charset="0"/>
                <a:cs typeface="Times New Roman" pitchFamily="18" charset="0"/>
              </a:rPr>
              <a:t>Мценской</a:t>
            </a:r>
            <a:r>
              <a:rPr lang="ru-RU" sz="1600" dirty="0" smtClean="0">
                <a:latin typeface="Times New Roman" pitchFamily="18" charset="0"/>
                <a:cs typeface="Times New Roman" pitchFamily="18" charset="0"/>
              </a:rPr>
              <a:t> группировки немцев, и 20 июля они оставили город почти без боя. </a:t>
            </a:r>
          </a:p>
          <a:p>
            <a:endParaRPr lang="ru-RU" sz="1600" dirty="0">
              <a:latin typeface="Times New Roman" pitchFamily="18" charset="0"/>
              <a:cs typeface="Times New Roman" pitchFamily="18" charset="0"/>
            </a:endParaRPr>
          </a:p>
        </p:txBody>
      </p:sp>
    </p:spTree>
  </p:cSld>
  <p:clrMapOvr>
    <a:masterClrMapping/>
  </p:clrMapOvr>
  <p:transition>
    <p:wip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285728"/>
            <a:ext cx="8715436" cy="6286544"/>
          </a:xfrm>
        </p:spPr>
        <p:txBody>
          <a:bodyPr>
            <a:normAutofit fontScale="55000" lnSpcReduction="20000"/>
          </a:bodyPr>
          <a:lstStyle/>
          <a:p>
            <a:r>
              <a:rPr lang="ru-RU" sz="2900" dirty="0" smtClean="0">
                <a:latin typeface="Times New Roman" pitchFamily="18" charset="0"/>
                <a:cs typeface="Times New Roman" pitchFamily="18" charset="0"/>
              </a:rPr>
              <a:t>15 июля к наступательным действиям перешли и подразделения Центрального фронта, которые воспользовались отводом части немецких сил из-под Понырей. Но до 18 июля успехи Центрального фронта были довольно скромными. Лишь утром 19 июля Центральный фронт прорвал немецкую полосу обороны на 3Е4 км в направлении на северо-запад, в обход Орла. В 11 часов в прорыв были введены танки 2-й танковой армии. </a:t>
            </a:r>
          </a:p>
          <a:p>
            <a:r>
              <a:rPr lang="ru-RU" sz="2900" dirty="0" smtClean="0">
                <a:latin typeface="Times New Roman" pitchFamily="18" charset="0"/>
                <a:cs typeface="Times New Roman" pitchFamily="18" charset="0"/>
              </a:rPr>
              <a:t>Интересно отметить, что артиллерийские орудия, переданные танковым войскам для усиления, буксировались некоторыми наступавшими танками 16-го т.к. (для чего танки были дооборудованы буксирными крюками), а их расчеты составляли танковые десанты. Единство боеприпасов танковых и противотанковых орудий помогало справиться с проблемой боепитания орудий, а большая часть боекомплекта подвозилась штатными тягачами (автомобили "</a:t>
            </a:r>
            <a:r>
              <a:rPr lang="ru-RU" sz="2900" dirty="0" err="1" smtClean="0">
                <a:latin typeface="Times New Roman" pitchFamily="18" charset="0"/>
                <a:cs typeface="Times New Roman" pitchFamily="18" charset="0"/>
              </a:rPr>
              <a:t>Студебеккер</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Джи-Ём-Си</a:t>
            </a:r>
            <a:r>
              <a:rPr lang="ru-RU" sz="2900" dirty="0" smtClean="0">
                <a:latin typeface="Times New Roman" pitchFamily="18" charset="0"/>
                <a:cs typeface="Times New Roman" pitchFamily="18" charset="0"/>
              </a:rPr>
              <a:t>", ЗиС-5 и трактор "</a:t>
            </a:r>
            <a:r>
              <a:rPr lang="ru-RU" sz="2900" dirty="0" err="1" smtClean="0">
                <a:latin typeface="Times New Roman" pitchFamily="18" charset="0"/>
                <a:cs typeface="Times New Roman" pitchFamily="18" charset="0"/>
              </a:rPr>
              <a:t>СТЗ-Нати</a:t>
            </a:r>
            <a:r>
              <a:rPr lang="ru-RU" sz="2900" dirty="0" smtClean="0">
                <a:latin typeface="Times New Roman" pitchFamily="18" charset="0"/>
                <a:cs typeface="Times New Roman" pitchFamily="18" charset="0"/>
              </a:rPr>
              <a:t>") и использовались как артиллеристами, так и танкистами. Такая организация помогла эффективно использовать артиллерию и танки при преодолении укрепленных пунктов противника. Но по танкам им приходилось стрелять мало. Основными целями советских танков и противотанковой артиллерии были пулеметные бронеколпаки, противотанковые орудия и немецкие САУ. </a:t>
            </a:r>
          </a:p>
          <a:p>
            <a:r>
              <a:rPr lang="ru-RU" sz="2900" dirty="0" smtClean="0">
                <a:latin typeface="Times New Roman" pitchFamily="18" charset="0"/>
                <a:cs typeface="Times New Roman" pitchFamily="18" charset="0"/>
              </a:rPr>
              <a:t>Однако 3-й танк той же 2-й танковой армии использовал приданную противотанковую и легкую артиллерию неграмотно. Полки </a:t>
            </a:r>
            <a:r>
              <a:rPr lang="ru-RU" sz="2900" dirty="0" err="1" smtClean="0">
                <a:latin typeface="Times New Roman" pitchFamily="18" charset="0"/>
                <a:cs typeface="Times New Roman" pitchFamily="18" charset="0"/>
              </a:rPr>
              <a:t>артбригады</a:t>
            </a:r>
            <a:r>
              <a:rPr lang="ru-RU" sz="2900" dirty="0" smtClean="0">
                <a:latin typeface="Times New Roman" pitchFamily="18" charset="0"/>
                <a:cs typeface="Times New Roman" pitchFamily="18" charset="0"/>
              </a:rPr>
              <a:t> были приданы танковым бригадам, которые раздробили их на батареи, передав танковым батальонам. </a:t>
            </a:r>
            <a:r>
              <a:rPr lang="ru-RU" sz="2900" dirty="0" err="1" smtClean="0">
                <a:latin typeface="Times New Roman" pitchFamily="18" charset="0"/>
                <a:cs typeface="Times New Roman" pitchFamily="18" charset="0"/>
              </a:rPr>
              <a:t>Ёто</a:t>
            </a:r>
            <a:r>
              <a:rPr lang="ru-RU" sz="2900" dirty="0" smtClean="0">
                <a:latin typeface="Times New Roman" pitchFamily="18" charset="0"/>
                <a:cs typeface="Times New Roman" pitchFamily="18" charset="0"/>
              </a:rPr>
              <a:t> разрушило руководство бригадой, приведя к тому, что батареи предоставлялись сами себе. Командиры танковых батальонов требовали, чтобы батареи сопровождали танки своим ходом в их боевых порядках, что привело к неоправданно большим потерям </a:t>
            </a:r>
            <a:r>
              <a:rPr lang="ru-RU" sz="2900" dirty="0" err="1" smtClean="0">
                <a:latin typeface="Times New Roman" pitchFamily="18" charset="0"/>
                <a:cs typeface="Times New Roman" pitchFamily="18" charset="0"/>
              </a:rPr>
              <a:t>матчасти</a:t>
            </a:r>
            <a:r>
              <a:rPr lang="ru-RU" sz="2900" dirty="0" smtClean="0">
                <a:latin typeface="Times New Roman" pitchFamily="18" charset="0"/>
                <a:cs typeface="Times New Roman" pitchFamily="18" charset="0"/>
              </a:rPr>
              <a:t> и личного состава 2-й </a:t>
            </a:r>
            <a:r>
              <a:rPr lang="ru-RU" sz="2900" dirty="0" err="1" smtClean="0">
                <a:latin typeface="Times New Roman" pitchFamily="18" charset="0"/>
                <a:cs typeface="Times New Roman" pitchFamily="18" charset="0"/>
              </a:rPr>
              <a:t>ИПТАБр</a:t>
            </a:r>
            <a:r>
              <a:rPr lang="ru-RU" sz="2900" dirty="0" smtClean="0">
                <a:latin typeface="Times New Roman" pitchFamily="18" charset="0"/>
                <a:cs typeface="Times New Roman" pitchFamily="18" charset="0"/>
              </a:rPr>
              <a:t> (грузовые автомобили в боевых порядках танков предоставляли собой легкую добычу для всех видов оружия). Да и сам 3-й </a:t>
            </a:r>
            <a:r>
              <a:rPr lang="ru-RU" sz="2900" dirty="0" err="1" smtClean="0">
                <a:latin typeface="Times New Roman" pitchFamily="18" charset="0"/>
                <a:cs typeface="Times New Roman" pitchFamily="18" charset="0"/>
              </a:rPr>
              <a:t>тк</a:t>
            </a:r>
            <a:r>
              <a:rPr lang="ru-RU" sz="2900" dirty="0" smtClean="0">
                <a:latin typeface="Times New Roman" pitchFamily="18" charset="0"/>
                <a:cs typeface="Times New Roman" pitchFamily="18" charset="0"/>
              </a:rPr>
              <a:t>. понес большие потери в районе </a:t>
            </a:r>
            <a:r>
              <a:rPr lang="ru-RU" sz="2900" dirty="0" err="1" smtClean="0">
                <a:latin typeface="Times New Roman" pitchFamily="18" charset="0"/>
                <a:cs typeface="Times New Roman" pitchFamily="18" charset="0"/>
              </a:rPr>
              <a:t>Тросна</a:t>
            </a:r>
            <a:r>
              <a:rPr lang="ru-RU" sz="2900" dirty="0" smtClean="0">
                <a:latin typeface="Times New Roman" pitchFamily="18" charset="0"/>
                <a:cs typeface="Times New Roman" pitchFamily="18" charset="0"/>
              </a:rPr>
              <a:t>, пытаясь без разведки и артиллерийской поддержки атаковать в лоб укрепленные позиции немецких гренадеров, усиленные истребительно-противотанковыми САУ и штурмовыми орудиями. </a:t>
            </a:r>
          </a:p>
          <a:p>
            <a:r>
              <a:rPr lang="ru-RU" sz="2900" dirty="0" smtClean="0">
                <a:latin typeface="Times New Roman" pitchFamily="18" charset="0"/>
                <a:cs typeface="Times New Roman" pitchFamily="18" charset="0"/>
              </a:rPr>
              <a:t>Наступление Центрального фронта развивалось медленно. Для ускорения продвижения частей фронта и ввиду больших потерь в танках, 24-26 июля Ставка передала 3-ю </a:t>
            </a:r>
            <a:r>
              <a:rPr lang="ru-RU" sz="2900" dirty="0" err="1" smtClean="0">
                <a:latin typeface="Times New Roman" pitchFamily="18" charset="0"/>
                <a:cs typeface="Times New Roman" pitchFamily="18" charset="0"/>
              </a:rPr>
              <a:t>гв</a:t>
            </a:r>
            <a:r>
              <a:rPr lang="ru-RU" sz="2900" dirty="0" smtClean="0">
                <a:latin typeface="Times New Roman" pitchFamily="18" charset="0"/>
                <a:cs typeface="Times New Roman" pitchFamily="18" charset="0"/>
              </a:rPr>
              <a:t>. танковую армию из Брянского фронта в Центральный. Однако к этому времени 3-я </a:t>
            </a:r>
            <a:r>
              <a:rPr lang="ru-RU" sz="2900" dirty="0" err="1" smtClean="0">
                <a:latin typeface="Times New Roman" pitchFamily="18" charset="0"/>
                <a:cs typeface="Times New Roman" pitchFamily="18" charset="0"/>
              </a:rPr>
              <a:t>гв</a:t>
            </a:r>
            <a:r>
              <a:rPr lang="ru-RU" sz="2900" dirty="0" smtClean="0">
                <a:latin typeface="Times New Roman" pitchFamily="18" charset="0"/>
                <a:cs typeface="Times New Roman" pitchFamily="18" charset="0"/>
              </a:rPr>
              <a:t>. танковая армия также понесла большие потери и поэтому не смогла серьезно повлиять на скорость продвижения фронта. </a:t>
            </a:r>
          </a:p>
          <a:p>
            <a:endParaRPr lang="ru-RU" dirty="0"/>
          </a:p>
        </p:txBody>
      </p:sp>
    </p:spTree>
  </p:cSld>
  <p:clrMapOvr>
    <a:masterClrMapping/>
  </p:clrMapOvr>
  <p:transition>
    <p:wip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4"/>
          <p:cNvSpPr>
            <a:spLocks noGrp="1"/>
          </p:cNvSpPr>
          <p:nvPr>
            <p:ph sz="half" idx="1"/>
          </p:nvPr>
        </p:nvSpPr>
        <p:spPr>
          <a:xfrm>
            <a:off x="0" y="214291"/>
            <a:ext cx="8858280" cy="4000528"/>
          </a:xfrm>
        </p:spPr>
        <p:txBody>
          <a:bodyPr>
            <a:normAutofit fontScale="70000" lnSpcReduction="20000"/>
          </a:bodyPr>
          <a:lstStyle/>
          <a:p>
            <a:r>
              <a:rPr lang="ru-RU" dirty="0" smtClean="0"/>
              <a:t>22-24 июля для обороняющихся под Орлом немецких войск создалось наиболее тяжелое положение. К западу от </a:t>
            </a:r>
            <a:r>
              <a:rPr lang="ru-RU" dirty="0" err="1" smtClean="0"/>
              <a:t>Болхова</a:t>
            </a:r>
            <a:r>
              <a:rPr lang="ru-RU" dirty="0" smtClean="0"/>
              <a:t> советские войска создали наибольшую угрозу основным коммуникациям немецких войск. 26 июля в ставке Гитлера состоялось специальное совещание, посвященное положению немецких войск на Орловском плацдарме. В результате совещания было принято решение об отводе всех немецких войск с Орловского выступа за линию "</a:t>
            </a:r>
            <a:r>
              <a:rPr lang="ru-RU" dirty="0" err="1" smtClean="0"/>
              <a:t>Хаген</a:t>
            </a:r>
            <a:r>
              <a:rPr lang="ru-RU" dirty="0" smtClean="0"/>
              <a:t>". Однако отступление необходимо было по возможности задерживать из-за неготовности линии обороны в инженерном отношении. Тем не менее, с 31 июля немцы начали планомерный отвод своих войск с Орловского плацдарма. </a:t>
            </a:r>
          </a:p>
          <a:p>
            <a:r>
              <a:rPr lang="ru-RU" dirty="0" smtClean="0"/>
              <a:t>В первых числах августа начались бои за предместья г. Орел. 4 августа в восточных предместьях города бои вели 3-я и 63-я армия. С юга Орел охватывали подвижные соединения Центрального фронта, что поставило обороняющиеся немецкие войска в тяжелое положение и принудило к срочному отходу. К 5 августа бои в городе переместились на западные окраины, а 6 августа город был полностью освобожден. </a:t>
            </a:r>
          </a:p>
          <a:p>
            <a:endParaRPr lang="ru-RU" dirty="0"/>
          </a:p>
        </p:txBody>
      </p:sp>
      <p:pic>
        <p:nvPicPr>
          <p:cNvPr id="9" name="Содержимое 8" descr="orel12.jpg"/>
          <p:cNvPicPr>
            <a:picLocks noGrp="1" noChangeAspect="1"/>
          </p:cNvPicPr>
          <p:nvPr>
            <p:ph sz="half" idx="2"/>
          </p:nvPr>
        </p:nvPicPr>
        <p:blipFill>
          <a:blip r:embed="rId2" cstate="print"/>
          <a:stretch>
            <a:fillRect/>
          </a:stretch>
        </p:blipFill>
        <p:spPr>
          <a:xfrm>
            <a:off x="4929190" y="3459896"/>
            <a:ext cx="3752848" cy="3220407"/>
          </a:xfrm>
        </p:spPr>
      </p:pic>
      <p:pic>
        <p:nvPicPr>
          <p:cNvPr id="10" name="Содержимое 6" descr="000.jpg"/>
          <p:cNvPicPr>
            <a:picLocks noChangeAspect="1"/>
          </p:cNvPicPr>
          <p:nvPr/>
        </p:nvPicPr>
        <p:blipFill>
          <a:blip r:embed="rId3" cstate="print"/>
          <a:stretch>
            <a:fillRect/>
          </a:stretch>
        </p:blipFill>
        <p:spPr>
          <a:xfrm>
            <a:off x="357158" y="4000504"/>
            <a:ext cx="4038600" cy="2549366"/>
          </a:xfrm>
          <a:prstGeom prst="rect">
            <a:avLst/>
          </a:prstGeom>
        </p:spPr>
      </p:pic>
    </p:spTree>
  </p:cSld>
  <p:clrMapOvr>
    <a:masterClrMapping/>
  </p:clrMapOvr>
  <p:transition>
    <p:wip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Содержимое 6" descr="1.jpg"/>
          <p:cNvPicPr>
            <a:picLocks noGrp="1" noChangeAspect="1"/>
          </p:cNvPicPr>
          <p:nvPr>
            <p:ph idx="1"/>
          </p:nvPr>
        </p:nvPicPr>
        <p:blipFill>
          <a:blip r:embed="rId2" cstate="print"/>
          <a:stretch>
            <a:fillRect/>
          </a:stretch>
        </p:blipFill>
        <p:spPr>
          <a:xfrm>
            <a:off x="0" y="100367"/>
            <a:ext cx="9144000" cy="6224233"/>
          </a:xfrm>
        </p:spPr>
      </p:pic>
      <p:sp>
        <p:nvSpPr>
          <p:cNvPr id="5" name="Заголовок 4"/>
          <p:cNvSpPr>
            <a:spLocks noGrp="1"/>
          </p:cNvSpPr>
          <p:nvPr>
            <p:ph type="title"/>
          </p:nvPr>
        </p:nvSpPr>
        <p:spPr>
          <a:xfrm>
            <a:off x="457200" y="704088"/>
            <a:ext cx="8229600" cy="2796350"/>
          </a:xfrm>
        </p:spPr>
        <p:txBody>
          <a:bodyPr>
            <a:normAutofit/>
          </a:bodyPr>
          <a:lstStyle/>
          <a:p>
            <a:pPr algn="ctr"/>
            <a:r>
              <a:rPr lang="en-US" b="1" dirty="0" smtClean="0">
                <a:solidFill>
                  <a:srgbClr val="FF0000"/>
                </a:solidFill>
              </a:rPr>
              <a:t>III</a:t>
            </a:r>
            <a:r>
              <a:rPr lang="ru-RU" b="1" dirty="0" smtClean="0">
                <a:solidFill>
                  <a:srgbClr val="FF0000"/>
                </a:solidFill>
              </a:rPr>
              <a:t> зал:</a:t>
            </a:r>
            <a:br>
              <a:rPr lang="ru-RU" b="1" dirty="0" smtClean="0">
                <a:solidFill>
                  <a:srgbClr val="FF0000"/>
                </a:solidFill>
              </a:rPr>
            </a:br>
            <a:r>
              <a:rPr lang="ru-RU" b="1" dirty="0" smtClean="0">
                <a:solidFill>
                  <a:srgbClr val="FF0000"/>
                </a:solidFill>
              </a:rPr>
              <a:t>«Герб города Орла: описание и история»</a:t>
            </a:r>
            <a:endParaRPr lang="ru-RU" b="1" dirty="0">
              <a:solidFill>
                <a:srgbClr val="FF0000"/>
              </a:solidFill>
            </a:endParaRPr>
          </a:p>
        </p:txBody>
      </p:sp>
    </p:spTree>
  </p:cSld>
  <p:clrMapOvr>
    <a:masterClrMapping/>
  </p:clrMapOvr>
  <p:transition>
    <p:wipe di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14282" y="285728"/>
            <a:ext cx="8715436" cy="6038872"/>
          </a:xfrm>
        </p:spPr>
        <p:txBody>
          <a:bodyPr>
            <a:normAutofit/>
          </a:bodyPr>
          <a:lstStyle/>
          <a:p>
            <a:pPr algn="just"/>
            <a:r>
              <a:rPr lang="ru-RU" dirty="0" smtClean="0"/>
              <a:t>Город Орел находится на расстоянии 368 километров от столицы России и является областным центром. В наши дни это крупный экономический, промышленный и культурный объект, в котором проживает свыше 300 тысяч человек. Этот населенный пункт был основан еще в XVI веке, в его истории имеется немало удивительных и захватывающих фактов. Отдельный интерес представляет герб города Орла, выглядящий невероятно символично и величественно.</a:t>
            </a:r>
          </a:p>
          <a:p>
            <a:pPr algn="just"/>
            <a:r>
              <a:rPr lang="ru-RU" dirty="0" smtClean="0"/>
              <a:t>При Екатерине II был разработан и утвержден герб города Орла.</a:t>
            </a:r>
          </a:p>
          <a:p>
            <a:endParaRPr lang="ru-RU" dirty="0"/>
          </a:p>
        </p:txBody>
      </p:sp>
    </p:spTree>
  </p:cSld>
  <p:clrMapOvr>
    <a:masterClrMapping/>
  </p:clrMapOvr>
  <p:transition>
    <p:wip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285720" y="357166"/>
            <a:ext cx="4210080" cy="5997759"/>
          </a:xfrm>
        </p:spPr>
        <p:txBody>
          <a:bodyPr>
            <a:normAutofit fontScale="85000" lnSpcReduction="10000"/>
          </a:bodyPr>
          <a:lstStyle/>
          <a:p>
            <a:r>
              <a:rPr lang="ru-RU" dirty="0" smtClean="0"/>
              <a:t>Доподлинно известно, что герб города был утвержден 16 августа 1781 года. Это геральдический французский щит </a:t>
            </a:r>
            <a:r>
              <a:rPr lang="ru-RU" dirty="0" err="1" smtClean="0"/>
              <a:t>голубого</a:t>
            </a:r>
            <a:r>
              <a:rPr lang="ru-RU" dirty="0" smtClean="0"/>
              <a:t> цвета. В его центральной части располагается белый город-крепость, стоящий на зеленом лугу. На главной башне, венчающей въездные ворота, сидит черный орел с золотой короной на голове. Что примечательно, за прошедшие годы не сильно изменился герб города Орла. Современный символ этого населенного пункта сильно похож на первоначальный вариант. </a:t>
            </a:r>
            <a:endParaRPr lang="ru-RU" dirty="0"/>
          </a:p>
        </p:txBody>
      </p:sp>
      <p:pic>
        <p:nvPicPr>
          <p:cNvPr id="6" name="Содержимое 5" descr="870270.jpg"/>
          <p:cNvPicPr>
            <a:picLocks noGrp="1" noChangeAspect="1"/>
          </p:cNvPicPr>
          <p:nvPr>
            <p:ph sz="half" idx="2"/>
          </p:nvPr>
        </p:nvPicPr>
        <p:blipFill>
          <a:blip r:embed="rId2" cstate="print"/>
          <a:stretch>
            <a:fillRect/>
          </a:stretch>
        </p:blipFill>
        <p:spPr>
          <a:xfrm>
            <a:off x="5000628" y="1142984"/>
            <a:ext cx="3496437" cy="4433888"/>
          </a:xfrm>
        </p:spPr>
      </p:pic>
    </p:spTree>
  </p:cSld>
  <p:clrMapOvr>
    <a:masterClrMapping/>
  </p:clrMapOvr>
  <p:transition>
    <p:wip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0" y="285728"/>
            <a:ext cx="5286380" cy="6069197"/>
          </a:xfrm>
        </p:spPr>
        <p:txBody>
          <a:bodyPr>
            <a:normAutofit fontScale="70000" lnSpcReduction="20000"/>
          </a:bodyPr>
          <a:lstStyle/>
          <a:p>
            <a:r>
              <a:rPr lang="ru-RU" dirty="0" smtClean="0"/>
              <a:t>В XIX веке была проведена реформа, призывающая украшать официальные знаки населенных пунктов.</a:t>
            </a:r>
          </a:p>
          <a:p>
            <a:r>
              <a:rPr lang="ru-RU" dirty="0" smtClean="0"/>
              <a:t>Все гербы стали дополнять Андреевской или Александровской лентами, а также дубовыми листами. Данное нововведение должно было сделать символы более красивыми и интересными. Нельзя недооценивать значение герба города Орла, ведь речь идет о знаке центра губернии, а в наши дни – области. Во время разработки первого городского символа существовало правило, согласно которому все населенные пункты губернского подчинения должны иметь собственные символы. И важным элементом этих знаков должен являться герб главного города региона. Изменена эмблема центра Орловской области была в 1988 году. Именно тогда стали возвращаться официальные геральдические знаки, упраздненные в 1917 г. С того времени герб города – орел на крепости без короны, на фоне лазоревого неба и изумрудного поля. Силуэт птицы так и остался черным, а очертания защитного сооружения – белыми. </a:t>
            </a:r>
            <a:endParaRPr lang="ru-RU" dirty="0"/>
          </a:p>
        </p:txBody>
      </p:sp>
      <p:pic>
        <p:nvPicPr>
          <p:cNvPr id="5" name="Содержимое 4" descr="870272.jpg"/>
          <p:cNvPicPr>
            <a:picLocks noGrp="1" noChangeAspect="1"/>
          </p:cNvPicPr>
          <p:nvPr>
            <p:ph sz="half" idx="2"/>
          </p:nvPr>
        </p:nvPicPr>
        <p:blipFill>
          <a:blip r:embed="rId2" cstate="print"/>
          <a:stretch>
            <a:fillRect/>
          </a:stretch>
        </p:blipFill>
        <p:spPr>
          <a:xfrm>
            <a:off x="5572132" y="1500174"/>
            <a:ext cx="3357563" cy="3924929"/>
          </a:xfrm>
        </p:spPr>
      </p:pic>
    </p:spTree>
  </p:cSld>
  <p:clrMapOvr>
    <a:masterClrMapping/>
  </p:clrMapOvr>
  <p:transition>
    <p:wip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0" y="214290"/>
            <a:ext cx="4572000" cy="6357982"/>
          </a:xfrm>
        </p:spPr>
        <p:txBody>
          <a:bodyPr>
            <a:normAutofit fontScale="70000" lnSpcReduction="20000"/>
          </a:bodyPr>
          <a:lstStyle/>
          <a:p>
            <a:r>
              <a:rPr lang="ru-RU" dirty="0" smtClean="0"/>
              <a:t>В 2002 году был разработан и утвержден обновленный флаг и герб города Орла. </a:t>
            </a:r>
          </a:p>
          <a:p>
            <a:r>
              <a:rPr lang="ru-RU" dirty="0" smtClean="0"/>
              <a:t>На новом варианте геральдического щита изображена серебряная крепость с тремя башнями и воротами в средней части, а вот орел стал золотым и двуглавым с тремя коронами. Верхняя часть герба лазоревая, нижняя – зеленая. У подножия крепости лежит раскрытая книга, обрамляемая с двух сторон колосьями. Разработкой этого символа занимались художники Владимир Блинов и </a:t>
            </a:r>
            <a:r>
              <a:rPr lang="ru-RU" dirty="0" err="1" smtClean="0"/>
              <a:t>Гиви</a:t>
            </a:r>
            <a:r>
              <a:rPr lang="ru-RU" dirty="0" smtClean="0"/>
              <a:t> </a:t>
            </a:r>
            <a:r>
              <a:rPr lang="ru-RU" dirty="0" err="1" smtClean="0"/>
              <a:t>Колмахелидзе</a:t>
            </a:r>
            <a:r>
              <a:rPr lang="ru-RU" dirty="0" smtClean="0"/>
              <a:t>. Кому-то новый знак региона и его центра нравится, а кто-то считает, что старый был лучше. Как бы там ни было, эмблема остается символичной и понятной каждому. Вряд ли у кого-то возникнет такой вопрос: «Герб какого города – орел на крепости в поле?». Гордая птица остается символом и хранителем региона. </a:t>
            </a:r>
          </a:p>
          <a:p>
            <a:endParaRPr lang="ru-RU" dirty="0"/>
          </a:p>
        </p:txBody>
      </p:sp>
      <p:pic>
        <p:nvPicPr>
          <p:cNvPr id="5" name="Содержимое 4" descr="870269.jpg"/>
          <p:cNvPicPr>
            <a:picLocks noGrp="1" noChangeAspect="1"/>
          </p:cNvPicPr>
          <p:nvPr>
            <p:ph sz="half" idx="2"/>
          </p:nvPr>
        </p:nvPicPr>
        <p:blipFill>
          <a:blip r:embed="rId2" cstate="print"/>
          <a:stretch>
            <a:fillRect/>
          </a:stretch>
        </p:blipFill>
        <p:spPr>
          <a:xfrm>
            <a:off x="5857884" y="1643050"/>
            <a:ext cx="1905000" cy="2619375"/>
          </a:xfrm>
        </p:spPr>
      </p:pic>
    </p:spTree>
  </p:cSld>
  <p:clrMapOvr>
    <a:masterClrMapping/>
  </p:clrMapOvr>
  <p:transition>
    <p:wip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Содержимое 6" descr="f_663-1.jpg"/>
          <p:cNvPicPr>
            <a:picLocks noGrp="1" noChangeAspect="1"/>
          </p:cNvPicPr>
          <p:nvPr>
            <p:ph idx="1"/>
          </p:nvPr>
        </p:nvPicPr>
        <p:blipFill>
          <a:blip r:embed="rId3" cstate="print"/>
          <a:stretch>
            <a:fillRect/>
          </a:stretch>
        </p:blipFill>
        <p:spPr>
          <a:xfrm>
            <a:off x="0" y="0"/>
            <a:ext cx="9154172" cy="6858000"/>
          </a:xfrm>
        </p:spPr>
      </p:pic>
      <p:sp>
        <p:nvSpPr>
          <p:cNvPr id="5" name="Заголовок 4"/>
          <p:cNvSpPr>
            <a:spLocks noGrp="1"/>
          </p:cNvSpPr>
          <p:nvPr>
            <p:ph type="title"/>
          </p:nvPr>
        </p:nvSpPr>
        <p:spPr>
          <a:xfrm>
            <a:off x="457200" y="704088"/>
            <a:ext cx="8229600" cy="2153408"/>
          </a:xfrm>
        </p:spPr>
        <p:txBody>
          <a:bodyPr>
            <a:normAutofit fontScale="90000"/>
          </a:bodyPr>
          <a:lstStyle/>
          <a:p>
            <a:pPr algn="ctr"/>
            <a:r>
              <a:rPr lang="en-US" b="1" dirty="0" smtClean="0">
                <a:solidFill>
                  <a:srgbClr val="FF0000"/>
                </a:solidFill>
              </a:rPr>
              <a:t>IV</a:t>
            </a:r>
            <a:r>
              <a:rPr lang="ru-RU" b="1" dirty="0" smtClean="0">
                <a:solidFill>
                  <a:srgbClr val="FF0000"/>
                </a:solidFill>
              </a:rPr>
              <a:t> зал:</a:t>
            </a:r>
            <a:br>
              <a:rPr lang="ru-RU" b="1" dirty="0" smtClean="0">
                <a:solidFill>
                  <a:srgbClr val="FF0000"/>
                </a:solidFill>
              </a:rPr>
            </a:br>
            <a:r>
              <a:rPr lang="ru-RU" b="1" dirty="0" smtClean="0">
                <a:solidFill>
                  <a:srgbClr val="FF0000"/>
                </a:solidFill>
              </a:rPr>
              <a:t>«Достопримечательности Орла: музеи, памятники, храмы»</a:t>
            </a:r>
            <a:endParaRPr lang="ru-RU" b="1" dirty="0">
              <a:solidFill>
                <a:srgbClr val="FF0000"/>
              </a:solidFill>
            </a:endParaRPr>
          </a:p>
        </p:txBody>
      </p:sp>
    </p:spTree>
  </p:cSld>
  <p:clrMapOvr>
    <a:masterClrMapping/>
  </p:clrMapOvr>
  <p:transition>
    <p:wipe dir="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Содержимое 9" descr="54_full.jpg"/>
          <p:cNvPicPr>
            <a:picLocks noGrp="1" noChangeAspect="1"/>
          </p:cNvPicPr>
          <p:nvPr>
            <p:ph sz="quarter" idx="4"/>
          </p:nvPr>
        </p:nvPicPr>
        <p:blipFill>
          <a:blip r:embed="rId2" cstate="print"/>
          <a:stretch>
            <a:fillRect/>
          </a:stretch>
        </p:blipFill>
        <p:spPr>
          <a:xfrm>
            <a:off x="4643438" y="1857364"/>
            <a:ext cx="4041775" cy="3031331"/>
          </a:xfrm>
        </p:spPr>
      </p:pic>
      <p:sp>
        <p:nvSpPr>
          <p:cNvPr id="9" name="Текст 4"/>
          <p:cNvSpPr>
            <a:spLocks noGrp="1"/>
          </p:cNvSpPr>
          <p:nvPr>
            <p:ph sz="quarter" idx="2"/>
          </p:nvPr>
        </p:nvSpPr>
        <p:spPr>
          <a:xfrm>
            <a:off x="457200" y="1142984"/>
            <a:ext cx="4040188" cy="5217336"/>
          </a:xfrm>
        </p:spPr>
        <p:txBody>
          <a:bodyPr>
            <a:normAutofit lnSpcReduction="10000"/>
          </a:bodyPr>
          <a:lstStyle/>
          <a:p>
            <a:r>
              <a:rPr lang="ru-RU" dirty="0" smtClean="0"/>
              <a:t>Орёл по праву называют третьей культурной столицей России. Гордостью города являются, конечно, музеи, в Орле их огромное количество. Практически все они сосредоточены в центре на правом берегу Оки. Правда, </a:t>
            </a:r>
            <a:r>
              <a:rPr lang="ru-RU" b="1" dirty="0" smtClean="0"/>
              <a:t>военно-исторический музей</a:t>
            </a:r>
            <a:r>
              <a:rPr lang="ru-RU" dirty="0" smtClean="0"/>
              <a:t> города немного удалён от центра, но все равно находится на правом берегу, так что карта при осмотре интересных мест города вам точно не понадобится.</a:t>
            </a:r>
            <a:endParaRPr lang="ru-RU" dirty="0"/>
          </a:p>
        </p:txBody>
      </p:sp>
    </p:spTree>
  </p:cSld>
  <p:clrMapOvr>
    <a:masterClrMapping/>
  </p:clrMapOvr>
  <p:transition>
    <p:wip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714356"/>
            <a:ext cx="8443914" cy="1143000"/>
          </a:xfrm>
        </p:spPr>
        <p:txBody>
          <a:bodyPr>
            <a:noAutofit/>
          </a:bodyPr>
          <a:lstStyle/>
          <a:p>
            <a:r>
              <a:rPr lang="ru-RU" sz="2000" dirty="0" smtClean="0">
                <a:solidFill>
                  <a:schemeClr val="tx1"/>
                </a:solidFill>
                <a:latin typeface="+mn-lt"/>
              </a:rPr>
              <a:t>Много интересных музеев в Орле приготовлено и для любителей литературы. Здесь родился И.С. Тургенев, также творческая жизнь и многих других писателей связанна с этим городом, например, А. А. Фета, И. А. Бунина и М. М. Пришвина. </a:t>
            </a:r>
            <a:endParaRPr lang="ru-RU" sz="2000" dirty="0">
              <a:solidFill>
                <a:schemeClr val="tx1"/>
              </a:solidFill>
              <a:latin typeface="+mn-lt"/>
            </a:endParaRPr>
          </a:p>
        </p:txBody>
      </p:sp>
      <p:sp>
        <p:nvSpPr>
          <p:cNvPr id="3" name="Текст 2"/>
          <p:cNvSpPr>
            <a:spLocks noGrp="1"/>
          </p:cNvSpPr>
          <p:nvPr>
            <p:ph type="body" idx="1"/>
          </p:nvPr>
        </p:nvSpPr>
        <p:spPr/>
        <p:txBody>
          <a:bodyPr/>
          <a:lstStyle/>
          <a:p>
            <a:r>
              <a:rPr lang="ru-RU" dirty="0" smtClean="0"/>
              <a:t>Музей И.С. Тургенева</a:t>
            </a:r>
            <a:endParaRPr lang="ru-RU" dirty="0"/>
          </a:p>
        </p:txBody>
      </p:sp>
      <p:sp>
        <p:nvSpPr>
          <p:cNvPr id="4" name="Текст 3"/>
          <p:cNvSpPr>
            <a:spLocks noGrp="1"/>
          </p:cNvSpPr>
          <p:nvPr>
            <p:ph type="body" sz="half" idx="3"/>
          </p:nvPr>
        </p:nvSpPr>
        <p:spPr/>
        <p:txBody>
          <a:bodyPr>
            <a:normAutofit fontScale="92500"/>
          </a:bodyPr>
          <a:lstStyle/>
          <a:p>
            <a:r>
              <a:rPr lang="ru-RU" dirty="0" smtClean="0"/>
              <a:t>Музей писателей-орловцев</a:t>
            </a:r>
            <a:endParaRPr lang="ru-RU" dirty="0"/>
          </a:p>
        </p:txBody>
      </p:sp>
      <p:pic>
        <p:nvPicPr>
          <p:cNvPr id="7" name="Содержимое 6" descr="gallery_promo23187633.jpg"/>
          <p:cNvPicPr>
            <a:picLocks noGrp="1" noChangeAspect="1"/>
          </p:cNvPicPr>
          <p:nvPr>
            <p:ph sz="quarter" idx="2"/>
          </p:nvPr>
        </p:nvPicPr>
        <p:blipFill>
          <a:blip r:embed="rId2" cstate="print"/>
          <a:stretch>
            <a:fillRect/>
          </a:stretch>
        </p:blipFill>
        <p:spPr>
          <a:xfrm>
            <a:off x="457200" y="3315582"/>
            <a:ext cx="4040188" cy="2244549"/>
          </a:xfrm>
        </p:spPr>
      </p:pic>
      <p:pic>
        <p:nvPicPr>
          <p:cNvPr id="8" name="Содержимое 7" descr="anons_orel_09.jpg"/>
          <p:cNvPicPr>
            <a:picLocks noGrp="1" noChangeAspect="1"/>
          </p:cNvPicPr>
          <p:nvPr>
            <p:ph sz="quarter" idx="4"/>
          </p:nvPr>
        </p:nvPicPr>
        <p:blipFill>
          <a:blip r:embed="rId3" cstate="print"/>
          <a:stretch>
            <a:fillRect/>
          </a:stretch>
        </p:blipFill>
        <p:spPr>
          <a:xfrm>
            <a:off x="4645025" y="3063653"/>
            <a:ext cx="4041775" cy="2748407"/>
          </a:xfrm>
        </p:spPr>
      </p:pic>
    </p:spTree>
  </p:cSld>
  <p:clrMapOvr>
    <a:masterClrMapping/>
  </p:clrMapOvr>
  <p:transition>
    <p:wip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p:txBody>
          <a:bodyPr/>
          <a:lstStyle/>
          <a:p>
            <a:r>
              <a:rPr lang="ru-RU" dirty="0" smtClean="0"/>
              <a:t>Музей И.А. Бунина</a:t>
            </a:r>
            <a:endParaRPr lang="ru-RU" dirty="0"/>
          </a:p>
        </p:txBody>
      </p:sp>
      <p:sp>
        <p:nvSpPr>
          <p:cNvPr id="4" name="Текст 3"/>
          <p:cNvSpPr>
            <a:spLocks noGrp="1"/>
          </p:cNvSpPr>
          <p:nvPr>
            <p:ph type="body" sz="half" idx="3"/>
          </p:nvPr>
        </p:nvSpPr>
        <p:spPr/>
        <p:txBody>
          <a:bodyPr/>
          <a:lstStyle/>
          <a:p>
            <a:r>
              <a:rPr lang="ru-RU" dirty="0" smtClean="0"/>
              <a:t>Музей Н.С. Лескова</a:t>
            </a:r>
            <a:endParaRPr lang="ru-RU" dirty="0"/>
          </a:p>
        </p:txBody>
      </p:sp>
      <p:pic>
        <p:nvPicPr>
          <p:cNvPr id="7" name="Содержимое 6" descr="DSC00025.JPG"/>
          <p:cNvPicPr>
            <a:picLocks noGrp="1" noChangeAspect="1"/>
          </p:cNvPicPr>
          <p:nvPr>
            <p:ph sz="quarter" idx="2"/>
          </p:nvPr>
        </p:nvPicPr>
        <p:blipFill>
          <a:blip r:embed="rId2" cstate="print"/>
          <a:stretch>
            <a:fillRect/>
          </a:stretch>
        </p:blipFill>
        <p:spPr>
          <a:xfrm>
            <a:off x="457200" y="2922786"/>
            <a:ext cx="4040188" cy="3030141"/>
          </a:xfrm>
        </p:spPr>
      </p:pic>
      <p:pic>
        <p:nvPicPr>
          <p:cNvPr id="8" name="Содержимое 7" descr="Orlov_ist14.jpg"/>
          <p:cNvPicPr>
            <a:picLocks noGrp="1" noChangeAspect="1"/>
          </p:cNvPicPr>
          <p:nvPr>
            <p:ph sz="quarter" idx="4"/>
          </p:nvPr>
        </p:nvPicPr>
        <p:blipFill>
          <a:blip r:embed="rId3" cstate="print"/>
          <a:stretch>
            <a:fillRect/>
          </a:stretch>
        </p:blipFill>
        <p:spPr>
          <a:xfrm>
            <a:off x="4645025" y="2965977"/>
            <a:ext cx="4041775" cy="2943759"/>
          </a:xfrm>
        </p:spPr>
      </p:pic>
    </p:spTree>
  </p:cSld>
  <p:clrMapOvr>
    <a:masterClrMapping/>
  </p:clrMapOvr>
  <p:transition>
    <p:wip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smtClean="0"/>
              <a:t>Необычные памятники и скульптуры</a:t>
            </a:r>
            <a:endParaRPr lang="ru-RU" b="1" dirty="0"/>
          </a:p>
        </p:txBody>
      </p:sp>
      <p:sp>
        <p:nvSpPr>
          <p:cNvPr id="7" name="Содержимое 6"/>
          <p:cNvSpPr>
            <a:spLocks noGrp="1"/>
          </p:cNvSpPr>
          <p:nvPr>
            <p:ph sz="half" idx="1"/>
          </p:nvPr>
        </p:nvSpPr>
        <p:spPr>
          <a:xfrm>
            <a:off x="457200" y="1920085"/>
            <a:ext cx="4186238" cy="4434840"/>
          </a:xfrm>
        </p:spPr>
        <p:txBody>
          <a:bodyPr>
            <a:normAutofit lnSpcReduction="10000"/>
          </a:bodyPr>
          <a:lstStyle/>
          <a:p>
            <a:r>
              <a:rPr lang="ru-RU" dirty="0" smtClean="0"/>
              <a:t>Если вы будете въезжать в город на поезде, то первая достопримечательность Орла будет ждать вас возле железнодорожного вокзала. Уникальная скульптура из соломы и проволоки – гигантский орел, символ города. </a:t>
            </a:r>
            <a:endParaRPr lang="ru-RU" dirty="0"/>
          </a:p>
        </p:txBody>
      </p:sp>
      <p:pic>
        <p:nvPicPr>
          <p:cNvPr id="9" name="Содержимое 8" descr="kartinki24_city_0079.jpg"/>
          <p:cNvPicPr>
            <a:picLocks noGrp="1" noChangeAspect="1"/>
          </p:cNvPicPr>
          <p:nvPr>
            <p:ph sz="half" idx="2"/>
          </p:nvPr>
        </p:nvPicPr>
        <p:blipFill>
          <a:blip r:embed="rId2" cstate="print"/>
          <a:stretch>
            <a:fillRect/>
          </a:stretch>
        </p:blipFill>
        <p:spPr>
          <a:xfrm>
            <a:off x="4648200" y="2623344"/>
            <a:ext cx="4038600" cy="3028950"/>
          </a:xfrm>
        </p:spPr>
      </p:pic>
    </p:spTree>
  </p:cSld>
  <p:clrMapOvr>
    <a:masterClrMapping/>
  </p:clrMapOvr>
  <p:transition>
    <p:wip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одержимое 5"/>
          <p:cNvSpPr>
            <a:spLocks noGrp="1"/>
          </p:cNvSpPr>
          <p:nvPr>
            <p:ph sz="half" idx="1"/>
          </p:nvPr>
        </p:nvSpPr>
        <p:spPr>
          <a:xfrm>
            <a:off x="457200" y="642919"/>
            <a:ext cx="5329246" cy="3429023"/>
          </a:xfrm>
        </p:spPr>
        <p:txBody>
          <a:bodyPr>
            <a:normAutofit/>
          </a:bodyPr>
          <a:lstStyle/>
          <a:p>
            <a:r>
              <a:rPr lang="ru-RU" dirty="0" smtClean="0"/>
              <a:t>Из похожих материалов есть и медведь, который можно посмотреть у памятника Лескову, возле церкви Михаила Архангела, и распустивший паруса корабль, стоящий у памятника Комсомольцам </a:t>
            </a:r>
            <a:r>
              <a:rPr lang="ru-RU" dirty="0" err="1" smtClean="0"/>
              <a:t>Орловщины</a:t>
            </a:r>
            <a:r>
              <a:rPr lang="ru-RU" dirty="0" smtClean="0"/>
              <a:t>.</a:t>
            </a:r>
            <a:endParaRPr lang="ru-RU" dirty="0"/>
          </a:p>
        </p:txBody>
      </p:sp>
      <p:pic>
        <p:nvPicPr>
          <p:cNvPr id="10" name="Содержимое 9" descr="640px-Ru_orel_komsomolcam_monument_08.jpg"/>
          <p:cNvPicPr>
            <a:picLocks noGrp="1" noChangeAspect="1"/>
          </p:cNvPicPr>
          <p:nvPr>
            <p:ph sz="half" idx="2"/>
          </p:nvPr>
        </p:nvPicPr>
        <p:blipFill>
          <a:blip r:embed="rId2" cstate="print"/>
          <a:stretch>
            <a:fillRect/>
          </a:stretch>
        </p:blipFill>
        <p:spPr>
          <a:xfrm>
            <a:off x="1571604" y="3904774"/>
            <a:ext cx="4038600" cy="2953226"/>
          </a:xfrm>
        </p:spPr>
      </p:pic>
      <p:pic>
        <p:nvPicPr>
          <p:cNvPr id="11" name="Содержимое 7" descr="6325-1_1.jpg"/>
          <p:cNvPicPr>
            <a:picLocks noChangeAspect="1"/>
          </p:cNvPicPr>
          <p:nvPr/>
        </p:nvPicPr>
        <p:blipFill>
          <a:blip r:embed="rId3" cstate="print"/>
          <a:stretch>
            <a:fillRect/>
          </a:stretch>
        </p:blipFill>
        <p:spPr>
          <a:xfrm>
            <a:off x="5857884" y="0"/>
            <a:ext cx="3140040" cy="4433888"/>
          </a:xfrm>
          <a:prstGeom prst="rect">
            <a:avLst/>
          </a:prstGeom>
        </p:spPr>
      </p:pic>
    </p:spTree>
  </p:cSld>
  <p:clrMapOvr>
    <a:masterClrMapping/>
  </p:clrMapOvr>
  <p:transition>
    <p:wip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714356"/>
            <a:ext cx="4038600" cy="5640569"/>
          </a:xfrm>
        </p:spPr>
        <p:txBody>
          <a:bodyPr>
            <a:normAutofit fontScale="85000" lnSpcReduction="10000"/>
          </a:bodyPr>
          <a:lstStyle/>
          <a:p>
            <a:r>
              <a:rPr lang="ru-RU" dirty="0" smtClean="0"/>
              <a:t>Исторический центр города сами орловцы называют Стрелкой, название связано с установленной здесь к четырехсотлетию Орла </a:t>
            </a:r>
            <a:r>
              <a:rPr lang="ru-RU" dirty="0" err="1" smtClean="0"/>
              <a:t>стрелым</a:t>
            </a:r>
            <a:r>
              <a:rPr lang="ru-RU" dirty="0" smtClean="0"/>
              <a:t>. Сквер расположен возле места слияния двух рек, Оки и Орлика. И здесь же установлена одна из достопримечательностей Орла – обелиск в честь четырехсотлетия города. Для потомков в камне замуровано письмо, которое следует прочесть в 2066 году. </a:t>
            </a:r>
            <a:br>
              <a:rPr lang="ru-RU" dirty="0" smtClean="0"/>
            </a:br>
            <a:endParaRPr lang="ru-RU" dirty="0"/>
          </a:p>
        </p:txBody>
      </p:sp>
      <p:pic>
        <p:nvPicPr>
          <p:cNvPr id="7" name="Содержимое 6" descr="0_b6c1e_74c76cdc_orig.jpg"/>
          <p:cNvPicPr>
            <a:picLocks noGrp="1" noChangeAspect="1"/>
          </p:cNvPicPr>
          <p:nvPr>
            <p:ph sz="half" idx="2"/>
          </p:nvPr>
        </p:nvPicPr>
        <p:blipFill>
          <a:blip r:embed="rId2" cstate="print"/>
          <a:stretch>
            <a:fillRect/>
          </a:stretch>
        </p:blipFill>
        <p:spPr>
          <a:xfrm>
            <a:off x="4786314" y="1857364"/>
            <a:ext cx="4038600" cy="2685669"/>
          </a:xfrm>
        </p:spPr>
      </p:pic>
    </p:spTree>
  </p:cSld>
  <p:clrMapOvr>
    <a:masterClrMapping/>
  </p:clrMapOvr>
  <p:transition>
    <p:wip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1"/>
          </p:nvPr>
        </p:nvSpPr>
        <p:spPr/>
        <p:txBody>
          <a:bodyPr/>
          <a:lstStyle/>
          <a:p>
            <a:r>
              <a:rPr lang="ru-RU" dirty="0" smtClean="0"/>
              <a:t>Сквер Танкистов, находящийся в центре Орла, посвящён героям-танкистам, освобождавших город во время Великой Отечественной войны от немецко-фашистских захватчиков.</a:t>
            </a:r>
            <a:endParaRPr lang="ru-RU" dirty="0"/>
          </a:p>
        </p:txBody>
      </p:sp>
      <p:pic>
        <p:nvPicPr>
          <p:cNvPr id="5" name="Содержимое 4" descr="1457812.jpg"/>
          <p:cNvPicPr>
            <a:picLocks noGrp="1" noChangeAspect="1"/>
          </p:cNvPicPr>
          <p:nvPr>
            <p:ph sz="half" idx="2"/>
          </p:nvPr>
        </p:nvPicPr>
        <p:blipFill>
          <a:blip r:embed="rId2" cstate="print"/>
          <a:stretch>
            <a:fillRect/>
          </a:stretch>
        </p:blipFill>
        <p:spPr>
          <a:xfrm>
            <a:off x="4643438" y="1714488"/>
            <a:ext cx="4038600" cy="3148129"/>
          </a:xfrm>
        </p:spPr>
      </p:pic>
    </p:spTree>
  </p:cSld>
  <p:clrMapOvr>
    <a:masterClrMapping/>
  </p:clrMapOvr>
  <p:transition>
    <p:wip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142844" y="714356"/>
            <a:ext cx="4352956" cy="5640569"/>
          </a:xfrm>
        </p:spPr>
        <p:txBody>
          <a:bodyPr>
            <a:normAutofit fontScale="70000" lnSpcReduction="20000"/>
          </a:bodyPr>
          <a:lstStyle/>
          <a:p>
            <a:r>
              <a:rPr lang="ru-RU" dirty="0" smtClean="0"/>
              <a:t>Сквер имени Л.Н. </a:t>
            </a:r>
            <a:r>
              <a:rPr lang="ru-RU" dirty="0" err="1" smtClean="0"/>
              <a:t>Гуртьева</a:t>
            </a:r>
            <a:r>
              <a:rPr lang="ru-RU" dirty="0" smtClean="0"/>
              <a:t> находится в центре города Орла, занимая целый квартал, ограниченный четырьмя улицами: </a:t>
            </a:r>
            <a:r>
              <a:rPr lang="ru-RU" dirty="0" err="1" smtClean="0"/>
              <a:t>Гуртьева</a:t>
            </a:r>
            <a:r>
              <a:rPr lang="ru-RU" dirty="0" smtClean="0"/>
              <a:t>, Пионерской, Октябрьской и Салтыкова-Щедрина.</a:t>
            </a:r>
            <a:br>
              <a:rPr lang="ru-RU" dirty="0" smtClean="0"/>
            </a:br>
            <a:r>
              <a:rPr lang="ru-RU" dirty="0" smtClean="0"/>
              <a:t/>
            </a:r>
            <a:br>
              <a:rPr lang="ru-RU" dirty="0" smtClean="0"/>
            </a:br>
            <a:r>
              <a:rPr lang="ru-RU" dirty="0" smtClean="0"/>
              <a:t>Генерал-майор Леонтий Николаевич </a:t>
            </a:r>
            <a:r>
              <a:rPr lang="ru-RU" dirty="0" err="1" smtClean="0"/>
              <a:t>Гуртьев</a:t>
            </a:r>
            <a:r>
              <a:rPr lang="ru-RU" dirty="0" smtClean="0"/>
              <a:t> (1891-1943 годы жизни) погиб в годы Великой Отечественной войны при освобождении Орла от немецких захватчиков.</a:t>
            </a:r>
            <a:br>
              <a:rPr lang="ru-RU" dirty="0" smtClean="0"/>
            </a:br>
            <a:r>
              <a:rPr lang="ru-RU" dirty="0" smtClean="0"/>
              <a:t/>
            </a:r>
            <a:br>
              <a:rPr lang="ru-RU" dirty="0" smtClean="0"/>
            </a:br>
            <a:r>
              <a:rPr lang="ru-RU" dirty="0" smtClean="0"/>
              <a:t>После того, как советские войска освободили город, генерала похоронили в сквере перед библиотекой им. Бунина. 5 августа 1954 года, в дни празднования 11-й годовщины освобождения города, на этом месте был установлен памятник Л.Н. </a:t>
            </a:r>
            <a:r>
              <a:rPr lang="ru-RU" dirty="0" err="1" smtClean="0"/>
              <a:t>Гуртьеву</a:t>
            </a:r>
            <a:r>
              <a:rPr lang="ru-RU" dirty="0" smtClean="0"/>
              <a:t>. В 1976 году памятник был перенесён на его нынешнее место - в сквер </a:t>
            </a:r>
            <a:r>
              <a:rPr lang="ru-RU" dirty="0" err="1" smtClean="0"/>
              <a:t>Гуртьева</a:t>
            </a:r>
            <a:r>
              <a:rPr lang="ru-RU" dirty="0" smtClean="0"/>
              <a:t>.</a:t>
            </a:r>
            <a:endParaRPr lang="ru-RU" dirty="0"/>
          </a:p>
        </p:txBody>
      </p:sp>
      <p:pic>
        <p:nvPicPr>
          <p:cNvPr id="5" name="Содержимое 4" descr="28843.jpg"/>
          <p:cNvPicPr>
            <a:picLocks noGrp="1" noChangeAspect="1"/>
          </p:cNvPicPr>
          <p:nvPr>
            <p:ph sz="half" idx="2"/>
          </p:nvPr>
        </p:nvPicPr>
        <p:blipFill>
          <a:blip r:embed="rId2" cstate="print"/>
          <a:stretch>
            <a:fillRect/>
          </a:stretch>
        </p:blipFill>
        <p:spPr>
          <a:xfrm>
            <a:off x="4643438" y="2071678"/>
            <a:ext cx="4038600" cy="2685669"/>
          </a:xfrm>
        </p:spPr>
      </p:pic>
    </p:spTree>
  </p:cSld>
  <p:clrMapOvr>
    <a:masterClrMapping/>
  </p:clrMapOvr>
  <p:transition>
    <p:wip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1"/>
          </p:nvPr>
        </p:nvSpPr>
        <p:spPr/>
        <p:txBody>
          <a:bodyPr>
            <a:normAutofit fontScale="92500" lnSpcReduction="10000"/>
          </a:bodyPr>
          <a:lstStyle/>
          <a:p>
            <a:r>
              <a:rPr lang="ru-RU" dirty="0" smtClean="0"/>
              <a:t>Тем, кто неравнодушен к истории искусств, в городе также есть, на что посмотреть. В первую очередь рекомендуем вам посетить музей изобразительного искусства на улице Октябрьской, там огромный выбор экспонатов, охватывающих большой временной период. </a:t>
            </a:r>
            <a:endParaRPr lang="ru-RU" dirty="0"/>
          </a:p>
        </p:txBody>
      </p:sp>
      <p:pic>
        <p:nvPicPr>
          <p:cNvPr id="5" name="Содержимое 4" descr="orel_art_museum.jpg"/>
          <p:cNvPicPr>
            <a:picLocks noGrp="1" noChangeAspect="1"/>
          </p:cNvPicPr>
          <p:nvPr>
            <p:ph sz="half" idx="2"/>
          </p:nvPr>
        </p:nvPicPr>
        <p:blipFill>
          <a:blip r:embed="rId2" cstate="print"/>
          <a:stretch>
            <a:fillRect/>
          </a:stretch>
        </p:blipFill>
        <p:spPr>
          <a:xfrm>
            <a:off x="4648200" y="2623344"/>
            <a:ext cx="4038600" cy="3028950"/>
          </a:xfrm>
        </p:spPr>
      </p:pic>
    </p:spTree>
  </p:cSld>
  <p:clrMapOvr>
    <a:masterClrMapping/>
  </p:clrMapOvr>
  <p:transition>
    <p:wip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214282" y="357167"/>
            <a:ext cx="4281518" cy="3214709"/>
          </a:xfrm>
        </p:spPr>
        <p:txBody>
          <a:bodyPr>
            <a:normAutofit fontScale="85000" lnSpcReduction="10000"/>
          </a:bodyPr>
          <a:lstStyle/>
          <a:p>
            <a:r>
              <a:rPr lang="ru-RU" dirty="0" smtClean="0"/>
              <a:t>На берегу Орлика, в начале Октябрьской улицы начинается еще одно замечательное место - сквер «Дворянское гнездо». Тут и прекрасные виды, и уютная Тургеневская беседка, и старый домик, который помнит еще самого автора великого романа… </a:t>
            </a:r>
            <a:endParaRPr lang="ru-RU" dirty="0"/>
          </a:p>
        </p:txBody>
      </p:sp>
      <p:pic>
        <p:nvPicPr>
          <p:cNvPr id="7" name="Содержимое 6" descr="orel-687948.jpg"/>
          <p:cNvPicPr>
            <a:picLocks noGrp="1" noChangeAspect="1"/>
          </p:cNvPicPr>
          <p:nvPr>
            <p:ph sz="half" idx="2"/>
          </p:nvPr>
        </p:nvPicPr>
        <p:blipFill>
          <a:blip r:embed="rId2" cstate="print"/>
          <a:stretch>
            <a:fillRect/>
          </a:stretch>
        </p:blipFill>
        <p:spPr>
          <a:xfrm>
            <a:off x="5429256" y="1071546"/>
            <a:ext cx="2952448" cy="4433888"/>
          </a:xfrm>
        </p:spPr>
      </p:pic>
      <p:pic>
        <p:nvPicPr>
          <p:cNvPr id="8" name="Содержимое 4" descr="173accf0443e7f675476789f7ba56dc5.jpeg"/>
          <p:cNvPicPr>
            <a:picLocks noChangeAspect="1"/>
          </p:cNvPicPr>
          <p:nvPr/>
        </p:nvPicPr>
        <p:blipFill>
          <a:blip r:embed="rId3" cstate="print"/>
          <a:stretch>
            <a:fillRect/>
          </a:stretch>
        </p:blipFill>
        <p:spPr>
          <a:xfrm>
            <a:off x="785786" y="3429000"/>
            <a:ext cx="4038600" cy="3027276"/>
          </a:xfrm>
          <a:prstGeom prst="rect">
            <a:avLst/>
          </a:prstGeom>
        </p:spPr>
      </p:pic>
    </p:spTree>
  </p:cSld>
  <p:clrMapOvr>
    <a:masterClrMapping/>
  </p:clrMapOvr>
  <p:transition>
    <p:wip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500042"/>
            <a:ext cx="4038600" cy="5854883"/>
          </a:xfrm>
        </p:spPr>
        <p:txBody>
          <a:bodyPr>
            <a:normAutofit fontScale="85000" lnSpcReduction="20000"/>
          </a:bodyPr>
          <a:lstStyle/>
          <a:p>
            <a:r>
              <a:rPr lang="ru-RU" dirty="0" smtClean="0"/>
              <a:t>Пару лет назад в Орле появилась новая достопримечательность – литературный сквер (расположен он перед </a:t>
            </a:r>
            <a:r>
              <a:rPr lang="ru-RU" dirty="0" err="1" smtClean="0"/>
              <a:t>Гринн-центром</a:t>
            </a:r>
            <a:r>
              <a:rPr lang="ru-RU" dirty="0" smtClean="0"/>
              <a:t> на </a:t>
            </a:r>
            <a:r>
              <a:rPr lang="ru-RU" dirty="0" err="1" smtClean="0"/>
              <a:t>Кромском</a:t>
            </a:r>
            <a:r>
              <a:rPr lang="ru-RU" dirty="0" smtClean="0"/>
              <a:t> шоссе). Здесь вы можете присесть на лавочку с Андреевым или Буниным, почитать рядышком с Афанасием Фетом, постоять у парапета возле Николая Лескова. Несколько особняком с ружьем и собакой стоит Иван Сергеевич Тургенев – не забудьте поздороваться и с ним. Очень живые, интересные образы – их обязательно нужно увидеть, если позволит время.</a:t>
            </a:r>
            <a:endParaRPr lang="ru-RU" dirty="0"/>
          </a:p>
        </p:txBody>
      </p:sp>
      <p:pic>
        <p:nvPicPr>
          <p:cNvPr id="8" name="Содержимое 4" descr="96_full.jpg"/>
          <p:cNvPicPr>
            <a:picLocks noChangeAspect="1"/>
          </p:cNvPicPr>
          <p:nvPr/>
        </p:nvPicPr>
        <p:blipFill>
          <a:blip r:embed="rId2" cstate="print"/>
          <a:stretch>
            <a:fillRect/>
          </a:stretch>
        </p:blipFill>
        <p:spPr>
          <a:xfrm>
            <a:off x="4643438" y="357166"/>
            <a:ext cx="4038600" cy="3028950"/>
          </a:xfrm>
          <a:prstGeom prst="rect">
            <a:avLst/>
          </a:prstGeom>
        </p:spPr>
      </p:pic>
      <p:pic>
        <p:nvPicPr>
          <p:cNvPr id="10" name="Содержимое 9" descr="95_big.jpg"/>
          <p:cNvPicPr>
            <a:picLocks noGrp="1" noChangeAspect="1"/>
          </p:cNvPicPr>
          <p:nvPr>
            <p:ph sz="half" idx="2"/>
          </p:nvPr>
        </p:nvPicPr>
        <p:blipFill>
          <a:blip r:embed="rId3" cstate="print"/>
          <a:stretch>
            <a:fillRect/>
          </a:stretch>
        </p:blipFill>
        <p:spPr>
          <a:xfrm>
            <a:off x="4786314" y="3713661"/>
            <a:ext cx="4038600" cy="3144339"/>
          </a:xfrm>
        </p:spPr>
      </p:pic>
    </p:spTree>
  </p:cSld>
  <p:clrMapOvr>
    <a:masterClrMapping/>
  </p:clrMapOvr>
  <p:transition>
    <p:wip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t>Живописный Орел</a:t>
            </a:r>
            <a:endParaRPr lang="ru-RU" b="1" dirty="0"/>
          </a:p>
        </p:txBody>
      </p:sp>
      <p:sp>
        <p:nvSpPr>
          <p:cNvPr id="3" name="Содержимое 2"/>
          <p:cNvSpPr>
            <a:spLocks noGrp="1"/>
          </p:cNvSpPr>
          <p:nvPr>
            <p:ph sz="half" idx="1"/>
          </p:nvPr>
        </p:nvSpPr>
        <p:spPr/>
        <p:txBody>
          <a:bodyPr>
            <a:normAutofit fontScale="85000" lnSpcReduction="10000"/>
          </a:bodyPr>
          <a:lstStyle/>
          <a:p>
            <a:r>
              <a:rPr lang="ru-RU" dirty="0" smtClean="0"/>
              <a:t>В центре Орла, там, где Орлик впадает в Оку, находится самый древний из многочисленных храмов Орла – Богоявленский собор. К сожалению, в свое время он был сильно разрушен, но увидеть его стоит. Примостившийся в живописном местечке, храм удивляет редкими иконами, необычна и его архитектура, и внутреннее украшение здания. </a:t>
            </a:r>
            <a:endParaRPr lang="ru-RU" dirty="0"/>
          </a:p>
        </p:txBody>
      </p:sp>
      <p:pic>
        <p:nvPicPr>
          <p:cNvPr id="5" name="Содержимое 4" descr="450_593.jpg"/>
          <p:cNvPicPr>
            <a:picLocks noGrp="1" noChangeAspect="1"/>
          </p:cNvPicPr>
          <p:nvPr>
            <p:ph sz="half" idx="2"/>
          </p:nvPr>
        </p:nvPicPr>
        <p:blipFill>
          <a:blip r:embed="rId2" cstate="print"/>
          <a:stretch>
            <a:fillRect/>
          </a:stretch>
        </p:blipFill>
        <p:spPr>
          <a:xfrm>
            <a:off x="4648200" y="2785609"/>
            <a:ext cx="4038600" cy="2704420"/>
          </a:xfrm>
        </p:spPr>
      </p:pic>
    </p:spTree>
  </p:cSld>
  <p:clrMapOvr>
    <a:masterClrMapping/>
  </p:clrMapOvr>
  <p:transition>
    <p:wip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0" y="642919"/>
            <a:ext cx="5500694" cy="3429024"/>
          </a:xfrm>
        </p:spPr>
        <p:txBody>
          <a:bodyPr>
            <a:normAutofit fontScale="92500" lnSpcReduction="20000"/>
          </a:bodyPr>
          <a:lstStyle/>
          <a:p>
            <a:r>
              <a:rPr lang="ru-RU" dirty="0" smtClean="0"/>
              <a:t>Прекрасно смотрится на высоком берегу Оки и Свято-Успенский монастырь, особенно хорошо прогуляться здесь вечером. Еще одно интересное место, расположенное в центре – здание торговых рядов, подобное нескольким маленьким замкам, построенное в конце восемнадцатого века.</a:t>
            </a:r>
            <a:br>
              <a:rPr lang="ru-RU" dirty="0" smtClean="0"/>
            </a:br>
            <a:endParaRPr lang="ru-RU" dirty="0"/>
          </a:p>
        </p:txBody>
      </p:sp>
      <p:pic>
        <p:nvPicPr>
          <p:cNvPr id="8" name="Содержимое 7" descr="m3.gif"/>
          <p:cNvPicPr>
            <a:picLocks noGrp="1" noChangeAspect="1"/>
          </p:cNvPicPr>
          <p:nvPr>
            <p:ph sz="half" idx="2"/>
          </p:nvPr>
        </p:nvPicPr>
        <p:blipFill>
          <a:blip r:embed="rId2" cstate="print"/>
          <a:stretch>
            <a:fillRect/>
          </a:stretch>
        </p:blipFill>
        <p:spPr>
          <a:xfrm>
            <a:off x="857224" y="3829050"/>
            <a:ext cx="4038600" cy="3028950"/>
          </a:xfrm>
        </p:spPr>
      </p:pic>
      <p:pic>
        <p:nvPicPr>
          <p:cNvPr id="9" name="Содержимое 5" descr="104.jpg"/>
          <p:cNvPicPr>
            <a:picLocks noChangeAspect="1"/>
          </p:cNvPicPr>
          <p:nvPr/>
        </p:nvPicPr>
        <p:blipFill>
          <a:blip r:embed="rId3" cstate="print"/>
          <a:stretch>
            <a:fillRect/>
          </a:stretch>
        </p:blipFill>
        <p:spPr>
          <a:xfrm>
            <a:off x="5429256" y="1285860"/>
            <a:ext cx="3048000" cy="4064000"/>
          </a:xfrm>
          <a:prstGeom prst="rect">
            <a:avLst/>
          </a:prstGeom>
        </p:spPr>
      </p:pic>
    </p:spTree>
  </p:cSld>
  <p:clrMapOvr>
    <a:masterClrMapping/>
  </p:clrMapOvr>
  <p:transition>
    <p:wip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ctrTitle"/>
          </p:nvPr>
        </p:nvSpPr>
        <p:spPr>
          <a:xfrm>
            <a:off x="533400" y="1371600"/>
            <a:ext cx="8324880" cy="1828800"/>
          </a:xfrm>
        </p:spPr>
        <p:txBody>
          <a:bodyPr>
            <a:normAutofit fontScale="90000"/>
          </a:bodyPr>
          <a:lstStyle/>
          <a:p>
            <a:pPr algn="ctr"/>
            <a:r>
              <a:rPr lang="en-US" dirty="0" smtClean="0">
                <a:solidFill>
                  <a:srgbClr val="FF0000"/>
                </a:solidFill>
              </a:rPr>
              <a:t>V</a:t>
            </a:r>
            <a:r>
              <a:rPr lang="ru-RU" dirty="0" smtClean="0">
                <a:solidFill>
                  <a:srgbClr val="FF0000"/>
                </a:solidFill>
              </a:rPr>
              <a:t> зал:</a:t>
            </a:r>
            <a:br>
              <a:rPr lang="ru-RU" dirty="0" smtClean="0">
                <a:solidFill>
                  <a:srgbClr val="FF0000"/>
                </a:solidFill>
              </a:rPr>
            </a:br>
            <a:r>
              <a:rPr lang="ru-RU" dirty="0" smtClean="0">
                <a:solidFill>
                  <a:srgbClr val="FF0000"/>
                </a:solidFill>
              </a:rPr>
              <a:t>«Почетные звания</a:t>
            </a:r>
            <a:br>
              <a:rPr lang="ru-RU" dirty="0" smtClean="0">
                <a:solidFill>
                  <a:srgbClr val="FF0000"/>
                </a:solidFill>
              </a:rPr>
            </a:br>
            <a:r>
              <a:rPr lang="ru-RU" dirty="0" smtClean="0">
                <a:solidFill>
                  <a:srgbClr val="FF0000"/>
                </a:solidFill>
              </a:rPr>
              <a:t> и награды города»</a:t>
            </a:r>
            <a:endParaRPr lang="ru-RU" dirty="0">
              <a:solidFill>
                <a:srgbClr val="FF0000"/>
              </a:solidFill>
            </a:endParaRPr>
          </a:p>
        </p:txBody>
      </p:sp>
    </p:spTree>
  </p:cSld>
  <p:clrMapOvr>
    <a:masterClrMapping/>
  </p:clrMapOvr>
  <p:transition>
    <p:wipe dir="d"/>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одержимое 4"/>
          <p:cNvSpPr>
            <a:spLocks noGrp="1"/>
          </p:cNvSpPr>
          <p:nvPr>
            <p:ph sz="half" idx="1"/>
          </p:nvPr>
        </p:nvSpPr>
        <p:spPr>
          <a:xfrm>
            <a:off x="457200" y="571480"/>
            <a:ext cx="4038600" cy="5783445"/>
          </a:xfrm>
        </p:spPr>
        <p:txBody>
          <a:bodyPr>
            <a:normAutofit fontScale="77500" lnSpcReduction="20000"/>
          </a:bodyPr>
          <a:lstStyle/>
          <a:p>
            <a:r>
              <a:rPr lang="ru-RU" b="1" dirty="0" smtClean="0"/>
              <a:t>Город первого салюта </a:t>
            </a:r>
            <a:r>
              <a:rPr lang="ru-RU" dirty="0" smtClean="0"/>
              <a:t>— неофициальное название городов Орла и Белгорода, которые 5 августа 1943 года в ходе Курской битвы были освобождены от немецко-фашистских захватчиков войсками Западного, Центрального, Воронежского, Брянского и Степного фронтов. По приказу И.В. Сталина №2 от 5 августа 1943 года, в этот день в Москве был дан артиллерийский салют войскам, освободившим Орёл и Белгород. Этот салют был первым за время Великой Отечественной войны, поэтому за Орлом и Белгородом закрепилось название «город первого салюта»</a:t>
            </a:r>
            <a:endParaRPr lang="ru-RU" dirty="0"/>
          </a:p>
        </p:txBody>
      </p:sp>
      <p:pic>
        <p:nvPicPr>
          <p:cNvPr id="7" name="Содержимое 6" descr="1425812485.jpg"/>
          <p:cNvPicPr>
            <a:picLocks noGrp="1" noChangeAspect="1"/>
          </p:cNvPicPr>
          <p:nvPr>
            <p:ph sz="half" idx="2"/>
          </p:nvPr>
        </p:nvPicPr>
        <p:blipFill>
          <a:blip r:embed="rId2" cstate="print"/>
          <a:stretch>
            <a:fillRect/>
          </a:stretch>
        </p:blipFill>
        <p:spPr>
          <a:xfrm>
            <a:off x="4643438" y="1714488"/>
            <a:ext cx="4038600" cy="3028950"/>
          </a:xfrm>
        </p:spPr>
      </p:pic>
    </p:spTree>
  </p:cSld>
  <p:clrMapOvr>
    <a:masterClrMapping/>
  </p:clrMapOvr>
  <p:transition>
    <p:wip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1"/>
          </p:nvPr>
        </p:nvSpPr>
        <p:spPr/>
        <p:txBody>
          <a:bodyPr>
            <a:normAutofit fontScale="77500" lnSpcReduction="20000"/>
          </a:bodyPr>
          <a:lstStyle/>
          <a:p>
            <a:r>
              <a:rPr lang="ru-RU" b="1" dirty="0" smtClean="0"/>
              <a:t>«Орден Отечественной войны I степени» </a:t>
            </a:r>
            <a:r>
              <a:rPr lang="ru-RU" dirty="0" smtClean="0"/>
              <a:t>(9 апреля 1980 года)</a:t>
            </a:r>
          </a:p>
          <a:p>
            <a:r>
              <a:rPr lang="ru-RU" b="1" dirty="0" smtClean="0"/>
              <a:t>«Орел -  город воинской славы» </a:t>
            </a:r>
            <a:r>
              <a:rPr lang="ru-RU" dirty="0" smtClean="0"/>
              <a:t>(указ Президента Российской Федерации от 27 апреля 2007 года). В честь этого награждения в 2010 году установлена стела «Орёл — город Воинской славы»</a:t>
            </a:r>
          </a:p>
          <a:p>
            <a:r>
              <a:rPr lang="ru-RU" b="1" dirty="0" smtClean="0"/>
              <a:t>«Орел -  третья литературная столица России»</a:t>
            </a:r>
          </a:p>
          <a:p>
            <a:r>
              <a:rPr lang="ru-RU" b="1" dirty="0" smtClean="0"/>
              <a:t>«Орел -  город студентов»</a:t>
            </a:r>
            <a:r>
              <a:rPr lang="ru-RU" dirty="0" smtClean="0"/>
              <a:t/>
            </a:r>
            <a:br>
              <a:rPr lang="ru-RU" dirty="0" smtClean="0"/>
            </a:br>
            <a:endParaRPr lang="ru-RU" dirty="0" smtClean="0"/>
          </a:p>
          <a:p>
            <a:endParaRPr lang="ru-RU" dirty="0"/>
          </a:p>
        </p:txBody>
      </p:sp>
      <p:pic>
        <p:nvPicPr>
          <p:cNvPr id="7" name="Содержимое 6" descr="756226_original.jpg"/>
          <p:cNvPicPr>
            <a:picLocks noGrp="1" noChangeAspect="1"/>
          </p:cNvPicPr>
          <p:nvPr>
            <p:ph sz="half" idx="2"/>
          </p:nvPr>
        </p:nvPicPr>
        <p:blipFill>
          <a:blip r:embed="rId2" cstate="print"/>
          <a:stretch>
            <a:fillRect/>
          </a:stretch>
        </p:blipFill>
        <p:spPr>
          <a:xfrm>
            <a:off x="4786314" y="2214554"/>
            <a:ext cx="3714776" cy="2786082"/>
          </a:xfrm>
        </p:spPr>
      </p:pic>
    </p:spTree>
  </p:cSld>
  <p:clrMapOvr>
    <a:masterClrMapping/>
  </p:clrMapOvr>
  <p:transition>
    <p:wip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lstStyle/>
          <a:p>
            <a:pPr algn="ctr"/>
            <a:r>
              <a:rPr lang="ru-RU" b="1" dirty="0" smtClean="0"/>
              <a:t>Составитель:</a:t>
            </a:r>
            <a:endParaRPr lang="ru-RU" b="1" dirty="0"/>
          </a:p>
        </p:txBody>
      </p:sp>
      <p:sp>
        <p:nvSpPr>
          <p:cNvPr id="10" name="Содержимое 9"/>
          <p:cNvSpPr>
            <a:spLocks noGrp="1"/>
          </p:cNvSpPr>
          <p:nvPr>
            <p:ph idx="1"/>
          </p:nvPr>
        </p:nvSpPr>
        <p:spPr>
          <a:xfrm>
            <a:off x="1285852" y="1935480"/>
            <a:ext cx="6572296" cy="4389120"/>
          </a:xfrm>
        </p:spPr>
        <p:txBody>
          <a:bodyPr>
            <a:normAutofit/>
          </a:bodyPr>
          <a:lstStyle/>
          <a:p>
            <a:pPr algn="just"/>
            <a:r>
              <a:rPr lang="ru-RU" sz="2800" dirty="0" smtClean="0">
                <a:latin typeface="Times New Roman" pitchFamily="18" charset="0"/>
                <a:cs typeface="Times New Roman" pitchFamily="18" charset="0"/>
              </a:rPr>
              <a:t>Воспитатель группы 5,6 классов: </a:t>
            </a:r>
            <a:r>
              <a:rPr lang="ru-RU" sz="2800" b="1" dirty="0" smtClean="0">
                <a:latin typeface="Times New Roman" pitchFamily="18" charset="0"/>
                <a:cs typeface="Times New Roman" pitchFamily="18" charset="0"/>
              </a:rPr>
              <a:t>Головкова Елена Леонидовна</a:t>
            </a:r>
          </a:p>
          <a:p>
            <a:endParaRPr lang="ru-RU" dirty="0"/>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одзаголовок 5"/>
          <p:cNvSpPr>
            <a:spLocks noGrp="1"/>
          </p:cNvSpPr>
          <p:nvPr>
            <p:ph type="subTitle" idx="1"/>
          </p:nvPr>
        </p:nvSpPr>
        <p:spPr>
          <a:xfrm>
            <a:off x="533400" y="2143116"/>
            <a:ext cx="7854696" cy="2838020"/>
          </a:xfrm>
        </p:spPr>
        <p:txBody>
          <a:bodyPr>
            <a:normAutofit/>
          </a:bodyPr>
          <a:lstStyle/>
          <a:p>
            <a:pPr algn="ctr"/>
            <a:r>
              <a:rPr lang="ru-RU" sz="4800" dirty="0" smtClean="0">
                <a:solidFill>
                  <a:schemeClr val="tx1">
                    <a:lumMod val="95000"/>
                  </a:schemeClr>
                </a:solidFill>
              </a:rPr>
              <a:t>Благодарим за внимание!</a:t>
            </a:r>
            <a:endParaRPr lang="ru-RU" sz="4800" dirty="0">
              <a:solidFill>
                <a:schemeClr val="tx1">
                  <a:lumMod val="95000"/>
                </a:schemeClr>
              </a:solidFill>
            </a:endParaRPr>
          </a:p>
        </p:txBody>
      </p:sp>
    </p:spTree>
  </p:cSld>
  <p:clrMapOvr>
    <a:masterClrMapping/>
  </p:clrMapOvr>
  <p:transition>
    <p:wipe dir="d"/>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335</TotalTime>
  <Words>4589</Words>
  <Application>Microsoft Office PowerPoint</Application>
  <PresentationFormat>Экран (4:3)</PresentationFormat>
  <Paragraphs>97</Paragraphs>
  <Slides>57</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57</vt:i4>
      </vt:variant>
    </vt:vector>
  </HeadingPairs>
  <TitlesOfParts>
    <vt:vector size="58" baseType="lpstr">
      <vt:lpstr>Поток</vt:lpstr>
      <vt:lpstr>«Малый город с  великой историей»</vt:lpstr>
      <vt:lpstr>I зал: «История основания и становления города Орла»</vt:lpstr>
      <vt:lpstr>Слайд 3</vt:lpstr>
      <vt:lpstr>Слайд 4</vt:lpstr>
      <vt:lpstr>Слайд 5</vt:lpstr>
      <vt:lpstr>Слайд 6</vt:lpstr>
      <vt:lpstr>Слайд 7</vt:lpstr>
      <vt:lpstr>Слайд 8</vt:lpstr>
      <vt:lpstr>Слайд 9</vt:lpstr>
      <vt:lpstr>Слайд 10</vt:lpstr>
      <vt:lpstr>II зал: «Орловский край в годы  Великой Отечественной войны»</vt:lpstr>
      <vt:lpstr>Орловщина в период временной оккупации</vt:lpstr>
      <vt:lpstr>Слайд 13</vt:lpstr>
      <vt:lpstr>Слайд 14</vt:lpstr>
      <vt:lpstr>Слайд 15</vt:lpstr>
      <vt:lpstr>Слайд 16</vt:lpstr>
      <vt:lpstr>Слайд 17</vt:lpstr>
      <vt:lpstr>Слайд 18</vt:lpstr>
      <vt:lpstr>Слайд 19</vt:lpstr>
      <vt:lpstr>Слайд 20</vt:lpstr>
      <vt:lpstr>Слайд 21</vt:lpstr>
      <vt:lpstr>Борьба Орловцев в подполье</vt:lpstr>
      <vt:lpstr>Слайд 23</vt:lpstr>
      <vt:lpstr>Слайд 24</vt:lpstr>
      <vt:lpstr>Партизанское движение на Орловщине</vt:lpstr>
      <vt:lpstr>Орловская наступательная операция</vt:lpstr>
      <vt:lpstr>Для выполнения наступательной операции Генеральный штаб подготовил следующие ударные группировки: - на северо-западной оконечности орловского выступа, в месте слияния рек Жиздра и Рессета (50-я армия и 11-я гв. армия); - в северной части выступа, в районе города Болхов (61-я армия и 4-я танковая армия); - в восточной части выступа, восточнее Орла (3-я армия, 63-я армия и 3-я гвардейская танковая армия); - в южной части, в районе ст. Поныри (13-я, 48-я, 70-я армии и 2-я танковая армия). </vt:lpstr>
      <vt:lpstr>Слайд 28</vt:lpstr>
      <vt:lpstr>Слайд 29</vt:lpstr>
      <vt:lpstr>Слайд 30</vt:lpstr>
      <vt:lpstr>Слайд 31</vt:lpstr>
      <vt:lpstr>Слайд 32</vt:lpstr>
      <vt:lpstr>Слайд 33</vt:lpstr>
      <vt:lpstr>III зал: «Герб города Орла: описание и история»</vt:lpstr>
      <vt:lpstr>Слайд 35</vt:lpstr>
      <vt:lpstr>Слайд 36</vt:lpstr>
      <vt:lpstr>Слайд 37</vt:lpstr>
      <vt:lpstr>Слайд 38</vt:lpstr>
      <vt:lpstr>IV зал: «Достопримечательности Орла: музеи, памятники, храмы»</vt:lpstr>
      <vt:lpstr>Слайд 40</vt:lpstr>
      <vt:lpstr>Много интересных музеев в Орле приготовлено и для любителей литературы. Здесь родился И.С. Тургенев, также творческая жизнь и многих других писателей связанна с этим городом, например, А. А. Фета, И. А. Бунина и М. М. Пришвина. </vt:lpstr>
      <vt:lpstr>Слайд 42</vt:lpstr>
      <vt:lpstr>Необычные памятники и скульптуры</vt:lpstr>
      <vt:lpstr>Слайд 44</vt:lpstr>
      <vt:lpstr>Слайд 45</vt:lpstr>
      <vt:lpstr>Слайд 46</vt:lpstr>
      <vt:lpstr>Слайд 47</vt:lpstr>
      <vt:lpstr>Слайд 48</vt:lpstr>
      <vt:lpstr>Слайд 49</vt:lpstr>
      <vt:lpstr>Слайд 50</vt:lpstr>
      <vt:lpstr>Живописный Орел</vt:lpstr>
      <vt:lpstr>Слайд 52</vt:lpstr>
      <vt:lpstr>V зал: «Почетные звания  и награды города»</vt:lpstr>
      <vt:lpstr>Слайд 54</vt:lpstr>
      <vt:lpstr>Слайд 55</vt:lpstr>
      <vt:lpstr>Составитель:</vt:lpstr>
      <vt:lpstr>Слайд 57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«Малый город с  великой историей»</dc:title>
  <dc:creator>Елена Головкова</dc:creator>
  <cp:lastModifiedBy>Елена Головкова</cp:lastModifiedBy>
  <cp:revision>36</cp:revision>
  <dcterms:created xsi:type="dcterms:W3CDTF">2016-04-11T14:06:34Z</dcterms:created>
  <dcterms:modified xsi:type="dcterms:W3CDTF">2021-01-24T19:15:04Z</dcterms:modified>
</cp:coreProperties>
</file>