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256" r:id="rId2"/>
    <p:sldId id="257" r:id="rId3"/>
    <p:sldId id="258" r:id="rId4"/>
    <p:sldId id="259" r:id="rId5"/>
    <p:sldId id="260" r:id="rId6"/>
    <p:sldId id="261" r:id="rId7"/>
    <p:sldId id="263" r:id="rId8"/>
    <p:sldId id="264" r:id="rId9"/>
    <p:sldId id="265" r:id="rId10"/>
    <p:sldId id="266" r:id="rId11"/>
    <p:sldId id="262" r:id="rId12"/>
    <p:sldId id="267" r:id="rId13"/>
    <p:sldId id="268" r:id="rId14"/>
    <p:sldId id="269" r:id="rId15"/>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8" d="100"/>
          <a:sy n="78" d="100"/>
        </p:scale>
        <p:origin x="846" y="15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95AF585-764F-4E56-9AF5-13039BCA2313}" type="datetimeFigureOut">
              <a:rPr lang="ru-RU" smtClean="0"/>
              <a:pPr/>
              <a:t>19.02.2021</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10EC1BC-21CD-42A4-8F54-BFE13FB897B1}"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610EC1BC-21CD-42A4-8F54-BFE13FB897B1}" type="slidenum">
              <a:rPr lang="ru-RU" smtClean="0"/>
              <a:pPr/>
              <a:t>7</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23" name="Прямоугольник 22"/>
          <p:cNvSpPr/>
          <p:nvPr/>
        </p:nvSpPr>
        <p:spPr>
          <a:xfrm flipV="1">
            <a:off x="5410182" y="3810000"/>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4" name="Прямоугольник 23"/>
          <p:cNvSpPr/>
          <p:nvPr/>
        </p:nvSpPr>
        <p:spPr>
          <a:xfrm flipV="1">
            <a:off x="5410200" y="3897010"/>
            <a:ext cx="3733801" cy="192024"/>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5" name="Прямоугольник 24"/>
          <p:cNvSpPr/>
          <p:nvPr/>
        </p:nvSpPr>
        <p:spPr>
          <a:xfrm flipV="1">
            <a:off x="5410200" y="4115167"/>
            <a:ext cx="3733801"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6" name="Прямоугольник 25"/>
          <p:cNvSpPr/>
          <p:nvPr/>
        </p:nvSpPr>
        <p:spPr>
          <a:xfrm flipV="1">
            <a:off x="5410200" y="4164403"/>
            <a:ext cx="1965960" cy="18288"/>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Прямоугольник 26"/>
          <p:cNvSpPr/>
          <p:nvPr/>
        </p:nvSpPr>
        <p:spPr>
          <a:xfrm flipV="1">
            <a:off x="5410200" y="4199572"/>
            <a:ext cx="1965960"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0" name="Скругленный прямоугольник 29"/>
          <p:cNvSpPr/>
          <p:nvPr/>
        </p:nvSpPr>
        <p:spPr bwMode="white">
          <a:xfrm>
            <a:off x="5410200" y="3962400"/>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1" name="Скругленный прямоугольник 30"/>
          <p:cNvSpPr/>
          <p:nvPr/>
        </p:nvSpPr>
        <p:spPr bwMode="white">
          <a:xfrm>
            <a:off x="7376507" y="406098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Прямоугольник 6"/>
          <p:cNvSpPr/>
          <p:nvPr/>
        </p:nvSpPr>
        <p:spPr>
          <a:xfrm>
            <a:off x="1" y="3649662"/>
            <a:ext cx="9144000" cy="244170"/>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a:xfrm>
            <a:off x="0" y="3675527"/>
            <a:ext cx="9144001" cy="14067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a:xfrm flipV="1">
            <a:off x="6414051" y="3643090"/>
            <a:ext cx="2729950" cy="248432"/>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Прямоугольник 18"/>
          <p:cNvSpPr/>
          <p:nvPr/>
        </p:nvSpPr>
        <p:spPr>
          <a:xfrm>
            <a:off x="0" y="0"/>
            <a:ext cx="9144000" cy="370170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Заголовок 7"/>
          <p:cNvSpPr>
            <a:spLocks noGrp="1"/>
          </p:cNvSpPr>
          <p:nvPr>
            <p:ph type="ctrTitle"/>
          </p:nvPr>
        </p:nvSpPr>
        <p:spPr>
          <a:xfrm>
            <a:off x="457200" y="2401887"/>
            <a:ext cx="8458200" cy="1470025"/>
          </a:xfrm>
        </p:spPr>
        <p:txBody>
          <a:bodyPr anchor="b"/>
          <a:lstStyle>
            <a:lvl1pPr>
              <a:defRPr sz="4400">
                <a:solidFill>
                  <a:schemeClr val="bg1"/>
                </a:solidFill>
              </a:defRPr>
            </a:lvl1pPr>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457200" y="3899938"/>
            <a:ext cx="4953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a:xfrm>
            <a:off x="6705600" y="4206240"/>
            <a:ext cx="960120" cy="457200"/>
          </a:xfrm>
        </p:spPr>
        <p:txBody>
          <a:bodyPr/>
          <a:lstStyle/>
          <a:p>
            <a:fld id="{5B106E36-FD25-4E2D-B0AA-010F637433A0}" type="datetimeFigureOut">
              <a:rPr lang="ru-RU" smtClean="0"/>
              <a:pPr/>
              <a:t>19.02.2021</a:t>
            </a:fld>
            <a:endParaRPr lang="ru-RU"/>
          </a:p>
        </p:txBody>
      </p:sp>
      <p:sp>
        <p:nvSpPr>
          <p:cNvPr id="17" name="Нижний колонтитул 16"/>
          <p:cNvSpPr>
            <a:spLocks noGrp="1"/>
          </p:cNvSpPr>
          <p:nvPr>
            <p:ph type="ftr" sz="quarter" idx="11"/>
          </p:nvPr>
        </p:nvSpPr>
        <p:spPr>
          <a:xfrm>
            <a:off x="5410200" y="4205288"/>
            <a:ext cx="1295400" cy="457200"/>
          </a:xfrm>
        </p:spPr>
        <p:txBody>
          <a:bodyPr/>
          <a:lstStyle/>
          <a:p>
            <a:endParaRPr lang="ru-RU"/>
          </a:p>
        </p:txBody>
      </p:sp>
      <p:sp>
        <p:nvSpPr>
          <p:cNvPr id="29" name="Номер слайда 28"/>
          <p:cNvSpPr>
            <a:spLocks noGrp="1"/>
          </p:cNvSpPr>
          <p:nvPr>
            <p:ph type="sldNum" sz="quarter" idx="12"/>
          </p:nvPr>
        </p:nvSpPr>
        <p:spPr>
          <a:xfrm>
            <a:off x="8320088" y="1136"/>
            <a:ext cx="747712" cy="365760"/>
          </a:xfrm>
        </p:spPr>
        <p:txBody>
          <a:bodyPr/>
          <a:lstStyle>
            <a:lvl1pPr algn="r">
              <a:defRPr sz="1800">
                <a:solidFill>
                  <a:schemeClr val="bg1"/>
                </a:solidFill>
              </a:defRPr>
            </a:lvl1pPr>
          </a:lstStyle>
          <a:p>
            <a:fld id="{725C68B6-61C2-468F-89AB-4B9F7531AA6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19.02.2021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1981200"/>
            <a:ext cx="7772400" cy="1362075"/>
          </a:xfrm>
        </p:spPr>
        <p:txBody>
          <a:bodyPr anchor="b">
            <a:noAutofit/>
          </a:bodyPr>
          <a:lstStyle>
            <a:lvl1pPr algn="l">
              <a:buNone/>
              <a:defRPr sz="4300" b="1" cap="none" baseline="0">
                <a:ln w="12700">
                  <a:solidFill>
                    <a:schemeClr val="accent2">
                      <a:shade val="90000"/>
                      <a:satMod val="150000"/>
                    </a:schemeClr>
                  </a:solidFill>
                </a:ln>
                <a:solidFill>
                  <a:srgbClr val="FFFFFF"/>
                </a:solidFill>
                <a:effectLst>
                  <a:outerShdw blurRad="38100" dist="38100" dir="5400000" algn="tl" rotWithShape="0">
                    <a:srgbClr val="000000">
                      <a:alpha val="25000"/>
                    </a:srgbClr>
                  </a:outerShdw>
                </a:effectLst>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722313" y="3367088"/>
            <a:ext cx="7772400" cy="1509712"/>
          </a:xfrm>
        </p:spPr>
        <p:txBody>
          <a:bodyPr anchor="t"/>
          <a:lstStyle>
            <a:lvl1pPr marL="45720" indent="0">
              <a:buNone/>
              <a:defRPr sz="2100" b="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19.02.2021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5B106E36-FD25-4E2D-B0AA-010F637433A0}" type="datetimeFigureOut">
              <a:rPr lang="ru-RU" smtClean="0"/>
              <a:pPr/>
              <a:t>19.02.2021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81000" y="1143000"/>
            <a:ext cx="8382000" cy="1069848"/>
          </a:xfrm>
        </p:spPr>
        <p:txBody>
          <a:bodyPr anchor="ctr"/>
          <a:lstStyle>
            <a:lvl1pPr>
              <a:defRPr sz="4000" b="0" i="0" cap="none" baseline="0"/>
            </a:lvl1pPr>
          </a:lstStyle>
          <a:p>
            <a:r>
              <a:rPr kumimoji="0" lang="ru-RU" smtClean="0"/>
              <a:t>Образец заголовка</a:t>
            </a:r>
            <a:endParaRPr kumimoji="0" lang="en-US"/>
          </a:p>
        </p:txBody>
      </p:sp>
      <p:sp>
        <p:nvSpPr>
          <p:cNvPr id="3" name="Текст 2"/>
          <p:cNvSpPr>
            <a:spLocks noGrp="1"/>
          </p:cNvSpPr>
          <p:nvPr>
            <p:ph type="body" idx="1"/>
          </p:nvPr>
        </p:nvSpPr>
        <p:spPr>
          <a:xfrm>
            <a:off x="381000" y="2244970"/>
            <a:ext cx="4041648"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721225" y="2244970"/>
            <a:ext cx="4041775"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381000" y="2708519"/>
            <a:ext cx="4041648"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718304" y="2708519"/>
            <a:ext cx="4041775"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6" name="Дата 25"/>
          <p:cNvSpPr>
            <a:spLocks noGrp="1"/>
          </p:cNvSpPr>
          <p:nvPr>
            <p:ph type="dt" sz="half" idx="10"/>
          </p:nvPr>
        </p:nvSpPr>
        <p:spPr/>
        <p:txBody>
          <a:bodyPr rtlCol="0"/>
          <a:lstStyle/>
          <a:p>
            <a:fld id="{5B106E36-FD25-4E2D-B0AA-010F637433A0}" type="datetimeFigureOut">
              <a:rPr lang="ru-RU" smtClean="0"/>
              <a:pPr/>
              <a:t>19.02.2021</a:t>
            </a:fld>
            <a:endParaRPr lang="ru-RU"/>
          </a:p>
        </p:txBody>
      </p:sp>
      <p:sp>
        <p:nvSpPr>
          <p:cNvPr id="27" name="Номер слайда 26"/>
          <p:cNvSpPr>
            <a:spLocks noGrp="1"/>
          </p:cNvSpPr>
          <p:nvPr>
            <p:ph type="sldNum" sz="quarter" idx="11"/>
          </p:nvPr>
        </p:nvSpPr>
        <p:spPr/>
        <p:txBody>
          <a:bodyPr rtlCol="0"/>
          <a:lstStyle/>
          <a:p>
            <a:fld id="{725C68B6-61C2-468F-89AB-4B9F7531AA68}" type="slidenum">
              <a:rPr lang="ru-RU" smtClean="0"/>
              <a:pPr/>
              <a:t>‹#›</a:t>
            </a:fld>
            <a:endParaRPr lang="ru-RU"/>
          </a:p>
        </p:txBody>
      </p:sp>
      <p:sp>
        <p:nvSpPr>
          <p:cNvPr id="28" name="Нижний колонтитул 27"/>
          <p:cNvSpPr>
            <a:spLocks noGrp="1"/>
          </p:cNvSpPr>
          <p:nvPr>
            <p:ph type="ftr" sz="quarter" idx="12"/>
          </p:nvPr>
        </p:nvSpPr>
        <p:spPr/>
        <p:txBody>
          <a:bodyPr rtlCol="0"/>
          <a:lstStyle/>
          <a:p>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43000"/>
            <a:ext cx="8229600" cy="1069848"/>
          </a:xfrm>
        </p:spPr>
        <p:txBody>
          <a:bodyPr anchor="ctr"/>
          <a:lstStyle>
            <a:lvl1pPr>
              <a:defRPr sz="4000">
                <a:solidFill>
                  <a:schemeClr val="tx2"/>
                </a:solidFill>
              </a:defRPr>
            </a:lvl1pPr>
          </a:lstStyle>
          <a:p>
            <a:r>
              <a:rPr kumimoji="0" lang="ru-RU" smtClean="0"/>
              <a:t>Образец заголовка</a:t>
            </a:r>
            <a:endParaRPr kumimoji="0" lang="en-US"/>
          </a:p>
        </p:txBody>
      </p:sp>
      <p:sp>
        <p:nvSpPr>
          <p:cNvPr id="3" name="Дата 2"/>
          <p:cNvSpPr>
            <a:spLocks noGrp="1"/>
          </p:cNvSpPr>
          <p:nvPr>
            <p:ph type="dt" sz="half" idx="10"/>
          </p:nvPr>
        </p:nvSpPr>
        <p:spPr>
          <a:xfrm>
            <a:off x="6583680" y="612648"/>
            <a:ext cx="957264" cy="457200"/>
          </a:xfrm>
        </p:spPr>
        <p:txBody>
          <a:bodyPr/>
          <a:lstStyle/>
          <a:p>
            <a:fld id="{5B106E36-FD25-4E2D-B0AA-010F637433A0}" type="datetimeFigureOut">
              <a:rPr lang="ru-RU" smtClean="0"/>
              <a:pPr/>
              <a:t>19.02.2021</a:t>
            </a:fld>
            <a:endParaRPr lang="ru-RU"/>
          </a:p>
        </p:txBody>
      </p:sp>
      <p:sp>
        <p:nvSpPr>
          <p:cNvPr id="4" name="Нижний колонтитул 3"/>
          <p:cNvSpPr>
            <a:spLocks noGrp="1"/>
          </p:cNvSpPr>
          <p:nvPr>
            <p:ph type="ftr" sz="quarter" idx="11"/>
          </p:nvPr>
        </p:nvSpPr>
        <p:spPr>
          <a:xfrm>
            <a:off x="5257800" y="612648"/>
            <a:ext cx="1325880" cy="457200"/>
          </a:xfrm>
        </p:spPr>
        <p:txBody>
          <a:bodyPr/>
          <a:lstStyle/>
          <a:p>
            <a:endParaRPr lang="ru-RU"/>
          </a:p>
        </p:txBody>
      </p:sp>
      <p:sp>
        <p:nvSpPr>
          <p:cNvPr id="5" name="Номер слайда 4"/>
          <p:cNvSpPr>
            <a:spLocks noGrp="1"/>
          </p:cNvSpPr>
          <p:nvPr>
            <p:ph type="sldNum" sz="quarter" idx="12"/>
          </p:nvPr>
        </p:nvSpPr>
        <p:spPr>
          <a:xfrm>
            <a:off x="8174736" y="2272"/>
            <a:ext cx="762000" cy="365760"/>
          </a:xfrm>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19.02.2021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53496" y="1101970"/>
            <a:ext cx="3383280" cy="877824"/>
          </a:xfrm>
        </p:spPr>
        <p:txBody>
          <a:bodyPr anchor="b"/>
          <a:lstStyle>
            <a:lvl1pPr algn="l">
              <a:buNone/>
              <a:defRPr sz="1800" b="1"/>
            </a:lvl1pPr>
          </a:lstStyle>
          <a:p>
            <a:r>
              <a:rPr kumimoji="0" lang="ru-RU" smtClean="0"/>
              <a:t>Образец заголовка</a:t>
            </a:r>
            <a:endParaRPr kumimoji="0" lang="en-US"/>
          </a:p>
        </p:txBody>
      </p:sp>
      <p:sp>
        <p:nvSpPr>
          <p:cNvPr id="3" name="Текст 2"/>
          <p:cNvSpPr>
            <a:spLocks noGrp="1"/>
          </p:cNvSpPr>
          <p:nvPr>
            <p:ph type="body" idx="2"/>
          </p:nvPr>
        </p:nvSpPr>
        <p:spPr>
          <a:xfrm>
            <a:off x="5353496" y="2010727"/>
            <a:ext cx="3383280" cy="4617720"/>
          </a:xfrm>
        </p:spPr>
        <p:txBody>
          <a:bodyPr/>
          <a:lstStyle>
            <a:lvl1pPr marL="9144"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152400" y="776287"/>
            <a:ext cx="5102352" cy="585216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5B106E36-FD25-4E2D-B0AA-010F637433A0}" type="datetimeFigureOut">
              <a:rPr lang="ru-RU" smtClean="0"/>
              <a:pPr/>
              <a:t>19.02.2021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440434" y="1109160"/>
            <a:ext cx="586803" cy="4681637"/>
          </a:xfrm>
        </p:spPr>
        <p:txBody>
          <a:bodyPr vert="vert270" lIns="45720" tIns="0" rIns="45720" anchor="t"/>
          <a:lstStyle>
            <a:lvl1pPr algn="ctr">
              <a:buNone/>
              <a:defRPr sz="2000" b="1"/>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3200"/>
            </a:lvl1pPr>
          </a:lstStyle>
          <a:p>
            <a:r>
              <a:rPr kumimoji="0" lang="ru-RU" smtClean="0"/>
              <a:t>Вставка рисунка</a:t>
            </a:r>
            <a:endParaRPr kumimoji="0" lang="en-US" dirty="0"/>
          </a:p>
        </p:txBody>
      </p:sp>
      <p:sp>
        <p:nvSpPr>
          <p:cNvPr id="4" name="Текст 3"/>
          <p:cNvSpPr>
            <a:spLocks noGrp="1"/>
          </p:cNvSpPr>
          <p:nvPr>
            <p:ph type="body" sz="half" idx="2"/>
          </p:nvPr>
        </p:nvSpPr>
        <p:spPr>
          <a:xfrm>
            <a:off x="6088443" y="3274308"/>
            <a:ext cx="2590800" cy="2516489"/>
          </a:xfrm>
        </p:spPr>
        <p:txBody>
          <a:bodyPr lIns="0" tIns="0" rIns="45720" anchor="t"/>
          <a:lstStyle>
            <a:lvl1pPr marL="0" indent="0">
              <a:lnSpc>
                <a:spcPct val="100000"/>
              </a:lnSpc>
              <a:spcBef>
                <a:spcPts val="0"/>
              </a:spcBef>
              <a:buFontTx/>
              <a:buNone/>
              <a:defRPr sz="13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19.02.2021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19.02.2021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781800" y="1143000"/>
            <a:ext cx="1905000" cy="5486400"/>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1143000"/>
            <a:ext cx="6248400" cy="5486400"/>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19.02.2021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Прямоугольник 27"/>
          <p:cNvSpPr/>
          <p:nvPr/>
        </p:nvSpPr>
        <p:spPr>
          <a:xfrm>
            <a:off x="1" y="366818"/>
            <a:ext cx="9144000" cy="8440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Прямоугольник 28"/>
          <p:cNvSpPr/>
          <p:nvPr/>
        </p:nvSpPr>
        <p:spPr>
          <a:xfrm>
            <a:off x="0" y="-1"/>
            <a:ext cx="9144000" cy="310663"/>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0" name="Прямоугольник 29"/>
          <p:cNvSpPr/>
          <p:nvPr/>
        </p:nvSpPr>
        <p:spPr>
          <a:xfrm>
            <a:off x="0" y="308276"/>
            <a:ext cx="9144001" cy="91441"/>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1" name="Прямоугольник 30"/>
          <p:cNvSpPr/>
          <p:nvPr/>
        </p:nvSpPr>
        <p:spPr>
          <a:xfrm flipV="1">
            <a:off x="5410182" y="360246"/>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Прямоугольник 31"/>
          <p:cNvSpPr/>
          <p:nvPr/>
        </p:nvSpPr>
        <p:spPr>
          <a:xfrm flipV="1">
            <a:off x="5410200" y="440112"/>
            <a:ext cx="3733801" cy="18003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3" name="Скругленный прямоугольник 32"/>
          <p:cNvSpPr/>
          <p:nvPr/>
        </p:nvSpPr>
        <p:spPr bwMode="white">
          <a:xfrm>
            <a:off x="5407339" y="497504"/>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4" name="Скругленный прямоугольник 33"/>
          <p:cNvSpPr/>
          <p:nvPr/>
        </p:nvSpPr>
        <p:spPr bwMode="white">
          <a:xfrm>
            <a:off x="7373646" y="58894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5" name="Прямоугольник 34"/>
          <p:cNvSpPr/>
          <p:nvPr/>
        </p:nvSpPr>
        <p:spPr bwMode="invGray">
          <a:xfrm>
            <a:off x="9084966" y="-2001"/>
            <a:ext cx="57626"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6" name="Прямоугольник 35"/>
          <p:cNvSpPr/>
          <p:nvPr/>
        </p:nvSpPr>
        <p:spPr bwMode="invGray">
          <a:xfrm>
            <a:off x="9044481" y="-2001"/>
            <a:ext cx="27432"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7" name="Прямоугольник 36"/>
          <p:cNvSpPr/>
          <p:nvPr/>
        </p:nvSpPr>
        <p:spPr bwMode="invGray">
          <a:xfrm>
            <a:off x="9025428" y="-2001"/>
            <a:ext cx="9144" cy="621792"/>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8" name="Прямоугольник 37"/>
          <p:cNvSpPr/>
          <p:nvPr/>
        </p:nvSpPr>
        <p:spPr bwMode="invGray">
          <a:xfrm>
            <a:off x="8975423" y="-2001"/>
            <a:ext cx="27432" cy="621792"/>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9" name="Прямоугольник 38"/>
          <p:cNvSpPr/>
          <p:nvPr/>
        </p:nvSpPr>
        <p:spPr bwMode="invGray">
          <a:xfrm>
            <a:off x="8915677" y="380"/>
            <a:ext cx="54864" cy="585216"/>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0" name="Прямоугольник 39"/>
          <p:cNvSpPr/>
          <p:nvPr/>
        </p:nvSpPr>
        <p:spPr bwMode="invGray">
          <a:xfrm>
            <a:off x="8873475" y="380"/>
            <a:ext cx="9144" cy="585216"/>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Заголовок 21"/>
          <p:cNvSpPr>
            <a:spLocks noGrp="1"/>
          </p:cNvSpPr>
          <p:nvPr>
            <p:ph type="title"/>
          </p:nvPr>
        </p:nvSpPr>
        <p:spPr>
          <a:xfrm>
            <a:off x="457200" y="1143000"/>
            <a:ext cx="8229600" cy="1066800"/>
          </a:xfrm>
          <a:prstGeom prst="rect">
            <a:avLst/>
          </a:prstGeom>
        </p:spPr>
        <p:txBody>
          <a:bodyPr vert="horz" anchor="ctr">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457200" y="2249424"/>
            <a:ext cx="8229600" cy="4325112"/>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6586536" y="612648"/>
            <a:ext cx="957264" cy="457200"/>
          </a:xfrm>
          <a:prstGeom prst="rect">
            <a:avLst/>
          </a:prstGeom>
        </p:spPr>
        <p:txBody>
          <a:bodyPr vert="horz"/>
          <a:lstStyle>
            <a:lvl1pPr algn="l" eaLnBrk="1" latinLnBrk="0" hangingPunct="1">
              <a:defRPr kumimoji="0" sz="800">
                <a:solidFill>
                  <a:schemeClr val="accent2"/>
                </a:solidFill>
              </a:defRPr>
            </a:lvl1pPr>
          </a:lstStyle>
          <a:p>
            <a:fld id="{5B106E36-FD25-4E2D-B0AA-010F637433A0}" type="datetimeFigureOut">
              <a:rPr lang="ru-RU" smtClean="0"/>
              <a:pPr/>
              <a:t>19.02.2021</a:t>
            </a:fld>
            <a:endParaRPr lang="ru-RU"/>
          </a:p>
        </p:txBody>
      </p:sp>
      <p:sp>
        <p:nvSpPr>
          <p:cNvPr id="3" name="Нижний колонтитул 2"/>
          <p:cNvSpPr>
            <a:spLocks noGrp="1"/>
          </p:cNvSpPr>
          <p:nvPr>
            <p:ph type="ftr" sz="quarter" idx="3"/>
          </p:nvPr>
        </p:nvSpPr>
        <p:spPr>
          <a:xfrm>
            <a:off x="5257800" y="612648"/>
            <a:ext cx="1325880" cy="457200"/>
          </a:xfrm>
          <a:prstGeom prst="rect">
            <a:avLst/>
          </a:prstGeom>
        </p:spPr>
        <p:txBody>
          <a:bodyPr vert="horz"/>
          <a:lstStyle>
            <a:lvl1pPr algn="r" eaLnBrk="1" latinLnBrk="0" hangingPunct="1">
              <a:defRPr kumimoji="0" sz="800">
                <a:solidFill>
                  <a:schemeClr val="accent2"/>
                </a:solidFill>
              </a:defRPr>
            </a:lvl1pPr>
          </a:lstStyle>
          <a:p>
            <a:endParaRPr lang="ru-RU"/>
          </a:p>
        </p:txBody>
      </p:sp>
      <p:sp>
        <p:nvSpPr>
          <p:cNvPr id="23" name="Номер слайда 22"/>
          <p:cNvSpPr>
            <a:spLocks noGrp="1"/>
          </p:cNvSpPr>
          <p:nvPr>
            <p:ph type="sldNum" sz="quarter" idx="4"/>
          </p:nvPr>
        </p:nvSpPr>
        <p:spPr>
          <a:xfrm>
            <a:off x="8174736" y="2272"/>
            <a:ext cx="762000" cy="365760"/>
          </a:xfrm>
          <a:prstGeom prst="rect">
            <a:avLst/>
          </a:prstGeom>
        </p:spPr>
        <p:txBody>
          <a:bodyPr vert="horz" anchor="b"/>
          <a:lstStyle>
            <a:lvl1pPr algn="r" eaLnBrk="1" latinLnBrk="0" hangingPunct="1">
              <a:defRPr kumimoji="0" sz="1800">
                <a:solidFill>
                  <a:srgbClr val="FFFFFF"/>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1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004048" y="1844824"/>
            <a:ext cx="3814192" cy="1370583"/>
          </a:xfrm>
        </p:spPr>
        <p:txBody>
          <a:bodyPr>
            <a:normAutofit fontScale="90000"/>
          </a:bodyPr>
          <a:lstStyle/>
          <a:p>
            <a:r>
              <a:rPr lang="ru-RU" dirty="0" smtClean="0"/>
              <a:t>Послевоенное прошлое г.Черняховска</a:t>
            </a:r>
            <a:endParaRPr lang="ru-RU" dirty="0"/>
          </a:p>
        </p:txBody>
      </p:sp>
      <p:sp>
        <p:nvSpPr>
          <p:cNvPr id="3" name="Подзаголовок 2"/>
          <p:cNvSpPr>
            <a:spLocks noGrp="1"/>
          </p:cNvSpPr>
          <p:nvPr>
            <p:ph type="subTitle" idx="1"/>
          </p:nvPr>
        </p:nvSpPr>
        <p:spPr>
          <a:xfrm>
            <a:off x="5436096" y="5661248"/>
            <a:ext cx="6400800" cy="1752600"/>
          </a:xfrm>
        </p:spPr>
        <p:txBody>
          <a:bodyPr/>
          <a:lstStyle/>
          <a:p>
            <a:pPr algn="l"/>
            <a:r>
              <a:rPr lang="ru-RU" sz="2000" dirty="0" smtClean="0"/>
              <a:t>Подготовила: Преподаватель истории и обществознания </a:t>
            </a:r>
            <a:r>
              <a:rPr lang="ru-RU" sz="2000" dirty="0" err="1" smtClean="0"/>
              <a:t>Даллакян</a:t>
            </a:r>
            <a:r>
              <a:rPr lang="ru-RU" sz="2000" smtClean="0"/>
              <a:t> Н.Ж. </a:t>
            </a:r>
            <a:endParaRPr lang="ru-RU" sz="2000" dirty="0" smtClean="0"/>
          </a:p>
          <a:p>
            <a:endParaRPr lang="ru-RU" dirty="0"/>
          </a:p>
        </p:txBody>
      </p:sp>
      <p:pic>
        <p:nvPicPr>
          <p:cNvPr id="13314" name="Picture 2" descr="https://www.angrapa.ru/images/gallery/details/poslevoennyj-chernyakhovsk_4/1FFC723067B1-20.jpg"/>
          <p:cNvPicPr>
            <a:picLocks noChangeAspect="1" noChangeArrowheads="1"/>
          </p:cNvPicPr>
          <p:nvPr/>
        </p:nvPicPr>
        <p:blipFill>
          <a:blip r:embed="rId2" cstate="print"/>
          <a:srcRect/>
          <a:stretch>
            <a:fillRect/>
          </a:stretch>
        </p:blipFill>
        <p:spPr bwMode="auto">
          <a:xfrm>
            <a:off x="395536" y="692696"/>
            <a:ext cx="4320480" cy="2808312"/>
          </a:xfrm>
          <a:prstGeom prst="rect">
            <a:avLst/>
          </a:prstGeom>
          <a:ln w="228600" cap="sq" cmpd="thickThin">
            <a:solidFill>
              <a:srgbClr val="000000"/>
            </a:solidFill>
            <a:prstDash val="solid"/>
            <a:miter lim="800000"/>
          </a:ln>
          <a:effectLst>
            <a:innerShdw blurRad="76200">
              <a:srgbClr val="000000"/>
            </a:innerShdw>
          </a:effec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692696"/>
            <a:ext cx="9144000" cy="4401205"/>
          </a:xfrm>
          <a:prstGeom prst="rect">
            <a:avLst/>
          </a:prstGeom>
        </p:spPr>
        <p:txBody>
          <a:bodyPr wrap="square">
            <a:spAutoFit/>
          </a:bodyPr>
          <a:lstStyle/>
          <a:p>
            <a:pPr algn="ctr"/>
            <a:r>
              <a:rPr lang="ru-RU" sz="2000" b="1" dirty="0" smtClean="0"/>
              <a:t>22 января. К вечеру, после ночного штурма и тяжелых уличных боев, 18-я и 16-я гвардейские стрелковые дивизии 11-й гвардейской армии 3-го Белорусского фронта, которым командовал генерал армии И.Д. Черняховский, овладели крупным опорным пунктом </a:t>
            </a:r>
            <a:r>
              <a:rPr lang="ru-RU" sz="2000" b="1" dirty="0" err="1" smtClean="0"/>
              <a:t>Ильменхорстского</a:t>
            </a:r>
            <a:r>
              <a:rPr lang="ru-RU" sz="2000" b="1" dirty="0" smtClean="0"/>
              <a:t> </a:t>
            </a:r>
            <a:r>
              <a:rPr lang="ru-RU" sz="2000" b="1" dirty="0" err="1" smtClean="0"/>
              <a:t>укреп-района</a:t>
            </a:r>
            <a:r>
              <a:rPr lang="ru-RU" sz="2000" b="1" dirty="0" smtClean="0"/>
              <a:t> – городом </a:t>
            </a:r>
            <a:r>
              <a:rPr lang="ru-RU" sz="2000" b="1" dirty="0" err="1" smtClean="0"/>
              <a:t>Инстербургом</a:t>
            </a:r>
            <a:r>
              <a:rPr lang="ru-RU" sz="2000" b="1" dirty="0" smtClean="0"/>
              <a:t>. В этот день Москва салютовала в честь победы советских воинов двадцатью артиллерийскими залпами из 224 орудий. Командир 18-й гвардейской стрелковой дивизии генерал-майор Г.И. </a:t>
            </a:r>
            <a:r>
              <a:rPr lang="ru-RU" sz="2000" b="1" dirty="0" err="1" smtClean="0"/>
              <a:t>Карижский</a:t>
            </a:r>
            <a:r>
              <a:rPr lang="ru-RU" sz="2000" b="1" dirty="0" smtClean="0"/>
              <a:t> был награжден орденом Ленина. 18-я гвардейская Краснознаменная ордена Суворова стрелковая дивизия, 130-я истребительно-бомбардировочная авиационная дивизия 1-й воздушной армии, 1-й Краснознаменный танковый корпус, в числе других соединений и частей, удостоились почетного наименования </a:t>
            </a:r>
            <a:r>
              <a:rPr lang="ru-RU" sz="2000" b="1" dirty="0" err="1" smtClean="0"/>
              <a:t>Инстербургских</a:t>
            </a:r>
            <a:r>
              <a:rPr lang="ru-RU" sz="2000" b="1" dirty="0" smtClean="0"/>
              <a:t>.</a:t>
            </a:r>
            <a:endParaRPr lang="ru-RU" sz="20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355976" y="476672"/>
            <a:ext cx="697627" cy="369332"/>
          </a:xfrm>
          <a:prstGeom prst="rect">
            <a:avLst/>
          </a:prstGeom>
        </p:spPr>
        <p:txBody>
          <a:bodyPr wrap="none">
            <a:spAutoFit/>
          </a:bodyPr>
          <a:lstStyle/>
          <a:p>
            <a:r>
              <a:rPr lang="ru-RU" b="1" dirty="0" smtClean="0">
                <a:solidFill>
                  <a:srgbClr val="444444"/>
                </a:solidFill>
                <a:latin typeface="Helvetica Neue"/>
              </a:rPr>
              <a:t>1945</a:t>
            </a:r>
            <a:endParaRPr lang="ru-RU" dirty="0"/>
          </a:p>
        </p:txBody>
      </p:sp>
      <p:sp>
        <p:nvSpPr>
          <p:cNvPr id="3" name="Прямоугольник 2"/>
          <p:cNvSpPr/>
          <p:nvPr/>
        </p:nvSpPr>
        <p:spPr>
          <a:xfrm>
            <a:off x="0" y="836712"/>
            <a:ext cx="9144000" cy="4708981"/>
          </a:xfrm>
          <a:prstGeom prst="rect">
            <a:avLst/>
          </a:prstGeom>
        </p:spPr>
        <p:txBody>
          <a:bodyPr wrap="square">
            <a:spAutoFit/>
          </a:bodyPr>
          <a:lstStyle/>
          <a:p>
            <a:pPr algn="ctr"/>
            <a:r>
              <a:rPr lang="ru-RU" sz="2000" b="1" dirty="0" smtClean="0"/>
              <a:t>20 января.</a:t>
            </a:r>
            <a:r>
              <a:rPr lang="ru-RU" sz="2000" dirty="0" smtClean="0"/>
              <a:t> Бессмертный подвиг совершил гвардии младший сержант Шота </a:t>
            </a:r>
            <a:r>
              <a:rPr lang="ru-RU" sz="2000" dirty="0" err="1" smtClean="0"/>
              <a:t>Гамцемлидзе</a:t>
            </a:r>
            <a:r>
              <a:rPr lang="ru-RU" sz="2000" dirty="0" smtClean="0"/>
              <a:t> во время боя за населенный пункт </a:t>
            </a:r>
            <a:r>
              <a:rPr lang="ru-RU" sz="2000" dirty="0" err="1" smtClean="0"/>
              <a:t>Ауловёнен</a:t>
            </a:r>
            <a:r>
              <a:rPr lang="ru-RU" sz="2000" dirty="0" smtClean="0"/>
              <a:t>.</a:t>
            </a:r>
            <a:br>
              <a:rPr lang="ru-RU" sz="2000" dirty="0" smtClean="0"/>
            </a:br>
            <a:r>
              <a:rPr lang="ru-RU" sz="2000" b="1" dirty="0" smtClean="0"/>
              <a:t>22 января.</a:t>
            </a:r>
            <a:r>
              <a:rPr lang="ru-RU" sz="2000" dirty="0" smtClean="0"/>
              <a:t> К вечеру, после ночного штурма и тяжелых уличных боев, 18-я и 16-я гвардейские стрелковые дивизии 11-й гвардейской армии 3-го Белорусского фронта, которым командовал генерал армии И.Д. Черняховский, овладели крупным опорным пунктом </a:t>
            </a:r>
            <a:r>
              <a:rPr lang="ru-RU" sz="2000" dirty="0" err="1" smtClean="0"/>
              <a:t>Ильменхорстского</a:t>
            </a:r>
            <a:r>
              <a:rPr lang="ru-RU" sz="2000" dirty="0" smtClean="0"/>
              <a:t> </a:t>
            </a:r>
            <a:r>
              <a:rPr lang="ru-RU" sz="2000" dirty="0" err="1" smtClean="0"/>
              <a:t>укреп-района</a:t>
            </a:r>
            <a:r>
              <a:rPr lang="ru-RU" sz="2000" dirty="0" smtClean="0"/>
              <a:t> – городом </a:t>
            </a:r>
            <a:r>
              <a:rPr lang="ru-RU" sz="2000" dirty="0" err="1" smtClean="0"/>
              <a:t>Инстербургом</a:t>
            </a:r>
            <a:r>
              <a:rPr lang="ru-RU" sz="2000" dirty="0" smtClean="0"/>
              <a:t>. В этот день Москва салютовала в честь победы советских воинов двадцатью артиллерийскими залпами из 224 орудий. Командир 18-й гвардейской стрелковой дивизии генерал-майор Г.И. </a:t>
            </a:r>
            <a:r>
              <a:rPr lang="ru-RU" sz="2000" dirty="0" err="1" smtClean="0"/>
              <a:t>Карижский</a:t>
            </a:r>
            <a:r>
              <a:rPr lang="ru-RU" sz="2000" dirty="0" smtClean="0"/>
              <a:t> был награжден орденом Ленина. 18-я гвардейская Краснознаменная ордена Суворова стрелковая дивизия, 130-я истребительно-бомбардировочная авиационная дивизия 1-й воздушной армии, 1-й Краснознаменный танковый корпус, в числе других соединений и частей, удостоились почетного наименования </a:t>
            </a:r>
            <a:r>
              <a:rPr lang="ru-RU" sz="2000" dirty="0" err="1" smtClean="0"/>
              <a:t>Инстербургских</a:t>
            </a:r>
            <a:r>
              <a:rPr lang="ru-RU" sz="2000" dirty="0" smtClean="0"/>
              <a:t>.</a:t>
            </a:r>
            <a:endParaRPr lang="ru-RU"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404664"/>
            <a:ext cx="3995936" cy="6247864"/>
          </a:xfrm>
          <a:prstGeom prst="rect">
            <a:avLst/>
          </a:prstGeom>
        </p:spPr>
        <p:txBody>
          <a:bodyPr wrap="square">
            <a:spAutoFit/>
          </a:bodyPr>
          <a:lstStyle/>
          <a:p>
            <a:r>
              <a:rPr lang="ru-RU" sz="2000" b="1" dirty="0" smtClean="0"/>
              <a:t>18 февраля.</a:t>
            </a:r>
            <a:r>
              <a:rPr lang="ru-RU" sz="2000" dirty="0" smtClean="0"/>
              <a:t> Под городом </a:t>
            </a:r>
            <a:r>
              <a:rPr lang="ru-RU" sz="2000" dirty="0" err="1" smtClean="0"/>
              <a:t>Мельзак</a:t>
            </a:r>
            <a:r>
              <a:rPr lang="ru-RU" sz="2000" dirty="0" smtClean="0"/>
              <a:t>, неподалеку от </a:t>
            </a:r>
            <a:r>
              <a:rPr lang="ru-RU" sz="2000" dirty="0" err="1" smtClean="0"/>
              <a:t>Хайлигенбайля</a:t>
            </a:r>
            <a:r>
              <a:rPr lang="ru-RU" sz="2000" dirty="0" smtClean="0"/>
              <a:t>, командующий 3-м Белорусским фронтом, генерал армии, дважды Герой Советского Союза Иван Данилович Черняховский был смертельно ранен осколком снаряда, разорвавшимся неподалеку от его машины. Никто из сопровождавших его лиц не пострадал. Генерал был срочно доставлен в медсанбат 41-го стрелкового корпуса, где, не приходя в сознание, скончался.</a:t>
            </a:r>
            <a:br>
              <a:rPr lang="ru-RU" sz="2000" dirty="0" smtClean="0"/>
            </a:br>
            <a:r>
              <a:rPr lang="ru-RU" sz="2000" b="1" dirty="0" smtClean="0"/>
              <a:t>26 февраля.</a:t>
            </a:r>
            <a:r>
              <a:rPr lang="ru-RU" sz="2000" dirty="0" smtClean="0"/>
              <a:t> В </a:t>
            </a:r>
            <a:r>
              <a:rPr lang="ru-RU" sz="2000" dirty="0" err="1" smtClean="0"/>
              <a:t>Инстербурге</a:t>
            </a:r>
            <a:r>
              <a:rPr lang="ru-RU" sz="2000" dirty="0" smtClean="0"/>
              <a:t> начала действовать первая на отвоеванной у фашистов территории тюрьма.</a:t>
            </a:r>
            <a:endParaRPr lang="ru-RU" sz="2000" dirty="0"/>
          </a:p>
        </p:txBody>
      </p:sp>
      <p:pic>
        <p:nvPicPr>
          <p:cNvPr id="26626" name="Picture 2" descr="https://pastvu.com/_p/a/0/0/1/001ea6a53hhbuo0kbx.jpg"/>
          <p:cNvPicPr>
            <a:picLocks noChangeAspect="1" noChangeArrowheads="1"/>
          </p:cNvPicPr>
          <p:nvPr/>
        </p:nvPicPr>
        <p:blipFill>
          <a:blip r:embed="rId2" cstate="print"/>
          <a:srcRect/>
          <a:stretch>
            <a:fillRect/>
          </a:stretch>
        </p:blipFill>
        <p:spPr bwMode="auto">
          <a:xfrm>
            <a:off x="4211960" y="1556792"/>
            <a:ext cx="4752528" cy="3096344"/>
          </a:xfrm>
          <a:prstGeom prst="rect">
            <a:avLst/>
          </a:prstGeom>
          <a:ln w="228600" cap="sq" cmpd="thickThin">
            <a:solidFill>
              <a:srgbClr val="000000"/>
            </a:solidFill>
            <a:prstDash val="solid"/>
            <a:miter lim="800000"/>
          </a:ln>
          <a:effectLst>
            <a:innerShdw blurRad="76200">
              <a:srgbClr val="000000"/>
            </a:innerShdw>
          </a:effec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1"/>
          <p:cNvSpPr>
            <a:spLocks noChangeArrowheads="1"/>
          </p:cNvSpPr>
          <p:nvPr/>
        </p:nvSpPr>
        <p:spPr bwMode="auto">
          <a:xfrm>
            <a:off x="0" y="620688"/>
            <a:ext cx="4499992" cy="563231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dirty="0" smtClean="0">
                <a:ln>
                  <a:noFill/>
                </a:ln>
                <a:solidFill>
                  <a:schemeClr val="tx1"/>
                </a:solidFill>
                <a:effectLst/>
                <a:latin typeface="Arial" pitchFamily="34" charset="0"/>
                <a:cs typeface="Arial" pitchFamily="34" charset="0"/>
              </a:rPr>
              <a:t>  </a:t>
            </a:r>
            <a:r>
              <a:rPr kumimoji="0" lang="ru-RU" sz="2000" b="0" i="0" u="none" strike="noStrike" cap="none" normalizeH="0" baseline="0" dirty="0" smtClean="0">
                <a:ln>
                  <a:noFill/>
                </a:ln>
                <a:solidFill>
                  <a:schemeClr val="tx1"/>
                </a:solidFill>
                <a:effectLst/>
                <a:latin typeface="Arial" pitchFamily="34" charset="0"/>
                <a:cs typeface="Arial" pitchFamily="34" charset="0"/>
              </a:rPr>
              <a:t>26</a:t>
            </a:r>
            <a:r>
              <a:rPr kumimoji="0" lang="ru-RU" sz="2000" b="1" i="0" u="none" strike="noStrike" cap="none" normalizeH="0" baseline="0" dirty="0" smtClean="0">
                <a:ln>
                  <a:noFill/>
                </a:ln>
                <a:solidFill>
                  <a:srgbClr val="444444"/>
                </a:solidFill>
                <a:effectLst/>
                <a:latin typeface="Helvetica Neue"/>
                <a:cs typeface="Arial" pitchFamily="34" charset="0"/>
              </a:rPr>
              <a:t> августа.</a:t>
            </a:r>
            <a:r>
              <a:rPr kumimoji="0" lang="ru-RU" sz="2000" b="0" i="0" u="none" strike="noStrike" cap="none" normalizeH="0" baseline="0" dirty="0" smtClean="0">
                <a:ln>
                  <a:noFill/>
                </a:ln>
                <a:solidFill>
                  <a:srgbClr val="444444"/>
                </a:solidFill>
                <a:effectLst/>
                <a:latin typeface="Helvetica Neue"/>
                <a:cs typeface="Arial" pitchFamily="34" charset="0"/>
              </a:rPr>
              <a:t> В </a:t>
            </a:r>
            <a:r>
              <a:rPr kumimoji="0" lang="ru-RU" sz="2000" b="0" i="0" u="none" strike="noStrike" cap="none" normalizeH="0" baseline="0" dirty="0" err="1" smtClean="0">
                <a:ln>
                  <a:noFill/>
                </a:ln>
                <a:solidFill>
                  <a:srgbClr val="444444"/>
                </a:solidFill>
                <a:effectLst/>
                <a:latin typeface="Helvetica Neue"/>
                <a:cs typeface="Arial" pitchFamily="34" charset="0"/>
              </a:rPr>
              <a:t>Инстербурге</a:t>
            </a:r>
            <a:r>
              <a:rPr kumimoji="0" lang="ru-RU" sz="2000" b="0" i="0" u="none" strike="noStrike" cap="none" normalizeH="0" baseline="0" dirty="0" smtClean="0">
                <a:ln>
                  <a:noFill/>
                </a:ln>
                <a:solidFill>
                  <a:srgbClr val="444444"/>
                </a:solidFill>
                <a:effectLst/>
                <a:latin typeface="Helvetica Neue"/>
                <a:cs typeface="Arial" pitchFamily="34" charset="0"/>
              </a:rPr>
              <a:t>, </a:t>
            </a:r>
            <a:r>
              <a:rPr kumimoji="0" lang="ru-RU" sz="2000" b="0" i="0" u="none" strike="noStrike" cap="none" normalizeH="0" baseline="0" dirty="0" err="1" smtClean="0">
                <a:ln>
                  <a:noFill/>
                </a:ln>
                <a:solidFill>
                  <a:srgbClr val="444444"/>
                </a:solidFill>
                <a:effectLst/>
                <a:latin typeface="Helvetica Neue"/>
                <a:cs typeface="Arial" pitchFamily="34" charset="0"/>
              </a:rPr>
              <a:t>в</a:t>
            </a:r>
            <a:r>
              <a:rPr kumimoji="0" lang="ru-RU" sz="2000" b="0" i="0" u="none" strike="noStrike" cap="none" normalizeH="0" baseline="0" dirty="0" smtClean="0">
                <a:ln>
                  <a:noFill/>
                </a:ln>
                <a:solidFill>
                  <a:srgbClr val="444444"/>
                </a:solidFill>
                <a:effectLst/>
                <a:latin typeface="Helvetica Neue"/>
                <a:cs typeface="Arial" pitchFamily="34" charset="0"/>
              </a:rPr>
              <a:t> здании бывшей немецкой школы имени Иоганна Генриха Песталоцци, построенной в 1927 году, открылась школа №1.</a:t>
            </a:r>
            <a:r>
              <a:rPr kumimoji="0" lang="ru-RU" sz="2000" b="0" i="0" u="none" strike="noStrike" cap="none" normalizeH="0" baseline="0" dirty="0" smtClean="0">
                <a:ln>
                  <a:noFill/>
                </a:ln>
                <a:solidFill>
                  <a:schemeClr val="tx1"/>
                </a:solidFill>
                <a:effectLst/>
                <a:latin typeface="Arial" pitchFamily="34" charset="0"/>
                <a:cs typeface="Arial" pitchFamily="34" charset="0"/>
              </a:rPr>
              <a:t/>
            </a:r>
            <a:br>
              <a:rPr kumimoji="0" lang="ru-RU" sz="2000" b="0" i="0" u="none" strike="noStrike" cap="none" normalizeH="0" baseline="0" dirty="0" smtClean="0">
                <a:ln>
                  <a:noFill/>
                </a:ln>
                <a:solidFill>
                  <a:schemeClr val="tx1"/>
                </a:solidFill>
                <a:effectLst/>
                <a:latin typeface="Arial" pitchFamily="34" charset="0"/>
                <a:cs typeface="Arial" pitchFamily="34" charset="0"/>
              </a:rPr>
            </a:br>
            <a:r>
              <a:rPr kumimoji="0" lang="ru-RU" sz="2000" b="1" i="0" u="none" strike="noStrike" cap="none" normalizeH="0" baseline="0" dirty="0" smtClean="0">
                <a:ln>
                  <a:noFill/>
                </a:ln>
                <a:solidFill>
                  <a:srgbClr val="444444"/>
                </a:solidFill>
                <a:effectLst/>
                <a:latin typeface="Helvetica Neue"/>
                <a:cs typeface="Arial" pitchFamily="34" charset="0"/>
              </a:rPr>
              <a:t>Октябрь.</a:t>
            </a:r>
            <a:r>
              <a:rPr kumimoji="0" lang="ru-RU" sz="2000" b="0" i="0" u="none" strike="noStrike" cap="none" normalizeH="0" baseline="0" dirty="0" smtClean="0">
                <a:ln>
                  <a:noFill/>
                </a:ln>
                <a:solidFill>
                  <a:srgbClr val="444444"/>
                </a:solidFill>
                <a:effectLst/>
                <a:latin typeface="Helvetica Neue"/>
                <a:cs typeface="Arial" pitchFamily="34" charset="0"/>
              </a:rPr>
              <a:t> Начались ремонтно-строительные работы на </a:t>
            </a:r>
            <a:r>
              <a:rPr kumimoji="0" lang="ru-RU" sz="2000" b="0" i="0" u="none" strike="noStrike" cap="none" normalizeH="0" baseline="0" dirty="0" err="1" smtClean="0">
                <a:ln>
                  <a:noFill/>
                </a:ln>
                <a:solidFill>
                  <a:srgbClr val="444444"/>
                </a:solidFill>
                <a:effectLst/>
                <a:latin typeface="Helvetica Neue"/>
                <a:cs typeface="Arial" pitchFamily="34" charset="0"/>
              </a:rPr>
              <a:t>Инстербургском</a:t>
            </a:r>
            <a:r>
              <a:rPr kumimoji="0" lang="ru-RU" sz="2000" b="0" i="0" u="none" strike="noStrike" cap="none" normalizeH="0" baseline="0" dirty="0" smtClean="0">
                <a:ln>
                  <a:noFill/>
                </a:ln>
                <a:solidFill>
                  <a:srgbClr val="444444"/>
                </a:solidFill>
                <a:effectLst/>
                <a:latin typeface="Helvetica Neue"/>
                <a:cs typeface="Arial" pitchFamily="34" charset="0"/>
              </a:rPr>
              <a:t> железнодорожном узле, и в первую очередь на участке </a:t>
            </a:r>
            <a:r>
              <a:rPr kumimoji="0" lang="ru-RU" sz="2000" b="0" i="0" u="none" strike="noStrike" cap="none" normalizeH="0" baseline="0" dirty="0" err="1" smtClean="0">
                <a:ln>
                  <a:noFill/>
                </a:ln>
                <a:solidFill>
                  <a:srgbClr val="444444"/>
                </a:solidFill>
                <a:effectLst/>
                <a:latin typeface="Helvetica Neue"/>
                <a:cs typeface="Arial" pitchFamily="34" charset="0"/>
              </a:rPr>
              <a:t>Инстербург</a:t>
            </a:r>
            <a:r>
              <a:rPr kumimoji="0" lang="ru-RU" sz="2000" b="0" i="0" u="none" strike="noStrike" cap="none" normalizeH="0" baseline="0" dirty="0" smtClean="0">
                <a:ln>
                  <a:noFill/>
                </a:ln>
                <a:solidFill>
                  <a:srgbClr val="444444"/>
                </a:solidFill>
                <a:effectLst/>
                <a:latin typeface="Helvetica Neue"/>
                <a:cs typeface="Arial" pitchFamily="34" charset="0"/>
              </a:rPr>
              <a:t> – </a:t>
            </a:r>
            <a:r>
              <a:rPr kumimoji="0" lang="ru-RU" sz="2000" b="0" i="0" u="none" strike="noStrike" cap="none" normalizeH="0" baseline="0" dirty="0" err="1" smtClean="0">
                <a:ln>
                  <a:noFill/>
                </a:ln>
                <a:solidFill>
                  <a:srgbClr val="444444"/>
                </a:solidFill>
                <a:effectLst/>
                <a:latin typeface="Helvetica Neue"/>
                <a:cs typeface="Arial" pitchFamily="34" charset="0"/>
              </a:rPr>
              <a:t>Гумбиннен</a:t>
            </a:r>
            <a:r>
              <a:rPr kumimoji="0" lang="ru-RU" sz="2000" b="0" i="0" u="none" strike="noStrike" cap="none" normalizeH="0" baseline="0" dirty="0" smtClean="0">
                <a:ln>
                  <a:noFill/>
                </a:ln>
                <a:solidFill>
                  <a:srgbClr val="444444"/>
                </a:solidFill>
                <a:effectLst/>
                <a:latin typeface="Helvetica Neue"/>
                <a:cs typeface="Arial" pitchFamily="34" charset="0"/>
              </a:rPr>
              <a:t>. Создан штаб уполномоченного НКВД с разветвленной системой оперативно-следственных и тыловых подразделений. Одним из структурных подразделений штаба стал </a:t>
            </a:r>
            <a:r>
              <a:rPr kumimoji="0" lang="ru-RU" sz="2000" b="0" i="0" u="none" strike="noStrike" cap="none" normalizeH="0" baseline="0" dirty="0" err="1" smtClean="0">
                <a:ln>
                  <a:noFill/>
                </a:ln>
                <a:solidFill>
                  <a:srgbClr val="444444"/>
                </a:solidFill>
                <a:effectLst/>
                <a:latin typeface="Helvetica Neue"/>
                <a:cs typeface="Arial" pitchFamily="34" charset="0"/>
              </a:rPr>
              <a:t>Земландский</a:t>
            </a:r>
            <a:r>
              <a:rPr kumimoji="0" lang="ru-RU" sz="2000" b="0" i="0" u="none" strike="noStrike" cap="none" normalizeH="0" baseline="0" dirty="0" smtClean="0">
                <a:ln>
                  <a:noFill/>
                </a:ln>
                <a:solidFill>
                  <a:srgbClr val="444444"/>
                </a:solidFill>
                <a:effectLst/>
                <a:latin typeface="Helvetica Neue"/>
                <a:cs typeface="Arial" pitchFamily="34" charset="0"/>
              </a:rPr>
              <a:t> </a:t>
            </a:r>
            <a:r>
              <a:rPr kumimoji="0" lang="ru-RU" sz="2000" b="0" i="0" u="none" strike="noStrike" cap="none" normalizeH="0" baseline="0" dirty="0" err="1" smtClean="0">
                <a:ln>
                  <a:noFill/>
                </a:ln>
                <a:solidFill>
                  <a:srgbClr val="444444"/>
                </a:solidFill>
                <a:effectLst/>
                <a:latin typeface="Helvetica Neue"/>
                <a:cs typeface="Arial" pitchFamily="34" charset="0"/>
              </a:rPr>
              <a:t>оперсектор</a:t>
            </a:r>
            <a:r>
              <a:rPr kumimoji="0" lang="ru-RU" sz="2000" b="0" i="0" u="none" strike="noStrike" cap="none" normalizeH="0" baseline="0" dirty="0" smtClean="0">
                <a:ln>
                  <a:noFill/>
                </a:ln>
                <a:solidFill>
                  <a:srgbClr val="444444"/>
                </a:solidFill>
                <a:effectLst/>
                <a:latin typeface="Helvetica Neue"/>
                <a:cs typeface="Arial" pitchFamily="34" charset="0"/>
              </a:rPr>
              <a:t> с 8 районными опергруппами, в том числе с </a:t>
            </a:r>
            <a:r>
              <a:rPr kumimoji="0" lang="ru-RU" sz="2000" b="0" i="0" u="none" strike="noStrike" cap="none" normalizeH="0" baseline="0" dirty="0" err="1" smtClean="0">
                <a:ln>
                  <a:noFill/>
                </a:ln>
                <a:solidFill>
                  <a:srgbClr val="444444"/>
                </a:solidFill>
                <a:effectLst/>
                <a:latin typeface="Helvetica Neue"/>
                <a:cs typeface="Arial" pitchFamily="34" charset="0"/>
              </a:rPr>
              <a:t>Инстербургской</a:t>
            </a:r>
            <a:r>
              <a:rPr kumimoji="0" lang="ru-RU" sz="2000" b="0" i="0" u="none" strike="noStrike" cap="none" normalizeH="0" baseline="0" dirty="0" smtClean="0">
                <a:ln>
                  <a:noFill/>
                </a:ln>
                <a:solidFill>
                  <a:srgbClr val="444444"/>
                </a:solidFill>
                <a:effectLst/>
                <a:latin typeface="Helvetica Neue"/>
                <a:cs typeface="Arial" pitchFamily="34" charset="0"/>
              </a:rPr>
              <a:t>.</a:t>
            </a:r>
            <a:r>
              <a:rPr kumimoji="0" lang="ru-RU" sz="2000" b="0" i="0" u="none" strike="noStrike" cap="none" normalizeH="0" baseline="0" dirty="0" smtClean="0">
                <a:ln>
                  <a:noFill/>
                </a:ln>
                <a:solidFill>
                  <a:schemeClr val="tx1"/>
                </a:solidFill>
                <a:effectLst/>
                <a:latin typeface="Arial" pitchFamily="34" charset="0"/>
                <a:cs typeface="Arial" pitchFamily="34" charset="0"/>
              </a:rPr>
              <a:t> </a:t>
            </a:r>
          </a:p>
        </p:txBody>
      </p:sp>
      <p:pic>
        <p:nvPicPr>
          <p:cNvPr id="29698" name="Picture 2" descr="Военный корреспондент Александр Становов в Инстербурге 20 февраля 1945 года."/>
          <p:cNvPicPr>
            <a:picLocks noChangeAspect="1" noChangeArrowheads="1"/>
          </p:cNvPicPr>
          <p:nvPr/>
        </p:nvPicPr>
        <p:blipFill>
          <a:blip r:embed="rId2" cstate="print"/>
          <a:srcRect/>
          <a:stretch>
            <a:fillRect/>
          </a:stretch>
        </p:blipFill>
        <p:spPr bwMode="auto">
          <a:xfrm>
            <a:off x="5652120" y="1700808"/>
            <a:ext cx="2319139" cy="3361556"/>
          </a:xfrm>
          <a:prstGeom prst="rect">
            <a:avLst/>
          </a:prstGeom>
          <a:ln w="228600" cap="sq" cmpd="thickThin">
            <a:solidFill>
              <a:srgbClr val="000000"/>
            </a:solidFill>
            <a:prstDash val="solid"/>
            <a:miter lim="800000"/>
          </a:ln>
          <a:effectLst>
            <a:innerShdw blurRad="76200">
              <a:srgbClr val="000000"/>
            </a:innerShdw>
          </a:effec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355976" y="476672"/>
            <a:ext cx="747320" cy="369332"/>
          </a:xfrm>
          <a:prstGeom prst="rect">
            <a:avLst/>
          </a:prstGeom>
        </p:spPr>
        <p:txBody>
          <a:bodyPr wrap="none">
            <a:spAutoFit/>
          </a:bodyPr>
          <a:lstStyle/>
          <a:p>
            <a:r>
              <a:rPr lang="ru-RU" b="1" dirty="0" smtClean="0"/>
              <a:t>1946</a:t>
            </a:r>
            <a:endParaRPr lang="ru-RU" b="1" dirty="0"/>
          </a:p>
        </p:txBody>
      </p:sp>
      <p:sp>
        <p:nvSpPr>
          <p:cNvPr id="3" name="Прямоугольник 2"/>
          <p:cNvSpPr/>
          <p:nvPr/>
        </p:nvSpPr>
        <p:spPr>
          <a:xfrm>
            <a:off x="0" y="908720"/>
            <a:ext cx="9144000" cy="1323439"/>
          </a:xfrm>
          <a:prstGeom prst="rect">
            <a:avLst/>
          </a:prstGeom>
        </p:spPr>
        <p:txBody>
          <a:bodyPr wrap="square">
            <a:spAutoFit/>
          </a:bodyPr>
          <a:lstStyle/>
          <a:p>
            <a:r>
              <a:rPr lang="ru-RU" sz="2000" b="1" dirty="0" smtClean="0">
                <a:solidFill>
                  <a:srgbClr val="444444"/>
                </a:solidFill>
                <a:latin typeface="Helvetica Neue"/>
              </a:rPr>
              <a:t>Январь.</a:t>
            </a:r>
            <a:r>
              <a:rPr lang="ru-RU" sz="2000" dirty="0" smtClean="0">
                <a:solidFill>
                  <a:srgbClr val="444444"/>
                </a:solidFill>
                <a:latin typeface="Helvetica Neue"/>
              </a:rPr>
              <a:t> Организовано Управление лагерями военнопленных и интернированных №445 МВД СССР. Его штаб размещался в </a:t>
            </a:r>
            <a:r>
              <a:rPr lang="ru-RU" sz="2000" dirty="0" err="1" smtClean="0">
                <a:solidFill>
                  <a:srgbClr val="444444"/>
                </a:solidFill>
                <a:latin typeface="Helvetica Neue"/>
              </a:rPr>
              <a:t>Георгенбурге</a:t>
            </a:r>
            <a:r>
              <a:rPr lang="ru-RU" sz="2000" dirty="0" smtClean="0">
                <a:solidFill>
                  <a:srgbClr val="444444"/>
                </a:solidFill>
                <a:latin typeface="Helvetica Neue"/>
              </a:rPr>
              <a:t>. Здесь же находился госпиталь, где лечились военнопленные, получившие ранения во время боев, и больные.</a:t>
            </a:r>
            <a:endParaRPr lang="ru-RU" sz="2000" dirty="0"/>
          </a:p>
        </p:txBody>
      </p:sp>
      <p:sp>
        <p:nvSpPr>
          <p:cNvPr id="4" name="Прямоугольник 3"/>
          <p:cNvSpPr/>
          <p:nvPr/>
        </p:nvSpPr>
        <p:spPr>
          <a:xfrm>
            <a:off x="0" y="2204864"/>
            <a:ext cx="9144000" cy="707886"/>
          </a:xfrm>
          <a:prstGeom prst="rect">
            <a:avLst/>
          </a:prstGeom>
        </p:spPr>
        <p:txBody>
          <a:bodyPr wrap="square">
            <a:spAutoFit/>
          </a:bodyPr>
          <a:lstStyle/>
          <a:p>
            <a:r>
              <a:rPr lang="ru-RU" sz="2000" b="1" dirty="0" smtClean="0"/>
              <a:t>Февраль.</a:t>
            </a:r>
            <a:r>
              <a:rPr lang="ru-RU" sz="2000" dirty="0" smtClean="0"/>
              <a:t> На станции </a:t>
            </a:r>
            <a:r>
              <a:rPr lang="ru-RU" sz="2000" dirty="0" err="1" smtClean="0"/>
              <a:t>Инстербург</a:t>
            </a:r>
            <a:r>
              <a:rPr lang="ru-RU" sz="2000" dirty="0" smtClean="0"/>
              <a:t> организовано линейное отделение милиции – второе после Кёнигсбергского.</a:t>
            </a:r>
            <a:endParaRPr lang="ru-RU" sz="2000" dirty="0"/>
          </a:p>
        </p:txBody>
      </p:sp>
      <p:sp>
        <p:nvSpPr>
          <p:cNvPr id="5" name="Прямоугольник 4"/>
          <p:cNvSpPr/>
          <p:nvPr/>
        </p:nvSpPr>
        <p:spPr>
          <a:xfrm>
            <a:off x="0" y="2852936"/>
            <a:ext cx="9144000" cy="2554545"/>
          </a:xfrm>
          <a:prstGeom prst="rect">
            <a:avLst/>
          </a:prstGeom>
        </p:spPr>
        <p:txBody>
          <a:bodyPr wrap="square">
            <a:spAutoFit/>
          </a:bodyPr>
          <a:lstStyle/>
          <a:p>
            <a:r>
              <a:rPr lang="ru-RU" sz="2000" b="1" dirty="0" smtClean="0">
                <a:solidFill>
                  <a:srgbClr val="444444"/>
                </a:solidFill>
                <a:latin typeface="Helvetica Neue"/>
              </a:rPr>
              <a:t>Май.</a:t>
            </a:r>
            <a:r>
              <a:rPr lang="ru-RU" sz="2000" dirty="0" smtClean="0">
                <a:solidFill>
                  <a:srgbClr val="444444"/>
                </a:solidFill>
                <a:latin typeface="Helvetica Neue"/>
              </a:rPr>
              <a:t> В </a:t>
            </a:r>
            <a:r>
              <a:rPr lang="ru-RU" sz="2000" dirty="0" err="1" smtClean="0">
                <a:solidFill>
                  <a:srgbClr val="444444"/>
                </a:solidFill>
                <a:latin typeface="Helvetica Neue"/>
              </a:rPr>
              <a:t>Инстербурге</a:t>
            </a:r>
            <a:r>
              <a:rPr lang="ru-RU" sz="2000" dirty="0" smtClean="0">
                <a:solidFill>
                  <a:srgbClr val="444444"/>
                </a:solidFill>
                <a:latin typeface="Helvetica Neue"/>
              </a:rPr>
              <a:t> начало действовать районное гражданское управление. Размещалось оно в небольшой комнате на ул. Спортивной. Его возглавлял А.Т. Илларионов (позже председатель </a:t>
            </a:r>
            <a:r>
              <a:rPr lang="ru-RU" sz="2000" dirty="0" err="1" smtClean="0">
                <a:solidFill>
                  <a:srgbClr val="444444"/>
                </a:solidFill>
                <a:latin typeface="Helvetica Neue"/>
              </a:rPr>
              <a:t>Гусевского</a:t>
            </a:r>
            <a:r>
              <a:rPr lang="ru-RU" sz="2000" dirty="0" smtClean="0">
                <a:solidFill>
                  <a:srgbClr val="444444"/>
                </a:solidFill>
                <a:latin typeface="Helvetica Neue"/>
              </a:rPr>
              <a:t> горисполкома). Гражданское управление получило телеграмму из Курской области об отправке в </a:t>
            </a:r>
            <a:r>
              <a:rPr lang="ru-RU" sz="2000" dirty="0" err="1" smtClean="0">
                <a:solidFill>
                  <a:srgbClr val="444444"/>
                </a:solidFill>
                <a:latin typeface="Helvetica Neue"/>
              </a:rPr>
              <a:t>Инстербург</a:t>
            </a:r>
            <a:r>
              <a:rPr lang="ru-RU" sz="2000" dirty="0" smtClean="0">
                <a:solidFill>
                  <a:srgbClr val="444444"/>
                </a:solidFill>
                <a:latin typeface="Helvetica Neue"/>
              </a:rPr>
              <a:t> первых двух эшелонов с переселенцами-колхозниками. Все 16 служащих управления собрались на экстренное совещание для предварительного распределения по населенным пунктам будущих жителей </a:t>
            </a:r>
            <a:r>
              <a:rPr lang="ru-RU" sz="2000" dirty="0" err="1" smtClean="0">
                <a:solidFill>
                  <a:srgbClr val="444444"/>
                </a:solidFill>
                <a:latin typeface="Helvetica Neue"/>
              </a:rPr>
              <a:t>Инстербургского</a:t>
            </a:r>
            <a:r>
              <a:rPr lang="ru-RU" sz="2000" dirty="0" smtClean="0">
                <a:solidFill>
                  <a:srgbClr val="444444"/>
                </a:solidFill>
                <a:latin typeface="Helvetica Neue"/>
              </a:rPr>
              <a:t> района.</a:t>
            </a:r>
            <a:endParaRPr lang="ru-RU" sz="20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Коллектив ЛОВД ст.Черняховск Литовской железной дороги. 1950 год."/>
          <p:cNvPicPr>
            <a:picLocks noChangeAspect="1" noChangeArrowheads="1"/>
          </p:cNvPicPr>
          <p:nvPr/>
        </p:nvPicPr>
        <p:blipFill>
          <a:blip r:embed="rId3" cstate="print"/>
          <a:srcRect/>
          <a:stretch>
            <a:fillRect/>
          </a:stretch>
        </p:blipFill>
        <p:spPr bwMode="auto">
          <a:xfrm>
            <a:off x="5004048" y="1196752"/>
            <a:ext cx="3744415" cy="2808312"/>
          </a:xfrm>
          <a:prstGeom prst="rect">
            <a:avLst/>
          </a:prstGeom>
          <a:ln w="228600" cap="sq" cmpd="thickThin">
            <a:solidFill>
              <a:srgbClr val="000000"/>
            </a:solidFill>
            <a:prstDash val="solid"/>
            <a:miter lim="800000"/>
          </a:ln>
          <a:effectLst>
            <a:innerShdw blurRad="76200">
              <a:srgbClr val="000000"/>
            </a:innerShdw>
          </a:effectLst>
        </p:spPr>
      </p:pic>
      <p:sp>
        <p:nvSpPr>
          <p:cNvPr id="4" name="Прямоугольник 3"/>
          <p:cNvSpPr/>
          <p:nvPr/>
        </p:nvSpPr>
        <p:spPr>
          <a:xfrm>
            <a:off x="0" y="404664"/>
            <a:ext cx="4932040" cy="646331"/>
          </a:xfrm>
          <a:prstGeom prst="rect">
            <a:avLst/>
          </a:prstGeom>
        </p:spPr>
        <p:txBody>
          <a:bodyPr wrap="square">
            <a:spAutoFit/>
          </a:bodyPr>
          <a:lstStyle/>
          <a:p>
            <a:r>
              <a:rPr lang="ru-RU" b="1" dirty="0" smtClean="0">
                <a:solidFill>
                  <a:srgbClr val="444444"/>
                </a:solidFill>
                <a:latin typeface="Helvetica Neue"/>
              </a:rPr>
              <a:t>Июнь.</a:t>
            </a:r>
            <a:r>
              <a:rPr lang="ru-RU" dirty="0" smtClean="0">
                <a:solidFill>
                  <a:srgbClr val="444444"/>
                </a:solidFill>
                <a:latin typeface="Helvetica Neue"/>
              </a:rPr>
              <a:t> В </a:t>
            </a:r>
            <a:r>
              <a:rPr lang="ru-RU" dirty="0" err="1" smtClean="0">
                <a:solidFill>
                  <a:srgbClr val="444444"/>
                </a:solidFill>
                <a:latin typeface="Helvetica Neue"/>
              </a:rPr>
              <a:t>Инстербурге</a:t>
            </a:r>
            <a:r>
              <a:rPr lang="ru-RU" dirty="0" smtClean="0">
                <a:solidFill>
                  <a:srgbClr val="444444"/>
                </a:solidFill>
                <a:latin typeface="Helvetica Neue"/>
              </a:rPr>
              <a:t> проживало 5,5 тысячи человек. Начала работу первая сберкасса.</a:t>
            </a:r>
            <a:endParaRPr lang="ru-RU" dirty="0"/>
          </a:p>
        </p:txBody>
      </p:sp>
      <p:sp>
        <p:nvSpPr>
          <p:cNvPr id="5" name="Прямоугольник 4"/>
          <p:cNvSpPr/>
          <p:nvPr/>
        </p:nvSpPr>
        <p:spPr>
          <a:xfrm>
            <a:off x="0" y="908720"/>
            <a:ext cx="4860032" cy="2862322"/>
          </a:xfrm>
          <a:prstGeom prst="rect">
            <a:avLst/>
          </a:prstGeom>
        </p:spPr>
        <p:txBody>
          <a:bodyPr wrap="square">
            <a:spAutoFit/>
          </a:bodyPr>
          <a:lstStyle/>
          <a:p>
            <a:r>
              <a:rPr lang="ru-RU" sz="2000" b="1" dirty="0" smtClean="0"/>
              <a:t>Июль.</a:t>
            </a:r>
            <a:r>
              <a:rPr lang="ru-RU" sz="2000" dirty="0" smtClean="0"/>
              <a:t> Издан приказ гражданского управления о создании сети школ города и района и подготовке их к новому учебному году. Открылась юридическая консультация. Создано 6 </a:t>
            </a:r>
            <a:r>
              <a:rPr lang="ru-RU" sz="2000" dirty="0" err="1" smtClean="0"/>
              <a:t>госавтоинспекторских</a:t>
            </a:r>
            <a:r>
              <a:rPr lang="ru-RU" sz="2000" dirty="0" smtClean="0"/>
              <a:t> участков: в городах Черняховск, Советск, Гвардейск, Нестеров, </a:t>
            </a:r>
            <a:r>
              <a:rPr lang="ru-RU" sz="2000" dirty="0" err="1" smtClean="0"/>
              <a:t>Мамоново</a:t>
            </a:r>
            <a:r>
              <a:rPr lang="ru-RU" sz="2000" dirty="0" smtClean="0"/>
              <a:t> и в поселке Романово.</a:t>
            </a:r>
            <a:endParaRPr lang="ru-RU" sz="2000" dirty="0"/>
          </a:p>
        </p:txBody>
      </p:sp>
      <p:sp>
        <p:nvSpPr>
          <p:cNvPr id="6" name="Прямоугольник 5"/>
          <p:cNvSpPr/>
          <p:nvPr/>
        </p:nvSpPr>
        <p:spPr>
          <a:xfrm>
            <a:off x="0" y="3645024"/>
            <a:ext cx="4572000" cy="1015663"/>
          </a:xfrm>
          <a:prstGeom prst="rect">
            <a:avLst/>
          </a:prstGeom>
        </p:spPr>
        <p:txBody>
          <a:bodyPr>
            <a:spAutoFit/>
          </a:bodyPr>
          <a:lstStyle/>
          <a:p>
            <a:r>
              <a:rPr lang="ru-RU" sz="2000" b="1" dirty="0" smtClean="0"/>
              <a:t>Сентябрь.</a:t>
            </a:r>
            <a:r>
              <a:rPr lang="ru-RU" sz="2000" dirty="0" smtClean="0"/>
              <a:t> Введен в строй речной порт, относящийся к Неманскому речному пароходству.</a:t>
            </a:r>
            <a:endParaRPr lang="ru-RU" sz="2000" dirty="0"/>
          </a:p>
        </p:txBody>
      </p:sp>
      <p:sp>
        <p:nvSpPr>
          <p:cNvPr id="7" name="Прямоугольник 6"/>
          <p:cNvSpPr/>
          <p:nvPr/>
        </p:nvSpPr>
        <p:spPr>
          <a:xfrm>
            <a:off x="0" y="4581128"/>
            <a:ext cx="9144000" cy="1938992"/>
          </a:xfrm>
          <a:prstGeom prst="rect">
            <a:avLst/>
          </a:prstGeom>
        </p:spPr>
        <p:txBody>
          <a:bodyPr wrap="square">
            <a:spAutoFit/>
          </a:bodyPr>
          <a:lstStyle/>
          <a:p>
            <a:r>
              <a:rPr lang="ru-RU" sz="2000" b="1" dirty="0" smtClean="0">
                <a:solidFill>
                  <a:srgbClr val="444444"/>
                </a:solidFill>
                <a:latin typeface="Helvetica Neue"/>
              </a:rPr>
              <a:t>Декабрь.</a:t>
            </a:r>
            <a:r>
              <a:rPr lang="ru-RU" sz="2000" dirty="0" smtClean="0">
                <a:solidFill>
                  <a:srgbClr val="444444"/>
                </a:solidFill>
                <a:latin typeface="Helvetica Neue"/>
              </a:rPr>
              <a:t> Организован конезавод №153 для выращивания лошадей </a:t>
            </a:r>
            <a:r>
              <a:rPr lang="ru-RU" sz="2000" dirty="0" err="1" smtClean="0">
                <a:solidFill>
                  <a:srgbClr val="444444"/>
                </a:solidFill>
                <a:latin typeface="Helvetica Neue"/>
              </a:rPr>
              <a:t>тракененской</a:t>
            </a:r>
            <a:r>
              <a:rPr lang="ru-RU" sz="2000" dirty="0" smtClean="0">
                <a:solidFill>
                  <a:srgbClr val="444444"/>
                </a:solidFill>
                <a:latin typeface="Helvetica Neue"/>
              </a:rPr>
              <a:t> породы. На заводе было 12 жеребцов-производителей и 100 маток. Территория, выделенная заводу, включала в себя усадьбу </a:t>
            </a:r>
            <a:r>
              <a:rPr lang="ru-RU" sz="2000" dirty="0" err="1" smtClean="0">
                <a:solidFill>
                  <a:srgbClr val="444444"/>
                </a:solidFill>
                <a:latin typeface="Helvetica Neue"/>
              </a:rPr>
              <a:t>Цвион</a:t>
            </a:r>
            <a:r>
              <a:rPr lang="ru-RU" sz="2000" dirty="0" smtClean="0">
                <a:solidFill>
                  <a:srgbClr val="444444"/>
                </a:solidFill>
                <a:latin typeface="Helvetica Neue"/>
              </a:rPr>
              <a:t>, участки </a:t>
            </a:r>
            <a:r>
              <a:rPr lang="ru-RU" sz="2000" dirty="0" err="1" smtClean="0">
                <a:solidFill>
                  <a:srgbClr val="444444"/>
                </a:solidFill>
                <a:latin typeface="Helvetica Neue"/>
              </a:rPr>
              <a:t>Неттинен</a:t>
            </a:r>
            <a:r>
              <a:rPr lang="ru-RU" sz="2000" dirty="0" smtClean="0">
                <a:solidFill>
                  <a:srgbClr val="444444"/>
                </a:solidFill>
                <a:latin typeface="Helvetica Neue"/>
              </a:rPr>
              <a:t> и </a:t>
            </a:r>
            <a:r>
              <a:rPr lang="ru-RU" sz="2000" dirty="0" err="1" smtClean="0">
                <a:solidFill>
                  <a:srgbClr val="444444"/>
                </a:solidFill>
                <a:latin typeface="Helvetica Neue"/>
              </a:rPr>
              <a:t>Георгенталь</a:t>
            </a:r>
            <a:r>
              <a:rPr lang="ru-RU" sz="2000" dirty="0" smtClean="0">
                <a:solidFill>
                  <a:srgbClr val="444444"/>
                </a:solidFill>
                <a:latin typeface="Helvetica Neue"/>
              </a:rPr>
              <a:t>. Имущество и поголовье лошадей принято от конного депо 11-й гвардейской армии. Для работы на заводе отдел распределения рабочей силы выделил 100 человек.</a:t>
            </a:r>
            <a:endParaRPr lang="ru-RU" sz="20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283968" y="404664"/>
            <a:ext cx="726481" cy="369332"/>
          </a:xfrm>
          <a:prstGeom prst="rect">
            <a:avLst/>
          </a:prstGeom>
        </p:spPr>
        <p:txBody>
          <a:bodyPr wrap="none">
            <a:spAutoFit/>
          </a:bodyPr>
          <a:lstStyle/>
          <a:p>
            <a:r>
              <a:rPr lang="ru-RU" b="1" dirty="0" smtClean="0"/>
              <a:t>1947</a:t>
            </a:r>
            <a:endParaRPr lang="ru-RU" dirty="0"/>
          </a:p>
        </p:txBody>
      </p:sp>
      <p:sp>
        <p:nvSpPr>
          <p:cNvPr id="3" name="Прямоугольник 2"/>
          <p:cNvSpPr/>
          <p:nvPr/>
        </p:nvSpPr>
        <p:spPr>
          <a:xfrm>
            <a:off x="0" y="764704"/>
            <a:ext cx="9144000" cy="1015663"/>
          </a:xfrm>
          <a:prstGeom prst="rect">
            <a:avLst/>
          </a:prstGeom>
        </p:spPr>
        <p:txBody>
          <a:bodyPr wrap="square">
            <a:spAutoFit/>
          </a:bodyPr>
          <a:lstStyle/>
          <a:p>
            <a:r>
              <a:rPr lang="ru-RU" sz="2000" b="1" dirty="0" smtClean="0">
                <a:solidFill>
                  <a:srgbClr val="444444"/>
                </a:solidFill>
                <a:latin typeface="Helvetica Neue"/>
              </a:rPr>
              <a:t>Январь.</a:t>
            </a:r>
            <a:r>
              <a:rPr lang="ru-RU" sz="2000" dirty="0" smtClean="0">
                <a:solidFill>
                  <a:srgbClr val="444444"/>
                </a:solidFill>
                <a:latin typeface="Helvetica Neue"/>
              </a:rPr>
              <a:t> В городе насчитывалось 14 комсомольских организаций, в которых состояло на учете 82 человека. Начал работу городской Дом культуры.</a:t>
            </a:r>
            <a:endParaRPr lang="ru-RU" sz="2000" dirty="0"/>
          </a:p>
        </p:txBody>
      </p:sp>
      <p:sp>
        <p:nvSpPr>
          <p:cNvPr id="4" name="Прямоугольник 3"/>
          <p:cNvSpPr/>
          <p:nvPr/>
        </p:nvSpPr>
        <p:spPr>
          <a:xfrm>
            <a:off x="0" y="1700808"/>
            <a:ext cx="9144000" cy="707886"/>
          </a:xfrm>
          <a:prstGeom prst="rect">
            <a:avLst/>
          </a:prstGeom>
        </p:spPr>
        <p:txBody>
          <a:bodyPr wrap="square">
            <a:spAutoFit/>
          </a:bodyPr>
          <a:lstStyle/>
          <a:p>
            <a:r>
              <a:rPr lang="ru-RU" sz="2000" b="1" dirty="0" smtClean="0">
                <a:solidFill>
                  <a:srgbClr val="444444"/>
                </a:solidFill>
                <a:latin typeface="Helvetica Neue"/>
              </a:rPr>
              <a:t>Апрель.</a:t>
            </a:r>
            <a:r>
              <a:rPr lang="ru-RU" sz="2000" dirty="0" smtClean="0">
                <a:solidFill>
                  <a:srgbClr val="444444"/>
                </a:solidFill>
                <a:latin typeface="Helvetica Neue"/>
              </a:rPr>
              <a:t> В Черняховске создано добровольное спортивное общество «Локомотив» и сформирована футбольная команда.</a:t>
            </a:r>
            <a:endParaRPr lang="ru-RU" sz="2000" dirty="0"/>
          </a:p>
        </p:txBody>
      </p:sp>
      <p:sp>
        <p:nvSpPr>
          <p:cNvPr id="5" name="Прямоугольник 4"/>
          <p:cNvSpPr/>
          <p:nvPr/>
        </p:nvSpPr>
        <p:spPr>
          <a:xfrm>
            <a:off x="0" y="2348880"/>
            <a:ext cx="9144000" cy="3785652"/>
          </a:xfrm>
          <a:prstGeom prst="rect">
            <a:avLst/>
          </a:prstGeom>
        </p:spPr>
        <p:txBody>
          <a:bodyPr wrap="square">
            <a:spAutoFit/>
          </a:bodyPr>
          <a:lstStyle/>
          <a:p>
            <a:r>
              <a:rPr lang="ru-RU" sz="2000" b="1" dirty="0" smtClean="0">
                <a:solidFill>
                  <a:srgbClr val="444444"/>
                </a:solidFill>
                <a:latin typeface="Helvetica Neue"/>
              </a:rPr>
              <a:t>Июнь.</a:t>
            </a:r>
            <a:r>
              <a:rPr lang="ru-RU" sz="2000" dirty="0" smtClean="0">
                <a:solidFill>
                  <a:srgbClr val="444444"/>
                </a:solidFill>
                <a:latin typeface="Helvetica Neue"/>
              </a:rPr>
              <a:t> По решению бюро горкома ВКП(б) в Черняховске открыта вечерняя партийная школа. На железнодорожном узле создан санитарно-контрольный пункт. Одновременно создан санитарно-врачебный участок с врачом и фельдшером. В помощь им присланы четыре выпускницы Ярославского медицинского железнодорожного училища. Участок размещался в двух комнатах общей площадью 40 кв. метров в доме №8 на ул. Железнодорожной. Позже участок станет больницей, а на 2-м Госпитальном переулке расположатся стационар и детская консультация. В Черняховской городской библиотеке, в читальном зале, организован межбиблиотечный абонемент. По запросам читателей выписывались книги из других библиотек страны, в том числе из Государственной библиотеки СССР имени В.И. Ленина.</a:t>
            </a:r>
            <a:endParaRPr lang="ru-RU" sz="20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548680"/>
            <a:ext cx="9144000" cy="2246769"/>
          </a:xfrm>
          <a:prstGeom prst="rect">
            <a:avLst/>
          </a:prstGeom>
        </p:spPr>
        <p:txBody>
          <a:bodyPr wrap="square">
            <a:spAutoFit/>
          </a:bodyPr>
          <a:lstStyle/>
          <a:p>
            <a:r>
              <a:rPr lang="ru-RU" sz="2000" b="1" dirty="0" smtClean="0"/>
              <a:t>Сентябрь.</a:t>
            </a:r>
            <a:r>
              <a:rPr lang="ru-RU" sz="2000" dirty="0" smtClean="0"/>
              <a:t> На основании приказа Министерства мясной и молочной промышленности СССР от 21 июня 1947 года и решения горисполкома от 9 сентября 1947 года образован Черняховский маслозавод №19. Утвержден городской комитет по делам физкультуры и спорта при горисполкоме. Образована городская типография. Открыто районное отделение связи. На основании статьи 16 Положения о судоустройстве РСФСР и решения райисполкома образован районный народный суд.</a:t>
            </a:r>
            <a:endParaRPr lang="ru-RU" sz="2000" dirty="0"/>
          </a:p>
        </p:txBody>
      </p:sp>
      <p:sp>
        <p:nvSpPr>
          <p:cNvPr id="3" name="Прямоугольник 2"/>
          <p:cNvSpPr/>
          <p:nvPr/>
        </p:nvSpPr>
        <p:spPr>
          <a:xfrm>
            <a:off x="0" y="2636912"/>
            <a:ext cx="9144000" cy="1323439"/>
          </a:xfrm>
          <a:prstGeom prst="rect">
            <a:avLst/>
          </a:prstGeom>
        </p:spPr>
        <p:txBody>
          <a:bodyPr wrap="square">
            <a:spAutoFit/>
          </a:bodyPr>
          <a:lstStyle/>
          <a:p>
            <a:r>
              <a:rPr lang="ru-RU" sz="2000" b="1" dirty="0" smtClean="0">
                <a:solidFill>
                  <a:srgbClr val="444444"/>
                </a:solidFill>
                <a:latin typeface="Helvetica Neue"/>
              </a:rPr>
              <a:t>Ноябрь.</a:t>
            </a:r>
            <a:r>
              <a:rPr lang="ru-RU" sz="2000" dirty="0" smtClean="0">
                <a:solidFill>
                  <a:srgbClr val="444444"/>
                </a:solidFill>
                <a:latin typeface="Helvetica Neue"/>
              </a:rPr>
              <a:t> В паровозном депо (начальник В. Павлов) на хозрасчет переведены 8 паровозов и 2 токарных станка. Смонтирована линия электропередач Черняховск – Гусев. В Черняховске открылся второй кинотеатр – «Салют» (на 300 мест).</a:t>
            </a:r>
            <a:endParaRPr lang="ru-RU" sz="2000" dirty="0"/>
          </a:p>
        </p:txBody>
      </p:sp>
      <p:pic>
        <p:nvPicPr>
          <p:cNvPr id="33794" name="Picture 2" descr="Ул.Пионерская. 1947-1948 годы."/>
          <p:cNvPicPr>
            <a:picLocks noChangeAspect="1" noChangeArrowheads="1"/>
          </p:cNvPicPr>
          <p:nvPr/>
        </p:nvPicPr>
        <p:blipFill>
          <a:blip r:embed="rId2" cstate="print"/>
          <a:srcRect/>
          <a:stretch>
            <a:fillRect/>
          </a:stretch>
        </p:blipFill>
        <p:spPr bwMode="auto">
          <a:xfrm>
            <a:off x="4619625" y="3933056"/>
            <a:ext cx="4200847" cy="2674244"/>
          </a:xfrm>
          <a:prstGeom prst="rect">
            <a:avLst/>
          </a:prstGeom>
          <a:ln w="228600" cap="sq" cmpd="thickThin">
            <a:solidFill>
              <a:srgbClr val="000000"/>
            </a:solidFill>
            <a:prstDash val="solid"/>
            <a:miter lim="800000"/>
          </a:ln>
          <a:effectLst>
            <a:innerShdw blurRad="76200">
              <a:srgbClr val="000000"/>
            </a:innerShdw>
          </a:effectLst>
        </p:spPr>
      </p:pic>
      <p:pic>
        <p:nvPicPr>
          <p:cNvPr id="33798" name="Picture 6" descr="Здание Черняховского райисполкома в пос.имени Кирова (быв. Шприндт). Конец 1940-х годов."/>
          <p:cNvPicPr>
            <a:picLocks noChangeAspect="1" noChangeArrowheads="1"/>
          </p:cNvPicPr>
          <p:nvPr/>
        </p:nvPicPr>
        <p:blipFill>
          <a:blip r:embed="rId3" cstate="print"/>
          <a:srcRect/>
          <a:stretch>
            <a:fillRect/>
          </a:stretch>
        </p:blipFill>
        <p:spPr bwMode="auto">
          <a:xfrm>
            <a:off x="251520" y="4221088"/>
            <a:ext cx="3888433" cy="2448272"/>
          </a:xfrm>
          <a:prstGeom prst="rect">
            <a:avLst/>
          </a:prstGeom>
          <a:ln w="228600" cap="sq" cmpd="thickThin">
            <a:solidFill>
              <a:srgbClr val="000000"/>
            </a:solidFill>
            <a:prstDash val="solid"/>
            <a:miter lim="800000"/>
          </a:ln>
          <a:effectLst>
            <a:innerShdw blurRad="76200">
              <a:srgbClr val="000000"/>
            </a:innerShdw>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355976" y="404664"/>
            <a:ext cx="747320" cy="369332"/>
          </a:xfrm>
          <a:prstGeom prst="rect">
            <a:avLst/>
          </a:prstGeom>
        </p:spPr>
        <p:txBody>
          <a:bodyPr wrap="none">
            <a:spAutoFit/>
          </a:bodyPr>
          <a:lstStyle/>
          <a:p>
            <a:r>
              <a:rPr lang="ru-RU" b="1" dirty="0" smtClean="0"/>
              <a:t>1950</a:t>
            </a:r>
            <a:endParaRPr lang="ru-RU" dirty="0"/>
          </a:p>
        </p:txBody>
      </p:sp>
      <p:sp>
        <p:nvSpPr>
          <p:cNvPr id="3" name="Прямоугольник 2"/>
          <p:cNvSpPr/>
          <p:nvPr/>
        </p:nvSpPr>
        <p:spPr>
          <a:xfrm>
            <a:off x="0" y="764704"/>
            <a:ext cx="9144000" cy="707886"/>
          </a:xfrm>
          <a:prstGeom prst="rect">
            <a:avLst/>
          </a:prstGeom>
        </p:spPr>
        <p:txBody>
          <a:bodyPr wrap="square">
            <a:spAutoFit/>
          </a:bodyPr>
          <a:lstStyle/>
          <a:p>
            <a:r>
              <a:rPr lang="ru-RU" sz="2000" b="1" dirty="0" smtClean="0"/>
              <a:t>1 января.</a:t>
            </a:r>
            <a:r>
              <a:rPr lang="ru-RU" sz="2000" dirty="0" smtClean="0"/>
              <a:t> В первый день Нового года </a:t>
            </a:r>
            <a:r>
              <a:rPr lang="ru-RU" sz="2000" dirty="0" err="1" smtClean="0"/>
              <a:t>горводопроводом</a:t>
            </a:r>
            <a:r>
              <a:rPr lang="ru-RU" sz="2000" dirty="0" smtClean="0"/>
              <a:t> введена в строй новая скважина.</a:t>
            </a:r>
            <a:endParaRPr lang="ru-RU" sz="2000" dirty="0"/>
          </a:p>
        </p:txBody>
      </p:sp>
      <p:sp>
        <p:nvSpPr>
          <p:cNvPr id="4" name="Прямоугольник 3"/>
          <p:cNvSpPr/>
          <p:nvPr/>
        </p:nvSpPr>
        <p:spPr>
          <a:xfrm>
            <a:off x="0" y="1340768"/>
            <a:ext cx="9144000" cy="1938992"/>
          </a:xfrm>
          <a:prstGeom prst="rect">
            <a:avLst/>
          </a:prstGeom>
        </p:spPr>
        <p:txBody>
          <a:bodyPr wrap="square">
            <a:spAutoFit/>
          </a:bodyPr>
          <a:lstStyle/>
          <a:p>
            <a:r>
              <a:rPr lang="ru-RU" sz="2000" b="1" dirty="0" smtClean="0"/>
              <a:t>Февраль.</a:t>
            </a:r>
            <a:r>
              <a:rPr lang="ru-RU" sz="2000" dirty="0" smtClean="0"/>
              <a:t> В Черняховский, </a:t>
            </a:r>
            <a:r>
              <a:rPr lang="ru-RU" sz="2000" dirty="0" err="1" smtClean="0"/>
              <a:t>Славский</a:t>
            </a:r>
            <a:r>
              <a:rPr lang="ru-RU" sz="2000" dirty="0" smtClean="0"/>
              <a:t>, Советский и </a:t>
            </a:r>
            <a:r>
              <a:rPr lang="ru-RU" sz="2000" dirty="0" err="1" smtClean="0"/>
              <a:t>Нестеровский</a:t>
            </a:r>
            <a:r>
              <a:rPr lang="ru-RU" sz="2000" dirty="0" smtClean="0"/>
              <a:t> районы прибыли переселенцы из Орловской области. На </a:t>
            </a:r>
            <a:r>
              <a:rPr lang="ru-RU" sz="2000" dirty="0" err="1" smtClean="0"/>
              <a:t>горпищекомбинате</a:t>
            </a:r>
            <a:r>
              <a:rPr lang="ru-RU" sz="2000" dirty="0" smtClean="0"/>
              <a:t> велась заготовка льда на летний период (только за один день заготавливалось 150 кубометров). В газете «Коммунист» начинает работать бывший узник фашистских концлагерей и будущий писатель Всеволод Остен.</a:t>
            </a:r>
            <a:endParaRPr lang="ru-RU" sz="2000" dirty="0"/>
          </a:p>
        </p:txBody>
      </p:sp>
      <p:sp>
        <p:nvSpPr>
          <p:cNvPr id="5" name="Прямоугольник 4"/>
          <p:cNvSpPr/>
          <p:nvPr/>
        </p:nvSpPr>
        <p:spPr>
          <a:xfrm>
            <a:off x="0" y="3140968"/>
            <a:ext cx="9144000" cy="3170099"/>
          </a:xfrm>
          <a:prstGeom prst="rect">
            <a:avLst/>
          </a:prstGeom>
        </p:spPr>
        <p:txBody>
          <a:bodyPr wrap="square">
            <a:spAutoFit/>
          </a:bodyPr>
          <a:lstStyle/>
          <a:p>
            <a:r>
              <a:rPr lang="ru-RU" sz="2000" b="1" dirty="0" smtClean="0"/>
              <a:t>Апрель.</a:t>
            </a:r>
            <a:r>
              <a:rPr lang="ru-RU" sz="2000" dirty="0" smtClean="0"/>
              <a:t> На ремонт и благоустройство стадиона </a:t>
            </a:r>
            <a:r>
              <a:rPr lang="ru-RU" sz="2000" dirty="0" err="1" smtClean="0"/>
              <a:t>райпрофсож</a:t>
            </a:r>
            <a:r>
              <a:rPr lang="ru-RU" sz="2000" dirty="0" smtClean="0"/>
              <a:t> 5-го отделения железной дороги получил 100 тысяч рублей. Планируется обнести стадион оградой, отремонтировать трибуны и поставить новые скамейки. В районе действуют добровольные спортивные общества: «Локомотив», «Спартак» и «Большевик». При конторе благоустройства открыта скульптурная мастерская, где работает молодой скульптор Мария Прокофьева. Началось строительство нового вокзала. От прежнего после войны остались только стены, осколками сильно поврежден навес пассажирской платформы. Из-за выведенной из строя канализации уцелевший тоннель долгое время был залит водой.</a:t>
            </a:r>
            <a:endParaRPr lang="ru-RU" sz="20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548680"/>
            <a:ext cx="9144000" cy="3477875"/>
          </a:xfrm>
          <a:prstGeom prst="rect">
            <a:avLst/>
          </a:prstGeom>
        </p:spPr>
        <p:txBody>
          <a:bodyPr wrap="square">
            <a:spAutoFit/>
          </a:bodyPr>
          <a:lstStyle/>
          <a:p>
            <a:r>
              <a:rPr lang="ru-RU" sz="2000" b="1" dirty="0" smtClean="0"/>
              <a:t>Июнь.</a:t>
            </a:r>
            <a:r>
              <a:rPr lang="ru-RU" sz="2000" dirty="0" smtClean="0"/>
              <a:t> Заканчивается строительство фабрики-кухни, которая должна обслуживать 200-250 человек в час и выпускать широкий ассортимент блюд, а также копченые и вареные колбасы. Специальной бригадой конторы благоустройства высажена 21 тысяча цветочных корней. На ул. Пионерской началось строительство жилого дома. Новый дом на 50 квартир возводится и на ул. Пушкина. Строительство ведет строительно-монтажный поезд. Политотделом 5-го отделения Литовской железной дороги подготовлена к выпуску световая газета для демонстрации в Доме культуры железнодорожников перед киносеансами. Создано районное отделение Всесоюзного общества по распространению политических и научных знаний. В состав отделения общества вошли 4 лектора.</a:t>
            </a:r>
            <a:endParaRPr lang="ru-RU" sz="2000" dirty="0"/>
          </a:p>
        </p:txBody>
      </p:sp>
      <p:sp>
        <p:nvSpPr>
          <p:cNvPr id="3" name="Прямоугольник 2"/>
          <p:cNvSpPr/>
          <p:nvPr/>
        </p:nvSpPr>
        <p:spPr>
          <a:xfrm>
            <a:off x="0" y="3933056"/>
            <a:ext cx="9144000" cy="1631216"/>
          </a:xfrm>
          <a:prstGeom prst="rect">
            <a:avLst/>
          </a:prstGeom>
        </p:spPr>
        <p:txBody>
          <a:bodyPr wrap="square">
            <a:spAutoFit/>
          </a:bodyPr>
          <a:lstStyle/>
          <a:p>
            <a:r>
              <a:rPr lang="ru-RU" sz="2000" b="1" dirty="0" smtClean="0"/>
              <a:t>Август.</a:t>
            </a:r>
            <a:r>
              <a:rPr lang="ru-RU" sz="2000" dirty="0" smtClean="0"/>
              <a:t> В соревнованиях по авиамодельному спорту в Калининграде юные члены авиамодельного кружка Черняховского Дома пионеров Витя Злаков, Боря Матвеев, Витя Мирошниченко и Витя Пискунов со своими моделями показали лучшие результаты. На территории городского рынка открылся новый </a:t>
            </a:r>
            <a:r>
              <a:rPr lang="ru-RU" sz="2000" dirty="0" err="1" smtClean="0"/>
              <a:t>посудо-хозяйственный</a:t>
            </a:r>
            <a:r>
              <a:rPr lang="ru-RU" sz="2000" dirty="0" smtClean="0"/>
              <a:t> магазин.</a:t>
            </a:r>
            <a:endParaRPr lang="ru-RU" sz="20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620688"/>
            <a:ext cx="9144000" cy="3477875"/>
          </a:xfrm>
          <a:prstGeom prst="rect">
            <a:avLst/>
          </a:prstGeom>
        </p:spPr>
        <p:txBody>
          <a:bodyPr wrap="square">
            <a:spAutoFit/>
          </a:bodyPr>
          <a:lstStyle/>
          <a:p>
            <a:r>
              <a:rPr lang="ru-RU" sz="2000" b="1" dirty="0" smtClean="0">
                <a:solidFill>
                  <a:srgbClr val="444444"/>
                </a:solidFill>
                <a:latin typeface="Helvetica Neue"/>
              </a:rPr>
              <a:t>Ноябрь.</a:t>
            </a:r>
            <a:r>
              <a:rPr lang="ru-RU" sz="2000" dirty="0" smtClean="0">
                <a:solidFill>
                  <a:srgbClr val="444444"/>
                </a:solidFill>
                <a:latin typeface="Helvetica Neue"/>
              </a:rPr>
              <a:t> По местному радиовещанию состоялась трансляция концерта хорового кружка дошкольного педагогического училища (руководитель Н. </a:t>
            </a:r>
            <a:r>
              <a:rPr lang="ru-RU" sz="2000" dirty="0" err="1" smtClean="0">
                <a:solidFill>
                  <a:srgbClr val="444444"/>
                </a:solidFill>
                <a:latin typeface="Helvetica Neue"/>
              </a:rPr>
              <a:t>Шахин</a:t>
            </a:r>
            <a:r>
              <a:rPr lang="ru-RU" sz="2000" dirty="0" smtClean="0">
                <a:solidFill>
                  <a:srgbClr val="444444"/>
                </a:solidFill>
                <a:latin typeface="Helvetica Neue"/>
              </a:rPr>
              <a:t>). Новый вид конфет – «Яблоко» – появился в магазинах города. Этикетку оформил мастер-новатор </a:t>
            </a:r>
            <a:r>
              <a:rPr lang="ru-RU" sz="2000" dirty="0" err="1" smtClean="0">
                <a:solidFill>
                  <a:srgbClr val="444444"/>
                </a:solidFill>
                <a:latin typeface="Helvetica Neue"/>
              </a:rPr>
              <a:t>горпищекомбината</a:t>
            </a:r>
            <a:r>
              <a:rPr lang="ru-RU" sz="2000" dirty="0" smtClean="0">
                <a:solidFill>
                  <a:srgbClr val="444444"/>
                </a:solidFill>
                <a:latin typeface="Helvetica Neue"/>
              </a:rPr>
              <a:t> А.В. Новиков. Закончилось строительство нового хлебозавода. Произведено испытание первых печей. Во время месячника книги, с 7 октября по 7 ноября, служащие города приобрели 2400 экземпляров книг с произведениями В.И. Ленина и И.В. Сталина. Три дня в г. Калининграде продолжались областные соревнования членов ДСО «Большевик» по волейболу и баскетболу. Черняховская женская сборная по баскетболу стала лучшей в области, мужчины-баскетболисты заняли второе место.</a:t>
            </a:r>
            <a:endParaRPr lang="ru-RU" sz="2000" dirty="0"/>
          </a:p>
        </p:txBody>
      </p:sp>
      <p:sp>
        <p:nvSpPr>
          <p:cNvPr id="3" name="Прямоугольник 2"/>
          <p:cNvSpPr/>
          <p:nvPr/>
        </p:nvSpPr>
        <p:spPr>
          <a:xfrm>
            <a:off x="0" y="4077072"/>
            <a:ext cx="9144000" cy="2554545"/>
          </a:xfrm>
          <a:prstGeom prst="rect">
            <a:avLst/>
          </a:prstGeom>
        </p:spPr>
        <p:txBody>
          <a:bodyPr wrap="square">
            <a:spAutoFit/>
          </a:bodyPr>
          <a:lstStyle/>
          <a:p>
            <a:r>
              <a:rPr lang="ru-RU" sz="2000" b="1" dirty="0" smtClean="0"/>
              <a:t>Декабрь.</a:t>
            </a:r>
            <a:r>
              <a:rPr lang="ru-RU" sz="2000" dirty="0" smtClean="0"/>
              <a:t> С большим успехом прошли гастроли Московского театра музыкальной комедии. Начались гастроли Ансамбля русской народной песни и танца Московской областной филармонии под управлением заслуженного артиста РСФСР В.С. Арсеньева. В Черняховск прибыл передвижной вагон-клуб технической пропаганды Дома техники Литовской железной дороги. С начала года населению реализовано 125 тысяч книг с художественными произведениями. В кинотеатрах города побывало более полумиллиона человек – в 2 раза больше, чем в 1949 году.</a:t>
            </a:r>
            <a:endParaRPr lang="ru-RU" sz="20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https://www.etoretro.ru/data/media/683/1494234924ea8.jpg"/>
          <p:cNvPicPr>
            <a:picLocks noChangeAspect="1" noChangeArrowheads="1"/>
          </p:cNvPicPr>
          <p:nvPr/>
        </p:nvPicPr>
        <p:blipFill>
          <a:blip r:embed="rId2" cstate="print"/>
          <a:srcRect/>
          <a:stretch>
            <a:fillRect/>
          </a:stretch>
        </p:blipFill>
        <p:spPr bwMode="auto">
          <a:xfrm rot="589682">
            <a:off x="540071" y="999290"/>
            <a:ext cx="2915816" cy="1944216"/>
          </a:xfrm>
          <a:prstGeom prst="rect">
            <a:avLst/>
          </a:prstGeom>
          <a:ln w="228600" cap="sq" cmpd="thickThin">
            <a:solidFill>
              <a:srgbClr val="000000"/>
            </a:solidFill>
            <a:prstDash val="solid"/>
            <a:miter lim="800000"/>
          </a:ln>
          <a:effectLst>
            <a:innerShdw blurRad="76200">
              <a:srgbClr val="000000"/>
            </a:innerShdw>
          </a:effectLst>
        </p:spPr>
      </p:pic>
      <p:pic>
        <p:nvPicPr>
          <p:cNvPr id="37892" name="Picture 4" descr="https://www.angrapa.ru/images/gallery/details/poslevoennyj-chernyakhovsk_4/58806D582EA3-20.jpg"/>
          <p:cNvPicPr>
            <a:picLocks noChangeAspect="1" noChangeArrowheads="1"/>
          </p:cNvPicPr>
          <p:nvPr/>
        </p:nvPicPr>
        <p:blipFill>
          <a:blip r:embed="rId3" cstate="print"/>
          <a:srcRect/>
          <a:stretch>
            <a:fillRect/>
          </a:stretch>
        </p:blipFill>
        <p:spPr bwMode="auto">
          <a:xfrm rot="20902794">
            <a:off x="4735720" y="840238"/>
            <a:ext cx="3888432" cy="2736304"/>
          </a:xfrm>
          <a:prstGeom prst="rect">
            <a:avLst/>
          </a:prstGeom>
          <a:ln w="228600" cap="sq" cmpd="thickThin">
            <a:solidFill>
              <a:srgbClr val="000000"/>
            </a:solidFill>
            <a:prstDash val="solid"/>
            <a:miter lim="800000"/>
          </a:ln>
          <a:effectLst>
            <a:innerShdw blurRad="76200">
              <a:srgbClr val="000000"/>
            </a:innerShdw>
          </a:effectLst>
        </p:spPr>
      </p:pic>
      <p:pic>
        <p:nvPicPr>
          <p:cNvPr id="37894" name="Picture 6" descr="https://www.angrapa.ru/images/gallery/details/poslevoennyj-chernyakhovsk_4/BB588744E40A-3.jpg"/>
          <p:cNvPicPr>
            <a:picLocks noChangeAspect="1" noChangeArrowheads="1"/>
          </p:cNvPicPr>
          <p:nvPr/>
        </p:nvPicPr>
        <p:blipFill>
          <a:blip r:embed="rId4" cstate="print"/>
          <a:srcRect/>
          <a:stretch>
            <a:fillRect/>
          </a:stretch>
        </p:blipFill>
        <p:spPr bwMode="auto">
          <a:xfrm rot="500010">
            <a:off x="1503315" y="3583908"/>
            <a:ext cx="4320480" cy="2683744"/>
          </a:xfrm>
          <a:prstGeom prst="rect">
            <a:avLst/>
          </a:prstGeom>
          <a:ln w="228600" cap="sq" cmpd="thickThin">
            <a:solidFill>
              <a:srgbClr val="000000"/>
            </a:solidFill>
            <a:prstDash val="solid"/>
            <a:miter lim="800000"/>
          </a:ln>
          <a:effectLst>
            <a:innerShdw blurRad="76200">
              <a:srgbClr val="000000"/>
            </a:innerShdw>
          </a:effec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692696"/>
            <a:ext cx="7596336" cy="1569660"/>
          </a:xfrm>
          <a:prstGeom prst="rect">
            <a:avLst/>
          </a:prstGeom>
          <a:noFill/>
        </p:spPr>
        <p:txBody>
          <a:bodyPr wrap="square" rtlCol="0">
            <a:spAutoFit/>
          </a:bodyPr>
          <a:lstStyle/>
          <a:p>
            <a:pPr algn="ctr"/>
            <a:r>
              <a:rPr lang="ru-RU" sz="4800" dirty="0" smtClean="0"/>
              <a:t>СПАСИБО ЗА ВНИМАНИЕ !!!</a:t>
            </a:r>
            <a:endParaRPr lang="ru-RU" sz="4800" dirty="0"/>
          </a:p>
        </p:txBody>
      </p:sp>
      <p:pic>
        <p:nvPicPr>
          <p:cNvPr id="40962" name="Picture 2" descr="https://www.prussia39.ru/phsight/1580947110.jpg"/>
          <p:cNvPicPr>
            <a:picLocks noChangeAspect="1" noChangeArrowheads="1"/>
          </p:cNvPicPr>
          <p:nvPr/>
        </p:nvPicPr>
        <p:blipFill>
          <a:blip r:embed="rId2" cstate="print"/>
          <a:srcRect/>
          <a:stretch>
            <a:fillRect/>
          </a:stretch>
        </p:blipFill>
        <p:spPr bwMode="auto">
          <a:xfrm>
            <a:off x="1835696" y="2564904"/>
            <a:ext cx="5616624" cy="3620617"/>
          </a:xfrm>
          <a:prstGeom prst="rect">
            <a:avLst/>
          </a:prstGeom>
          <a:ln w="228600" cap="sq" cmpd="thickThin">
            <a:solidFill>
              <a:srgbClr val="000000"/>
            </a:solidFill>
            <a:prstDash val="solid"/>
            <a:miter lim="800000"/>
          </a:ln>
          <a:effectLst>
            <a:innerShdw blurRad="76200">
              <a:srgbClr val="000000"/>
            </a:innerShdw>
          </a:effectLst>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Городская">
  <a:themeElements>
    <a:clrScheme name="Городская">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Городская">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eorgia"/>
        <a:ea typeface=""/>
        <a:cs typeface=""/>
        <a:font script="Jpan" typeface="HG明朝B"/>
        <a:font script="Hang" typeface="맑은 고딕"/>
        <a:font script="Hans" typeface="宋体"/>
        <a:font script="Hant" typeface="新細明體"/>
        <a:font script="Arab" typeface="Arial"/>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Городская">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Urban</Template>
  <TotalTime>48</TotalTime>
  <Words>179</Words>
  <Application>Microsoft Office PowerPoint</Application>
  <PresentationFormat>Экран (4:3)</PresentationFormat>
  <Paragraphs>31</Paragraphs>
  <Slides>14</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14</vt:i4>
      </vt:variant>
    </vt:vector>
  </HeadingPairs>
  <TitlesOfParts>
    <vt:vector size="15" baseType="lpstr">
      <vt:lpstr>Городская</vt:lpstr>
      <vt:lpstr>Послевоенное прошлое г.Черняховска</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Послевоенное прошлое г.Черняховска</dc:title>
  <dc:creator>Ded</dc:creator>
  <cp:lastModifiedBy>User</cp:lastModifiedBy>
  <cp:revision>7</cp:revision>
  <dcterms:created xsi:type="dcterms:W3CDTF">2021-02-09T14:36:00Z</dcterms:created>
  <dcterms:modified xsi:type="dcterms:W3CDTF">2021-02-19T13:48:24Z</dcterms:modified>
</cp:coreProperties>
</file>