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3" r:id="rId3"/>
    <p:sldId id="274" r:id="rId4"/>
    <p:sldId id="268" r:id="rId5"/>
    <p:sldId id="269" r:id="rId6"/>
    <p:sldId id="275" r:id="rId7"/>
    <p:sldId id="276" r:id="rId8"/>
    <p:sldId id="277" r:id="rId9"/>
    <p:sldId id="278" r:id="rId10"/>
    <p:sldId id="263" r:id="rId11"/>
    <p:sldId id="270" r:id="rId12"/>
    <p:sldId id="279" r:id="rId13"/>
    <p:sldId id="264" r:id="rId14"/>
    <p:sldId id="262" r:id="rId15"/>
    <p:sldId id="280" r:id="rId16"/>
    <p:sldId id="282" r:id="rId17"/>
    <p:sldId id="283" r:id="rId18"/>
    <p:sldId id="289" r:id="rId19"/>
    <p:sldId id="258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138" autoAdjust="0"/>
    <p:restoredTop sz="95165" autoAdjust="0"/>
  </p:normalViewPr>
  <p:slideViewPr>
    <p:cSldViewPr snapToGrid="0">
      <p:cViewPr varScale="1">
        <p:scale>
          <a:sx n="78" d="100"/>
          <a:sy n="78" d="100"/>
        </p:scale>
        <p:origin x="773" y="43"/>
      </p:cViewPr>
      <p:guideLst>
        <p:guide orient="horz" pos="2115"/>
        <p:guide pos="38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4" d="100"/>
          <a:sy n="64" d="100"/>
        </p:scale>
        <p:origin x="3192" y="7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1FDFDF-0F71-4D07-B854-03A51CFDCA82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6C10C-0061-4F77-8298-B6EDF2B3D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298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6C10C-0061-4F77-8298-B6EDF2B3D43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98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6C10C-0061-4F77-8298-B6EDF2B3D43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4672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6C10C-0061-4F77-8298-B6EDF2B3D43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84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6C10C-0061-4F77-8298-B6EDF2B3D43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116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нарядный головной убор, шлем&#10;&#10;Автоматически созданное описание">
            <a:extLst>
              <a:ext uri="{FF2B5EF4-FFF2-40B4-BE49-F238E27FC236}">
                <a16:creationId xmlns:a16="http://schemas.microsoft.com/office/drawing/2014/main" id="{6F5C648A-CB9F-46D3-B226-DEB73ED843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1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82000" y="-54980"/>
            <a:ext cx="16422800" cy="696795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7AF2AF-094F-4BC5-A17A-D07DC1A66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06240" y="1152843"/>
            <a:ext cx="7594600" cy="2387600"/>
          </a:xfrm>
        </p:spPr>
        <p:txBody>
          <a:bodyPr anchor="b">
            <a:normAutofit/>
          </a:bodyPr>
          <a:lstStyle>
            <a:lvl1pPr algn="ctr">
              <a:defRPr sz="8000" b="1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2A5F0B-1F25-4DEF-A62B-F1F00450B3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06240" y="3632518"/>
            <a:ext cx="75946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E3438-2E88-44DF-94FC-E07891156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solidFill>
                  <a:schemeClr val="bg2"/>
                </a:solidFill>
              </a:defRPr>
            </a:lvl1pPr>
          </a:lstStyle>
          <a:p>
            <a:fld id="{C06A3371-E1AB-49ED-93E9-409F1401A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524151-1257-4D83-B9A6-3BF87837F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787881-B8BC-4743-88AC-FF87CA1DB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bg2"/>
                </a:solidFill>
              </a:defRPr>
            </a:lvl1pPr>
          </a:lstStyle>
          <a:p>
            <a:fld id="{E346498A-11D8-456B-BC4C-0884507F7C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99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нарядный головной убор, шлем&#10;&#10;Автоматически созданное описание">
            <a:extLst>
              <a:ext uri="{FF2B5EF4-FFF2-40B4-BE49-F238E27FC236}">
                <a16:creationId xmlns:a16="http://schemas.microsoft.com/office/drawing/2014/main" id="{1593B857-0E47-4952-A5AC-B9056CFDE1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1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020400" y="0"/>
            <a:ext cx="16422800" cy="696795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C63482-3435-4F68-998D-1887D5F39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6960" y="365125"/>
            <a:ext cx="900684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BD338-52F2-4792-B686-4EA05E14B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960" y="1825625"/>
            <a:ext cx="900684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1EF78-8A36-445A-8ADB-0E18E5D30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6A3371-E1AB-49ED-93E9-409F1401A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87E11-4F57-40E0-8DD9-69416DD79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567A8-B509-4EC1-B00B-3DAD50794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346498A-11D8-456B-BC4C-0884507F7C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нарядный головной убор, шлем&#10;&#10;Автоматически созданное описание">
            <a:extLst>
              <a:ext uri="{FF2B5EF4-FFF2-40B4-BE49-F238E27FC236}">
                <a16:creationId xmlns:a16="http://schemas.microsoft.com/office/drawing/2014/main" id="{1593B857-0E47-4952-A5AC-B9056CFDE1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1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230669" y="-1209956"/>
            <a:ext cx="19422669" cy="82407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C63482-3435-4F68-998D-1887D5F39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BD338-52F2-4792-B686-4EA05E14B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1EF78-8A36-445A-8ADB-0E18E5D30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6A3371-E1AB-49ED-93E9-409F1401A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87E11-4F57-40E0-8DD9-69416DD79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567A8-B509-4EC1-B00B-3DAD50794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346498A-11D8-456B-BC4C-0884507F7C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71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1BA251-EC32-4440-A088-AEBA79ACC2E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7" name="Диаграмма 6">
            <a:extLst>
              <a:ext uri="{FF2B5EF4-FFF2-40B4-BE49-F238E27FC236}">
                <a16:creationId xmlns:a16="http://schemas.microsoft.com/office/drawing/2014/main" id="{3EED84C0-DC76-467A-8909-6E681997FF31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838200" y="1863725"/>
            <a:ext cx="10515600" cy="3668713"/>
          </a:xfrm>
        </p:spPr>
        <p:txBody>
          <a:bodyPr/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F23C033-D2D4-4A6B-9865-5CD4EBD2044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5483" y="4797245"/>
            <a:ext cx="4275722" cy="286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76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63482-3435-4F68-998D-1887D5F39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B9373629-C41F-40B5-A939-71136EBC6E1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18878" y="2199171"/>
            <a:ext cx="2841769" cy="2951564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Рисунок 8">
            <a:extLst>
              <a:ext uri="{FF2B5EF4-FFF2-40B4-BE49-F238E27FC236}">
                <a16:creationId xmlns:a16="http://schemas.microsoft.com/office/drawing/2014/main" id="{725D7E49-6A31-4603-953D-547A354ADC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73135" y="2199171"/>
            <a:ext cx="2841769" cy="2951564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:a16="http://schemas.microsoft.com/office/drawing/2014/main" id="{D95E16ED-1623-4D22-9849-5EB1142383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464621" y="2199171"/>
            <a:ext cx="2841769" cy="2951564"/>
          </a:xfrm>
        </p:spPr>
        <p:txBody>
          <a:bodyPr/>
          <a:lstStyle/>
          <a:p>
            <a:endParaRPr lang="ru-RU"/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id="{7D99726B-A0A8-4FF4-93B0-9FB5EA6569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64621" y="5342380"/>
            <a:ext cx="2841769" cy="822325"/>
          </a:xfrm>
        </p:spPr>
        <p:txBody>
          <a:bodyPr>
            <a:no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E27F40EA-DC21-4536-918B-8106B091241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09840" y="5342380"/>
            <a:ext cx="2841769" cy="822325"/>
          </a:xfrm>
        </p:spPr>
        <p:txBody>
          <a:bodyPr>
            <a:no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id="{E24A0ACA-0144-47B5-AE91-99BB308C033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355059" y="5342380"/>
            <a:ext cx="2841769" cy="822325"/>
          </a:xfrm>
        </p:spPr>
        <p:txBody>
          <a:bodyPr>
            <a:no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3803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7AB53-D484-46BA-B7EE-30337BCA7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7200" y="365125"/>
            <a:ext cx="58166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Рисунок 6">
            <a:extLst>
              <a:ext uri="{FF2B5EF4-FFF2-40B4-BE49-F238E27FC236}">
                <a16:creationId xmlns:a16="http://schemas.microsoft.com/office/drawing/2014/main" id="{475F72DF-844B-490E-AE71-CD708F83F57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99000" cy="7026275"/>
          </a:xfrm>
        </p:spPr>
        <p:txBody>
          <a:bodyPr/>
          <a:lstStyle/>
          <a:p>
            <a:endParaRPr lang="ru-RU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354CBE13-B28B-44BC-959C-34BF4741C9F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6000" y="1990725"/>
            <a:ext cx="5257800" cy="8223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8">
            <a:extLst>
              <a:ext uri="{FF2B5EF4-FFF2-40B4-BE49-F238E27FC236}">
                <a16:creationId xmlns:a16="http://schemas.microsoft.com/office/drawing/2014/main" id="{78D16706-F40E-46EA-B1CA-9E72249C6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96000" y="3201193"/>
            <a:ext cx="5257800" cy="8223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1" name="Текст 8">
            <a:extLst>
              <a:ext uri="{FF2B5EF4-FFF2-40B4-BE49-F238E27FC236}">
                <a16:creationId xmlns:a16="http://schemas.microsoft.com/office/drawing/2014/main" id="{C77C2058-EF51-426C-B9C0-9BD4C940565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96000" y="4411663"/>
            <a:ext cx="5257800" cy="8223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id="{6A637832-8CDB-47C6-88B5-994ACB3929E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96000" y="5622133"/>
            <a:ext cx="5257800" cy="8223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91688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93B857-0E47-4952-A5AC-B9056CFDE1D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03384" y="2008676"/>
            <a:ext cx="7268308" cy="48493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C63482-3435-4F68-998D-1887D5F39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BD338-52F2-4792-B686-4EA05E14B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9384" y="1825626"/>
            <a:ext cx="4554415" cy="1325564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1EF78-8A36-445A-8ADB-0E18E5D30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06A3371-E1AB-49ED-93E9-409F1401A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87E11-4F57-40E0-8DD9-69416DD79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567A8-B509-4EC1-B00B-3DAD50794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346498A-11D8-456B-BC4C-0884507F7C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5388587-7D68-4137-96BA-F65D0B1CB02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799384" y="3344498"/>
            <a:ext cx="4554415" cy="1325564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4B6CEBD-304E-4819-8960-5A9D98A2335C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799383" y="4863370"/>
            <a:ext cx="4554415" cy="1325564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24187E1-EB49-4C26-A953-27B09A9CC8DE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38202" y="1858104"/>
            <a:ext cx="5257798" cy="739996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798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A8130-21E9-4E59-9D86-C46FFC0BD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EB4A1C-77D4-4C84-A735-3356C856FC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84E57D-3EED-444E-9EBA-93BDCA67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D0158-BB63-40C9-96FC-5F0A095B7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86EB7E-9A5F-43AD-9354-B3D2E75B4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F87A1-E9E9-47A0-AA78-24218A58D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0D73E-1C5C-4546-8584-9F4E1A6BA9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4F0679-06C2-4724-A9CA-6F2366B51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22747-C5F7-4372-9550-913FE56BB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B09BE0-D979-4DBE-B70F-C8AD8763F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E3D423-C982-487D-A936-39833EDEC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11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A6F0E-3426-4DC5-A2EC-AEF5C92BA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DD563-8428-444A-A4F9-0237F9000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9EC86D-4851-4FD0-8BD6-F29D269903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BA6CFF-EADA-4A54-99F1-65F616D836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07F8C-E86A-446A-AF5C-F38D45D7EC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C74331-B9A3-427E-9471-4BE585EB3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86A812-3E47-4E9F-9B14-669E42010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2E56D3-5F85-40C5-A3B5-CBC658FC9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44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08172-9265-448A-9E26-F03A78CEA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57C420-4BBB-472D-A7B7-5B5AEC046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D32DE8-5E98-4D1F-B9C7-1A7014E8D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E4718D-3D4A-454A-B147-49099F62C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27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BFFD3D-8F22-435B-8D32-F3070ED23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4AE842-6F2D-4AFB-BD1B-35BBE3094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759DF-A63E-4339-96BE-9F75B934D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51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B66F0-A338-496A-A6BA-327B2F61D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35964-C008-4A97-9078-254C2A727F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48A2F8-B327-459F-A453-79C61B8015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3521C5-9A9B-4565-994A-9B3A3A0E5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E2640-69F6-4D90-B63E-D2B2DA9A8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C9C88-45E1-4B3F-ADB1-0013C7500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13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6B224-8561-4743-BE1F-A983C052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0493F2-3175-457C-977D-8FC59BB4D2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30DA42-352D-4CB0-A903-ACC0E75FFD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B4B718-7E13-4259-97B8-3215FE3E6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678432-CA76-4C72-B1A9-54BF96F51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048D1A-D14C-4F4D-99E9-CE91AE467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58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8C677-1890-43A2-8034-8C176EAD1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CAE55B-7B6F-4208-B151-3B720DF15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86F4E-706E-4843-8189-9DA05B0B2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CFCDC3-C409-44AC-B8BD-008EFFBF7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EC3F69-DA0A-4A50-A475-6442520C0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01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7F2F9B-5DD1-401F-B78D-5A5A9B0F1E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AAFA5C-AE18-4D9C-9C96-3BC42C651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8DFE6-94AD-46B5-ADDF-6D6CF5BF9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F80CA-9619-4DA8-AECD-01CAF2E75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16015F-724E-4D24-BDBB-DDB96D435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55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74A31F-3982-4542-8262-AB40F9F18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1E5E5-1B45-40EE-ABF1-F4AD56392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22B540-8F86-4EF7-B5C8-D33F35478E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A3371-E1AB-49ED-93E9-409F1401A3A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AAD2C3-8CE5-4C22-8D1A-9C00DD869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6E4FD0-2F87-47A2-86F0-578F621A9B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6498A-11D8-456B-BC4C-0884507F7C6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8"/>
            <a:extLst>
              <a:ext uri="{FF2B5EF4-FFF2-40B4-BE49-F238E27FC236}">
                <a16:creationId xmlns:a16="http://schemas.microsoft.com/office/drawing/2014/main" id="{9620018D-EB39-4D5F-8574-94045B479BE0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67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4" r:id="rId4"/>
    <p:sldLayoutId id="2147483663" r:id="rId5"/>
    <p:sldLayoutId id="2147483662" r:id="rId6"/>
    <p:sldLayoutId id="214748366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sv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11" Type="http://schemas.openxmlformats.org/officeDocument/2006/relationships/image" Target="../media/image24.jpeg"/><Relationship Id="rId5" Type="http://schemas.openxmlformats.org/officeDocument/2006/relationships/image" Target="../media/image16.svg"/><Relationship Id="rId10" Type="http://schemas.openxmlformats.org/officeDocument/2006/relationships/image" Target="../media/image23.jpe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11" Type="http://schemas.openxmlformats.org/officeDocument/2006/relationships/image" Target="../media/image26.jpeg"/><Relationship Id="rId5" Type="http://schemas.openxmlformats.org/officeDocument/2006/relationships/image" Target="../media/image16.svg"/><Relationship Id="rId10" Type="http://schemas.openxmlformats.org/officeDocument/2006/relationships/image" Target="../media/image25.jpe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C8742-F0C2-429E-A77C-E4804E4153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1226" y="-768684"/>
            <a:ext cx="7944464" cy="4367289"/>
          </a:xfrm>
        </p:spPr>
        <p:txBody>
          <a:bodyPr>
            <a:normAutofit/>
          </a:bodyPr>
          <a:lstStyle/>
          <a:p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«Места памяти геноцида советского народа, совершенного нацистами и их пособниками 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войны 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1941-1945 годов»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48E878-FA26-484A-890D-34F5365234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2773" y="3866918"/>
            <a:ext cx="6751320" cy="2423159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подготовила: 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Ученица 10 класса 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КОУ ОО «Орловский лицей интернат»  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Мишина А.А.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Тарасенко С.А. </a:t>
            </a:r>
          </a:p>
        </p:txBody>
      </p:sp>
    </p:spTree>
    <p:extLst>
      <p:ext uri="{BB962C8B-B14F-4D97-AF65-F5344CB8AC3E}">
        <p14:creationId xmlns:p14="http://schemas.microsoft.com/office/powerpoint/2010/main" val="139158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5012" y="1825625"/>
            <a:ext cx="10416988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памяти о геноциде в ВОВ важно для связи поколений и понимания современной политики. В условиях переосмысления итогов войны и усиления фашизма, историческая память необходима для предотвращения повторения трагедий.</a:t>
            </a:r>
          </a:p>
        </p:txBody>
      </p:sp>
    </p:spTree>
    <p:extLst>
      <p:ext uri="{BB962C8B-B14F-4D97-AF65-F5344CB8AC3E}">
        <p14:creationId xmlns:p14="http://schemas.microsoft.com/office/powerpoint/2010/main" val="87960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исследования: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5012" y="1825625"/>
            <a:ext cx="10416988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память о геноциде, совершённом нацистской Германией против советских граждан, постепенно стирается. Многие мемориальные места лишены должного ухода и внимания со стороны общества. Существует острая необходимость в систематизации и распространении достоверных данных о злодеяниях нацистов и героизме советского народа.</a:t>
            </a:r>
          </a:p>
        </p:txBody>
      </p:sp>
    </p:spTree>
    <p:extLst>
      <p:ext uri="{BB962C8B-B14F-4D97-AF65-F5344CB8AC3E}">
        <p14:creationId xmlns:p14="http://schemas.microsoft.com/office/powerpoint/2010/main" val="246969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4" y="1825625"/>
            <a:ext cx="10470776" cy="4351338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Осветить сущность нацистской доктрины и зверства, совершённые на оккупированных территориях, а также сформировать ясное представление о трагедии жителей Орловской области в годы войны.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707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9686" y="1541929"/>
            <a:ext cx="10352314" cy="51854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Раскрыть понятие «геноцид» и его юридическое значение.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Проанализировать политику оккупантов на территории Орловской области.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Изучить историю создания мемориальных комплексов (Медведевский лес, деревня Пешково).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Провести анкетирование среди учащихся для оценки уровня знаний по теме.</a:t>
            </a:r>
          </a:p>
        </p:txBody>
      </p:sp>
    </p:spTree>
    <p:extLst>
      <p:ext uri="{BB962C8B-B14F-4D97-AF65-F5344CB8AC3E}">
        <p14:creationId xmlns:p14="http://schemas.microsoft.com/office/powerpoint/2010/main" val="6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 предмет исследования: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7082" y="1825625"/>
            <a:ext cx="10434918" cy="435133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Период оккупации Орла и части Орловской области немецко-фашистскими войсками (1941–1943 гг.). 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Предмет: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Мемориалы и памятные места, посвящённые жертвам геноцида на территории Орловской области.</a:t>
            </a:r>
          </a:p>
        </p:txBody>
      </p:sp>
    </p:spTree>
    <p:extLst>
      <p:ext uri="{BB962C8B-B14F-4D97-AF65-F5344CB8AC3E}">
        <p14:creationId xmlns:p14="http://schemas.microsoft.com/office/powerpoint/2010/main" val="58144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значимость: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7082" y="1825625"/>
            <a:ext cx="10434918" cy="4351338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направлен на углубление познаний школьников о событиях ВОВ через личные истории жертв и героев. Это способствует формированию чувства уважения к истории страны и гордости за подвиг предков.</a:t>
            </a:r>
          </a:p>
        </p:txBody>
      </p:sp>
    </p:spTree>
    <p:extLst>
      <p:ext uri="{BB962C8B-B14F-4D97-AF65-F5344CB8AC3E}">
        <p14:creationId xmlns:p14="http://schemas.microsoft.com/office/powerpoint/2010/main" val="303687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>
            <a:extLst>
              <a:ext uri="{FF2B5EF4-FFF2-40B4-BE49-F238E27FC236}">
                <a16:creationId xmlns:a16="http://schemas.microsoft.com/office/drawing/2014/main" id="{449EB822-18D1-4D18-BDE7-95B832903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924233"/>
            <a:ext cx="10763865" cy="25047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1500" dirty="0">
                <a:solidFill>
                  <a:schemeClr val="bg2"/>
                </a:solidFill>
              </a:rPr>
              <a:t>ГЕНОЦИД  </a:t>
            </a:r>
          </a:p>
        </p:txBody>
      </p:sp>
      <p:sp>
        <p:nvSpPr>
          <p:cNvPr id="10" name="Объект 4">
            <a:extLst>
              <a:ext uri="{FF2B5EF4-FFF2-40B4-BE49-F238E27FC236}">
                <a16:creationId xmlns:a16="http://schemas.microsoft.com/office/drawing/2014/main" id="{D60130A4-824F-4DB5-A9CD-D2BB9AFE4A30}"/>
              </a:ext>
            </a:extLst>
          </p:cNvPr>
          <p:cNvSpPr txBox="1">
            <a:spLocks/>
          </p:cNvSpPr>
          <p:nvPr/>
        </p:nvSpPr>
        <p:spPr>
          <a:xfrm>
            <a:off x="838200" y="3618271"/>
            <a:ext cx="10515601" cy="8652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(от греч. </a:t>
            </a:r>
            <a:r>
              <a:rPr lang="ru-RU" sz="3200" dirty="0" err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genos</a:t>
            </a:r>
            <a:r>
              <a:rPr lang="ru-RU" sz="32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род, племя и лат. </a:t>
            </a:r>
            <a:r>
              <a:rPr lang="ru-RU" sz="3200" dirty="0" err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caedo</a:t>
            </a:r>
            <a:r>
              <a:rPr lang="ru-RU" sz="32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убиваю) - это действия, направленные на полное или частичное уничтожение национальных, этнических, расовых или религиозных групп</a:t>
            </a:r>
          </a:p>
        </p:txBody>
      </p:sp>
    </p:spTree>
    <p:extLst>
      <p:ext uri="{BB962C8B-B14F-4D97-AF65-F5344CB8AC3E}">
        <p14:creationId xmlns:p14="http://schemas.microsoft.com/office/powerpoint/2010/main" val="195878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6960" y="365125"/>
            <a:ext cx="9481246" cy="1325563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Нацистская оккупационная политика в Орловской области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7082" y="1825625"/>
            <a:ext cx="10434918" cy="4351338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Оккупация Орловской области стала одной из самых трагических страниц её истории (осень 1941 – лето 1943). Нацистская политика характеризовалась тотальным террором и экономической эксплуатацией.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C5D32C9-2D17-4E4D-860B-954D1AA17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290" y="3862078"/>
            <a:ext cx="5237316" cy="2995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8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7A60406A-6AAE-4E08-942E-FE3387182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449EB822-18D1-4D18-BDE7-95B832903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924232"/>
            <a:ext cx="10763865" cy="38247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1500" dirty="0">
                <a:solidFill>
                  <a:schemeClr val="bg2"/>
                </a:solidFill>
              </a:rPr>
              <a:t>421 750 </a:t>
            </a:r>
          </a:p>
          <a:p>
            <a:pPr marL="0" indent="0" algn="ctr">
              <a:buNone/>
            </a:pPr>
            <a:r>
              <a:rPr lang="ru-RU" sz="11500" dirty="0">
                <a:solidFill>
                  <a:schemeClr val="bg2"/>
                </a:solidFill>
              </a:rPr>
              <a:t>человек</a:t>
            </a:r>
          </a:p>
        </p:txBody>
      </p:sp>
      <p:sp>
        <p:nvSpPr>
          <p:cNvPr id="10" name="Объект 4">
            <a:extLst>
              <a:ext uri="{FF2B5EF4-FFF2-40B4-BE49-F238E27FC236}">
                <a16:creationId xmlns:a16="http://schemas.microsoft.com/office/drawing/2014/main" id="{D60130A4-824F-4DB5-A9CD-D2BB9AFE4A30}"/>
              </a:ext>
            </a:extLst>
          </p:cNvPr>
          <p:cNvSpPr txBox="1">
            <a:spLocks/>
          </p:cNvSpPr>
          <p:nvPr/>
        </p:nvSpPr>
        <p:spPr>
          <a:xfrm>
            <a:off x="2464098" y="4748981"/>
            <a:ext cx="7263803" cy="9746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>
                <a:solidFill>
                  <a:schemeClr val="bg2"/>
                </a:solidFill>
              </a:rPr>
              <a:t>было уничтожено во время оккупации </a:t>
            </a:r>
            <a:endParaRPr lang="en-US" sz="3200" dirty="0">
              <a:solidFill>
                <a:schemeClr val="bg2"/>
              </a:solidFill>
            </a:endParaRPr>
          </a:p>
          <a:p>
            <a:pPr algn="ctr"/>
            <a:endParaRPr lang="ru-RU" sz="2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4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663" y="47777"/>
            <a:ext cx="9006840" cy="1325563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политики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9303" y="1373340"/>
            <a:ext cx="10107561" cy="503237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Террор и геноцид: Массовые казни евреев, коммунистов, партизан и их семей. Создание гетто и концлагерей. По официальным данным, за время оккупации было уничтожено не менее 421 750 человек.</a:t>
            </a:r>
          </a:p>
          <a:p>
            <a:pPr marL="0" indent="0">
              <a:buNone/>
            </a:pP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Экономическая эксплуатация: Ограбление региона: вывоз продовольствия, скота, техники; принудительный труд и угон населения в Германию.</a:t>
            </a:r>
          </a:p>
          <a:p>
            <a:pPr marL="0" indent="0">
              <a:buNone/>
            </a:pP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Идеологическая обработка: Попытки внедрения нацистской идеологии через пропаганду и разжигание межнациональной розни.</a:t>
            </a:r>
          </a:p>
          <a:p>
            <a:pPr marL="0" indent="0">
              <a:buNone/>
            </a:pP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Подавление сопротивления: Жестокие карательные операции против партизан, в ходе которых страдало мирное население.</a:t>
            </a:r>
          </a:p>
          <a:p>
            <a:pPr marL="0" indent="0">
              <a:buNone/>
            </a:pP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Последствия оккупации были катастрофическими: разрушенная инфраструктура, уничтоженные культурные памятники и огромные человеческие жертвы.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5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A3E966A9-6B9E-4798-9B01-38E6A2B0B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13" y="602226"/>
            <a:ext cx="5025376" cy="282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A8C2C1E5-8077-4760-8A3B-7229E2050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13" y="602226"/>
            <a:ext cx="5029230" cy="282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icture background">
            <a:extLst>
              <a:ext uri="{FF2B5EF4-FFF2-40B4-BE49-F238E27FC236}">
                <a16:creationId xmlns:a16="http://schemas.microsoft.com/office/drawing/2014/main" id="{BDF73113-9C0E-476C-A5AA-1A3BC8C18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13" y="3864079"/>
            <a:ext cx="5025376" cy="282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icture background">
            <a:extLst>
              <a:ext uri="{FF2B5EF4-FFF2-40B4-BE49-F238E27FC236}">
                <a16:creationId xmlns:a16="http://schemas.microsoft.com/office/drawing/2014/main" id="{924861AD-30EE-4DE2-9F38-A60B26CBA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13" y="3864079"/>
            <a:ext cx="5124451" cy="282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4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EAD1ED1-6E6B-4CF4-9192-F3C4CB67D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365125"/>
            <a:ext cx="10944225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/>
                </a:solidFill>
              </a:rPr>
              <a:t>Места памяти: мемориальные комплексы Орловской области</a:t>
            </a: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F07606A1-9FF1-4EA0-B507-5EA8E3A57B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94237" y="5150735"/>
            <a:ext cx="3212153" cy="1515620"/>
          </a:xfrm>
        </p:spPr>
        <p:txBody>
          <a:bodyPr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Памятный знак узникам концлагеря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  расстрелянным в 1943 году немецко-фашистскими захватчиками в Медведевском лесу Орловской области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4671BC7C-09F3-4E91-93CC-20D7F3D2FE4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09840" y="5342380"/>
            <a:ext cx="2841769" cy="1323975"/>
          </a:xfrm>
        </p:spPr>
        <p:txBody>
          <a:bodyPr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Братская могила советских воинов Деревня Пешково Знаменского района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0D25D2C8-E0B2-4164-BE7E-9A22901FBF8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31346" y="5342380"/>
            <a:ext cx="2841769" cy="822325"/>
          </a:xfrm>
        </p:spPr>
        <p:txBody>
          <a:bodyPr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Еврейское кладбище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Орёл</a:t>
            </a:r>
          </a:p>
        </p:txBody>
      </p:sp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2667867F-D66D-4843-8D36-4C26F7A65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236" y="2199171"/>
            <a:ext cx="3212154" cy="291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750BA8A7-5C79-4611-B1AA-3BF9078D9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048" y="2199171"/>
            <a:ext cx="2951564" cy="295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D28C88A8-56B3-4DB7-B608-DE99D4EF4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270" y="2183038"/>
            <a:ext cx="2859845" cy="295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7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37ED68D-DC4C-4866-9538-C936B44D7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3142" y="371274"/>
            <a:ext cx="5816600" cy="1325563"/>
          </a:xfrm>
        </p:spPr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Медведевский лес </a:t>
            </a:r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E21709D8-BF9E-461A-8E5A-8956594D13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6000" y="1631643"/>
            <a:ext cx="5770326" cy="8223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место стало символом трагедии двух эпох: сталинских репрессий и нацистского террора.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0A0DFFFE-42AE-492D-BC3C-056637131C9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96000" y="2409967"/>
            <a:ext cx="5816600" cy="1225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История: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сентябре 1941 года здесь были расстреляны политзаключённые НКВД. Однако во время оккупации (июль 1943 года) нацисты устроили здесь массовую казнь около 350 человек, выживших в концлагере.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FBF0FAC5-DBD7-4502-BA85-20919C49967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56868" y="3630514"/>
            <a:ext cx="5709458" cy="159584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1988 году здесь был открыт мемориальный комплекс. Он включает: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Памятный знак жертвам фашизма на месте расстрела.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Братские могилы мирных жителей и военнопленных.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Памятники партизанам — героям сопротивления.</a:t>
            </a:r>
          </a:p>
          <a:p>
            <a:endParaRPr lang="ru-RU" dirty="0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E66F4E5-F8C3-4D7B-9583-8269BBB4AF2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09026" y="2618555"/>
            <a:ext cx="479833" cy="47983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35F46AA-DE03-4F32-B5ED-718BC5561F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26689" y="721580"/>
            <a:ext cx="479833" cy="47983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4CB0EB3-765A-4E80-84EA-B0C203F89BA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09027" y="3668571"/>
            <a:ext cx="479833" cy="479833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E54F1F9-2A70-478A-826D-399C571BE86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23112" y="1568540"/>
            <a:ext cx="479833" cy="4798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411B170-806C-4AC0-A932-CB97F4A9F7E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5674" y="3633395"/>
            <a:ext cx="4755678" cy="2858691"/>
          </a:xfrm>
          <a:prstGeom prst="rect">
            <a:avLst/>
          </a:prstGeom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5B13F092-168C-480F-8563-963C024AB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74" y="565623"/>
            <a:ext cx="4755678" cy="284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37ED68D-DC4C-4866-9538-C936B44D7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5" y="371274"/>
            <a:ext cx="6447617" cy="1325563"/>
          </a:xfrm>
        </p:spPr>
        <p:txBody>
          <a:bodyPr>
            <a:noAutofit/>
          </a:bodyPr>
          <a:lstStyle/>
          <a:p>
            <a:r>
              <a:rPr lang="ru-RU" sz="3800" b="1" dirty="0">
                <a:solidFill>
                  <a:schemeClr val="tx2"/>
                </a:solidFill>
              </a:rPr>
              <a:t>Деревня Пешково </a:t>
            </a:r>
            <a:br>
              <a:rPr lang="ru-RU" sz="3800" b="1" dirty="0">
                <a:solidFill>
                  <a:schemeClr val="tx2"/>
                </a:solidFill>
              </a:rPr>
            </a:br>
            <a:r>
              <a:rPr lang="ru-RU" sz="3800" b="1" dirty="0">
                <a:solidFill>
                  <a:schemeClr val="tx2"/>
                </a:solidFill>
              </a:rPr>
              <a:t>Знаменский район</a:t>
            </a:r>
            <a:br>
              <a:rPr lang="ru-RU" sz="3800" b="1" dirty="0">
                <a:solidFill>
                  <a:schemeClr val="tx2"/>
                </a:solidFill>
              </a:rPr>
            </a:br>
            <a:r>
              <a:rPr lang="ru-RU" sz="3800" dirty="0">
                <a:solidFill>
                  <a:schemeClr val="tx2"/>
                </a:solidFill>
              </a:rPr>
              <a:t>О</a:t>
            </a:r>
            <a:r>
              <a:rPr lang="ru-RU" sz="3800" b="1" dirty="0">
                <a:solidFill>
                  <a:schemeClr val="tx2"/>
                </a:solidFill>
              </a:rPr>
              <a:t>рловской области </a:t>
            </a:r>
            <a:endParaRPr lang="ru-RU" sz="3800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E21709D8-BF9E-461A-8E5A-8956594D13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39608" y="1828800"/>
            <a:ext cx="6447617" cy="5181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Пешково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 местом постоянной дислокации «Гетман-компании». Штаб отряда располагался в доме, находившемся в юго-западной части деревни. Каратели были размещены в домах местных жителей. Из Пешково они совершали набеги на близлежащие населённые пункты.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окрестностях деревни были обнаружены массовые захоронения времён войны. В ходе раскопок найдены останки советских солдат и мирных жителей со следами насильственной смерти. 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2023 года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завершили ремонт с благоустройством территории братской могилы советских воинов.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братской могиле советских воинов обновили обелиск, установили гранитные плиты и ограду, покрыли тротуарной плиткой прилегающую к захоронению территорию.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E66F4E5-F8C3-4D7B-9583-8269BBB4AF2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48225" y="3555737"/>
            <a:ext cx="479833" cy="47983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35F46AA-DE03-4F32-B5ED-718BC5561F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18466" y="701927"/>
            <a:ext cx="479833" cy="47983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4CB0EB3-765A-4E80-84EA-B0C203F89BA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876463" y="5140712"/>
            <a:ext cx="479833" cy="479833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E54F1F9-2A70-478A-826D-399C571BE86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18466" y="2128832"/>
            <a:ext cx="479833" cy="47983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327DA22-1E78-489E-B622-924D0D7BE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395" y="3032690"/>
            <a:ext cx="3235555" cy="323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Фотография">
            <a:extLst>
              <a:ext uri="{FF2B5EF4-FFF2-40B4-BE49-F238E27FC236}">
                <a16:creationId xmlns:a16="http://schemas.microsoft.com/office/drawing/2014/main" id="{AD7CD043-36EF-41F9-9848-51ECFFA73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97" y="157899"/>
            <a:ext cx="4219228" cy="259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30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37ED68D-DC4C-4866-9538-C936B44D7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7474" y="371274"/>
            <a:ext cx="6182268" cy="1325563"/>
          </a:xfrm>
        </p:spPr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Еврейское кладбище </a:t>
            </a:r>
            <a:br>
              <a:rPr lang="ru-RU" b="1" dirty="0">
                <a:solidFill>
                  <a:schemeClr val="tx2"/>
                </a:solidFill>
              </a:rPr>
            </a:br>
            <a:r>
              <a:rPr lang="ru-RU" b="1" dirty="0">
                <a:solidFill>
                  <a:schemeClr val="tx2"/>
                </a:solidFill>
              </a:rPr>
              <a:t>город Орёл</a:t>
            </a: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0A0DFFFE-42AE-492D-BC3C-056637131C9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91200" y="1873235"/>
            <a:ext cx="6182268" cy="47466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История: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кладбища и прилегающих районах происходили массовые расстрелы еврейского населения города. Нацисты сгоняли людей к заранее вырытым траншеям, включая женщин с младенцами и детей. Жертв сбрасывали в ямы живыми или ранеными.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августа 1962 года по решению орловского горсовета кладбище было закрыто. После закрытия кладбище постепенно разрушалось.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Еврейская община Орла на протяжении многих лет боролась за восстановление некрополя, но городская администрация не оказывала в этом поддержки. 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E66F4E5-F8C3-4D7B-9583-8269BBB4AF2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46856" y="3766721"/>
            <a:ext cx="479833" cy="47983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35F46AA-DE03-4F32-B5ED-718BC5561F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6856" y="651958"/>
            <a:ext cx="479833" cy="47983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4CB0EB3-765A-4E80-84EA-B0C203F89BA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48017" y="4787966"/>
            <a:ext cx="479833" cy="479833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E54F1F9-2A70-478A-826D-399C571BE86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46856" y="2265643"/>
            <a:ext cx="479833" cy="479833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407E441-B78A-4448-8D2C-C684A1325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92" y="3392488"/>
            <a:ext cx="3669314" cy="275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95FD3A9-265C-48BD-A14A-A7469E3C8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92" y="320844"/>
            <a:ext cx="3669314" cy="275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72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EAD1ED1-6E6B-4CF4-9192-F3C4CB67D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-96991"/>
            <a:ext cx="10944225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/>
                </a:solidFill>
              </a:rPr>
              <a:t>Анкетирование учащихся 7-8 классов </a:t>
            </a: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F07606A1-9FF1-4EA0-B507-5EA8E3A57B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93290" y="1032387"/>
            <a:ext cx="11523407" cy="5460489"/>
          </a:xfrm>
        </p:spPr>
        <p:txBody>
          <a:bodyPr numCol="2"/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 </a:t>
            </a: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 значение слова «геноцид»?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нет, не знаю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говорили, но не слушал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да, знаю </a:t>
            </a:r>
          </a:p>
          <a:p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 </a:t>
            </a: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ли вы дома разговариваете о геноциде в годы Великой Отечественной войны?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да, разговаривали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не помню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нет, не разговаривали </a:t>
            </a:r>
          </a:p>
          <a:p>
            <a:endParaRPr lang="ru-RU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 </a:t>
            </a: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думаете, каждый ли гражданин России должен знать   про места памяти геноцида? (обоснуйте свой ответ) 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 </a:t>
            </a: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году состоялось открытие мемориального комплекса в Медведевском лесу? Кому он посвящен?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открытие состоялось 5 августа 1989 году в честь героев Великой отечественной войны.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открытие состоялось 5 августа 1988 году в память о погибших героях войны.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открытие состоялось 5 августа 1987 году в память о жертвах фашизма.</a:t>
            </a:r>
          </a:p>
          <a:p>
            <a:endParaRPr lang="ru-RU" sz="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 </a:t>
            </a: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Места упокоения погибших евреев, к сожалению, часто оставались без должного ухода. Допустимо ли это?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Да – допустимо, если на это нет времени и денег.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нейтрально – это не наша забота, пусть сами как-то решают.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Нет – недопустимо. Места упокоения надо сохранять и ухаживать за ними; это проявление уважения к памяти и моральная обязанность общества. </a:t>
            </a:r>
          </a:p>
          <a:p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059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A43D-DF71-4605-8F1B-F94A9D28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663" y="47777"/>
            <a:ext cx="9006840" cy="1325563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81CB9-D312-4890-96BD-D6F04DC2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9303" y="1373340"/>
            <a:ext cx="10107561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проект напоминает: уроки Второй мировой войны, включая геноцид, нельзя стирать из памяти. Важно продолжать изучать историю и делиться фактами, чтобы сохранить свидетельства тех трагедий. </a:t>
            </a: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задача — честно рассказать молодёжи о масштабах бедствия и его последствиях. Только так мы можем снизить риск, что подобное повторится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684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7523E7-5CB6-416F-8436-39FC3AC1765C}"/>
              </a:ext>
            </a:extLst>
          </p:cNvPr>
          <p:cNvSpPr/>
          <p:nvPr/>
        </p:nvSpPr>
        <p:spPr>
          <a:xfrm>
            <a:off x="1795045" y="1226456"/>
            <a:ext cx="8880656" cy="4405088"/>
          </a:xfrm>
          <a:prstGeom prst="rect">
            <a:avLst/>
          </a:prstGeom>
          <a:solidFill>
            <a:schemeClr val="tx2">
              <a:lumMod val="90000"/>
              <a:lumOff val="1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Заголовок 9">
            <a:extLst>
              <a:ext uri="{FF2B5EF4-FFF2-40B4-BE49-F238E27FC236}">
                <a16:creationId xmlns:a16="http://schemas.microsoft.com/office/drawing/2014/main" id="{CDBD9FF3-455C-467C-8F2E-BD89D3939905}"/>
              </a:ext>
            </a:extLst>
          </p:cNvPr>
          <p:cNvSpPr txBox="1">
            <a:spLocks/>
          </p:cNvSpPr>
          <p:nvPr/>
        </p:nvSpPr>
        <p:spPr>
          <a:xfrm>
            <a:off x="3879750" y="2853866"/>
            <a:ext cx="4432499" cy="1150267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>
                <a:solidFill>
                  <a:schemeClr val="bg1"/>
                </a:solidFill>
              </a:rPr>
              <a:t>СПАСИБО!</a:t>
            </a:r>
          </a:p>
        </p:txBody>
      </p:sp>
    </p:spTree>
    <p:extLst>
      <p:ext uri="{BB962C8B-B14F-4D97-AF65-F5344CB8AC3E}">
        <p14:creationId xmlns:p14="http://schemas.microsoft.com/office/powerpoint/2010/main" val="3757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тражение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40000"/>
                <a:lumMod val="105000"/>
              </a:schemeClr>
            </a:gs>
            <a:gs pos="41000">
              <a:schemeClr val="phClr">
                <a:tint val="57000"/>
                <a:satMod val="160000"/>
                <a:lumMod val="99000"/>
              </a:schemeClr>
            </a:gs>
            <a:gs pos="100000">
              <a:schemeClr val="phClr">
                <a:tint val="80000"/>
                <a:satMod val="18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15000"/>
                <a:lumMod val="114000"/>
              </a:schemeClr>
            </a:gs>
            <a:gs pos="60000">
              <a:schemeClr val="phClr">
                <a:tint val="100000"/>
                <a:shade val="96000"/>
                <a:satMod val="100000"/>
                <a:lumMod val="108000"/>
              </a:schemeClr>
            </a:gs>
            <a:gs pos="100000">
              <a:schemeClr val="phClr">
                <a:shade val="91000"/>
                <a:sat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31750" dir="5400000" sy="98000" rotWithShape="0">
              <a:srgbClr val="000000">
                <a:alpha val="4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800000"/>
            </a:lightRig>
          </a:scene3d>
          <a:sp3d prstMaterial="matte">
            <a:bevelT w="25400" h="44450"/>
          </a:sp3d>
        </a:effectStyle>
        <a:effectStyle>
          <a:effectLst>
            <a:reflection blurRad="25400" stA="32000" endPos="28000" dist="8889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1465</TotalTime>
  <Words>1069</Words>
  <Application>Microsoft Office PowerPoint</Application>
  <PresentationFormat>Широкоэкранный</PresentationFormat>
  <Paragraphs>96</Paragraphs>
  <Slides>19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Office Theme</vt:lpstr>
      <vt:lpstr> «Места памяти геноцида советского народа, совершенного нацистами и их пособниками  во время  Великой Отечественной войны  1941-1945 годов»</vt:lpstr>
      <vt:lpstr>Актуальность проекта: </vt:lpstr>
      <vt:lpstr>Проблема исследования: </vt:lpstr>
      <vt:lpstr>Цель проекта:  </vt:lpstr>
      <vt:lpstr>Задачи проекта:</vt:lpstr>
      <vt:lpstr>Объект и предмет исследования:  </vt:lpstr>
      <vt:lpstr>Практическая значимость:</vt:lpstr>
      <vt:lpstr>Презентация PowerPoint</vt:lpstr>
      <vt:lpstr>Нацистская оккупационная политика в Орловской области</vt:lpstr>
      <vt:lpstr>Презентация PowerPoint</vt:lpstr>
      <vt:lpstr>Основные направления политики</vt:lpstr>
      <vt:lpstr>Презентация PowerPoint</vt:lpstr>
      <vt:lpstr>Места памяти: мемориальные комплексы Орловской области</vt:lpstr>
      <vt:lpstr>Медведевский лес </vt:lpstr>
      <vt:lpstr>Деревня Пешково  Знаменский район Орловской области </vt:lpstr>
      <vt:lpstr>Еврейское кладбище  город Орёл</vt:lpstr>
      <vt:lpstr>Анкетирование учащихся 7-8 классов </vt:lpstr>
      <vt:lpstr>Заключение: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 Obstinate</dc:creator>
  <cp:lastModifiedBy>Графический дизайн</cp:lastModifiedBy>
  <cp:revision>43</cp:revision>
  <dcterms:created xsi:type="dcterms:W3CDTF">2021-12-04T11:10:54Z</dcterms:created>
  <dcterms:modified xsi:type="dcterms:W3CDTF">2026-04-20T23:33:04Z</dcterms:modified>
</cp:coreProperties>
</file>