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5" r:id="rId9"/>
    <p:sldId id="264" r:id="rId10"/>
    <p:sldId id="266" r:id="rId11"/>
    <p:sldId id="263" r:id="rId12"/>
    <p:sldId id="267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1" d="100"/>
          <a:sy n="71" d="100"/>
        </p:scale>
        <p:origin x="-1356" y="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28.11.2018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28.11.2018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28.11.2018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28.11.2018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28.11.2018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28.11.2018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60000"/>
                <a:lumOff val="4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28.11.2018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2564904"/>
            <a:ext cx="7772400" cy="1470025"/>
          </a:xfrm>
        </p:spPr>
        <p:txBody>
          <a:bodyPr>
            <a:noAutofit/>
          </a:bodyPr>
          <a:lstStyle/>
          <a:p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</a:rPr>
              <a:t>Мастер – класс для педагогов</a:t>
            </a:r>
            <a:r>
              <a:rPr lang="ru-RU" sz="4000" dirty="0" smtClean="0">
                <a:solidFill>
                  <a:schemeClr val="accent2">
                    <a:lumMod val="50000"/>
                  </a:schemeClr>
                </a:solidFill>
              </a:rPr>
              <a:t/>
            </a:r>
            <a:br>
              <a:rPr lang="ru-RU" sz="4000" dirty="0" smtClean="0">
                <a:solidFill>
                  <a:schemeClr val="accent2">
                    <a:lumMod val="50000"/>
                  </a:schemeClr>
                </a:solidFill>
              </a:rPr>
            </a:br>
            <a:r>
              <a:rPr lang="ru-RU" sz="4000" b="1" dirty="0" smtClean="0">
                <a:solidFill>
                  <a:schemeClr val="accent2">
                    <a:lumMod val="50000"/>
                  </a:schemeClr>
                </a:solidFill>
              </a:rPr>
              <a:t> «Театрализованная игра как средство развития интонационной выразительности речи детей дошкольного возраста»</a:t>
            </a:r>
            <a:r>
              <a:rPr lang="ru-RU" sz="4000" dirty="0" smtClean="0">
                <a:solidFill>
                  <a:schemeClr val="accent2">
                    <a:lumMod val="50000"/>
                  </a:schemeClr>
                </a:solidFill>
              </a:rPr>
              <a:t/>
            </a:r>
            <a:br>
              <a:rPr lang="ru-RU" sz="4000" dirty="0" smtClean="0">
                <a:solidFill>
                  <a:schemeClr val="accent2">
                    <a:lumMod val="50000"/>
                  </a:schemeClr>
                </a:solidFill>
              </a:rPr>
            </a:br>
            <a:endParaRPr lang="ru-RU" sz="40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>
              <a:solidFill>
                <a:schemeClr val="accent2">
                  <a:lumMod val="50000"/>
                </a:schemeClr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</a:rPr>
              <a:t>Цель и задачи</a:t>
            </a:r>
            <a:endParaRPr lang="ru-RU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indent="0">
              <a:buNone/>
            </a:pPr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</a:rPr>
              <a:t>Цель</a:t>
            </a:r>
            <a:r>
              <a:rPr lang="ru-RU" dirty="0" smtClean="0">
                <a:solidFill>
                  <a:schemeClr val="accent2">
                    <a:lumMod val="50000"/>
                  </a:schemeClr>
                </a:solidFill>
              </a:rPr>
              <a:t>: повышение профессиональной компетентности и мастерства педагогов по формированию выразительности и четкости речи детей дошкольного возраста.</a:t>
            </a:r>
          </a:p>
          <a:p>
            <a:pPr indent="0">
              <a:buNone/>
            </a:pPr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</a:rPr>
              <a:t>Задачи</a:t>
            </a:r>
            <a:r>
              <a:rPr lang="ru-RU" dirty="0" smtClean="0">
                <a:solidFill>
                  <a:schemeClr val="accent2">
                    <a:lumMod val="50000"/>
                  </a:schemeClr>
                </a:solidFill>
              </a:rPr>
              <a:t>:</a:t>
            </a:r>
          </a:p>
          <a:p>
            <a:pPr indent="0">
              <a:buNone/>
            </a:pPr>
            <a:r>
              <a:rPr lang="ru-RU" dirty="0" smtClean="0">
                <a:solidFill>
                  <a:schemeClr val="accent2">
                    <a:lumMod val="50000"/>
                  </a:schemeClr>
                </a:solidFill>
              </a:rPr>
              <a:t>- познакомить педагогов со способами развития интонационной выразительности речи детей дошкольного возраста;</a:t>
            </a:r>
          </a:p>
          <a:p>
            <a:pPr indent="0">
              <a:buNone/>
            </a:pPr>
            <a:r>
              <a:rPr lang="ru-RU" dirty="0" smtClean="0">
                <a:solidFill>
                  <a:schemeClr val="accent2">
                    <a:lumMod val="50000"/>
                  </a:schemeClr>
                </a:solidFill>
              </a:rPr>
              <a:t>- повысить уровень профессиональной компетентности педагогов, их мотивацию на системное использование в практике театрализованных игр и упражнений для развития артикуляционного аппарата;</a:t>
            </a:r>
          </a:p>
          <a:p>
            <a:pPr indent="0">
              <a:buNone/>
            </a:pPr>
            <a:r>
              <a:rPr lang="ru-RU" dirty="0" smtClean="0">
                <a:solidFill>
                  <a:schemeClr val="accent2">
                    <a:lumMod val="50000"/>
                  </a:schemeClr>
                </a:solidFill>
              </a:rPr>
              <a:t>- способствовать сплочению коллектива педагогов.</a:t>
            </a:r>
          </a:p>
          <a:p>
            <a:endParaRPr lang="ru-RU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1772816"/>
            <a:ext cx="8229600" cy="4525963"/>
          </a:xfrm>
        </p:spPr>
        <p:txBody>
          <a:bodyPr/>
          <a:lstStyle/>
          <a:p>
            <a:pPr algn="r">
              <a:buNone/>
            </a:pPr>
            <a:r>
              <a:rPr lang="ru-RU" sz="2800" i="1" dirty="0" smtClean="0">
                <a:solidFill>
                  <a:schemeClr val="accent2">
                    <a:lumMod val="50000"/>
                  </a:schemeClr>
                </a:solidFill>
              </a:rPr>
              <a:t>Мир театра - тропинка к внутренним чувствам ребенка и его душе. Многие виды искусства предоставляют уже готовые результаты, продукта творческой деятельности авторов, а театр предлагает участвовать в самом творческом процессе, быть «</a:t>
            </a:r>
            <a:r>
              <a:rPr lang="ru-RU" sz="2800" i="1" dirty="0" err="1" smtClean="0">
                <a:solidFill>
                  <a:schemeClr val="accent2">
                    <a:lumMod val="50000"/>
                  </a:schemeClr>
                </a:solidFill>
              </a:rPr>
              <a:t>сотворцом</a:t>
            </a:r>
            <a:r>
              <a:rPr lang="ru-RU" sz="2800" i="1" dirty="0" smtClean="0">
                <a:solidFill>
                  <a:schemeClr val="accent2">
                    <a:lumMod val="50000"/>
                  </a:schemeClr>
                </a:solidFill>
              </a:rPr>
              <a:t>».</a:t>
            </a:r>
          </a:p>
          <a:p>
            <a:pPr algn="r">
              <a:buNone/>
            </a:pPr>
            <a:endParaRPr lang="ru-RU" sz="2800" i="1" dirty="0" smtClean="0">
              <a:solidFill>
                <a:schemeClr val="accent2">
                  <a:lumMod val="50000"/>
                </a:schemeClr>
              </a:solidFill>
            </a:endParaRPr>
          </a:p>
          <a:p>
            <a:pPr algn="r">
              <a:buNone/>
            </a:pPr>
            <a:r>
              <a:rPr lang="ru-RU" sz="2800" i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ru-RU" sz="2800" i="1" dirty="0" smtClean="0">
                <a:solidFill>
                  <a:schemeClr val="accent2">
                    <a:lumMod val="50000"/>
                  </a:schemeClr>
                </a:solidFill>
              </a:rPr>
              <a:t>К.С. Станиславский</a:t>
            </a:r>
            <a:endParaRPr lang="ru-RU" sz="2800" dirty="0" smtClean="0">
              <a:solidFill>
                <a:schemeClr val="accent2">
                  <a:lumMod val="50000"/>
                </a:schemeClr>
              </a:solidFill>
            </a:endParaRPr>
          </a:p>
          <a:p>
            <a:endParaRPr lang="ru-RU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</a:rPr>
              <a:t>Немного теории…</a:t>
            </a:r>
            <a:endParaRPr lang="ru-RU" b="1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</a:rPr>
              <a:t>Важно!!!</a:t>
            </a:r>
            <a:endParaRPr lang="ru-RU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1340768"/>
            <a:ext cx="8229600" cy="4525963"/>
          </a:xfrm>
        </p:spPr>
        <p:txBody>
          <a:bodyPr>
            <a:normAutofit/>
          </a:bodyPr>
          <a:lstStyle/>
          <a:p>
            <a:pPr indent="0" algn="ctr">
              <a:buNone/>
            </a:pPr>
            <a:r>
              <a:rPr lang="ru-RU" sz="3600" dirty="0" smtClean="0">
                <a:solidFill>
                  <a:schemeClr val="accent2">
                    <a:lumMod val="50000"/>
                  </a:schemeClr>
                </a:solidFill>
              </a:rPr>
              <a:t>Для развития выразительной речи необходимо создание условий, в которых каждый ребенок мог бы передать свои эмоции, чувства, желания и взгляды как в обычном разговоре, так и публично, не стесняясь слушателей.</a:t>
            </a:r>
            <a:endParaRPr lang="ru-RU" sz="3600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</a:rPr>
              <a:t>Актуально в условиях ФГОС ДО!</a:t>
            </a:r>
            <a:endParaRPr lang="ru-RU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indent="0" algn="ctr">
              <a:buNone/>
            </a:pPr>
            <a:r>
              <a:rPr lang="ru-RU" sz="3600" dirty="0" smtClean="0">
                <a:solidFill>
                  <a:schemeClr val="accent2">
                    <a:lumMod val="50000"/>
                  </a:schemeClr>
                </a:solidFill>
              </a:rPr>
              <a:t>Театрализованная </a:t>
            </a:r>
            <a:r>
              <a:rPr lang="ru-RU" sz="3600" dirty="0" smtClean="0">
                <a:solidFill>
                  <a:schemeClr val="accent2">
                    <a:lumMod val="50000"/>
                  </a:schemeClr>
                </a:solidFill>
              </a:rPr>
              <a:t>игра выступает эффективным средством формирования выразительности речи, поскольку она раскрывает перед ребёнком красоту и меткость русского языка, обогащая тем самым детскую речь. </a:t>
            </a:r>
            <a:endParaRPr lang="ru-RU" sz="3600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</a:rPr>
              <a:t>Поиграем?!</a:t>
            </a:r>
            <a:endParaRPr lang="ru-RU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8204" name="Picture 12" descr="http://clipart-library.com/image_gallery/n1644530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1115616" y="2103286"/>
            <a:ext cx="6972925" cy="339745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4000" b="1" dirty="0" smtClean="0">
                <a:solidFill>
                  <a:schemeClr val="accent2">
                    <a:lumMod val="50000"/>
                  </a:schemeClr>
                </a:solidFill>
              </a:rPr>
              <a:t>Задание №1</a:t>
            </a:r>
            <a:br>
              <a:rPr lang="ru-RU" sz="4000" b="1" dirty="0" smtClean="0">
                <a:solidFill>
                  <a:schemeClr val="accent2">
                    <a:lumMod val="50000"/>
                  </a:schemeClr>
                </a:solidFill>
              </a:rPr>
            </a:br>
            <a:r>
              <a:rPr lang="ru-RU" sz="4000" b="1" dirty="0" smtClean="0">
                <a:solidFill>
                  <a:schemeClr val="accent2">
                    <a:lumMod val="50000"/>
                  </a:schemeClr>
                </a:solidFill>
              </a:rPr>
              <a:t>Артикуляционная гимнастика</a:t>
            </a:r>
            <a:endParaRPr lang="ru-RU" sz="40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7170" name="Picture 2" descr="http://www.pngpix.com/wp-content/uploads/2016/10/PNGPIX-COM-Mouth-PNG-Transparent-Image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67744" y="2132856"/>
            <a:ext cx="5048018" cy="378904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548680"/>
            <a:ext cx="8229600" cy="1642194"/>
          </a:xfrm>
        </p:spPr>
        <p:txBody>
          <a:bodyPr>
            <a:normAutofit fontScale="90000"/>
          </a:bodyPr>
          <a:lstStyle/>
          <a:p>
            <a:r>
              <a:rPr lang="ru-RU" sz="4000" b="1" dirty="0" smtClean="0">
                <a:solidFill>
                  <a:schemeClr val="accent2">
                    <a:lumMod val="50000"/>
                  </a:schemeClr>
                </a:solidFill>
              </a:rPr>
              <a:t>Задание №2</a:t>
            </a:r>
            <a:br>
              <a:rPr lang="ru-RU" sz="4000" b="1" dirty="0" smtClean="0">
                <a:solidFill>
                  <a:schemeClr val="accent2">
                    <a:lumMod val="50000"/>
                  </a:schemeClr>
                </a:solidFill>
              </a:rPr>
            </a:br>
            <a:r>
              <a:rPr lang="ru-RU" sz="4000" b="1" dirty="0" smtClean="0">
                <a:solidFill>
                  <a:schemeClr val="accent2">
                    <a:lumMod val="50000"/>
                  </a:schemeClr>
                </a:solidFill>
              </a:rPr>
              <a:t>Игра: «Веселый </a:t>
            </a:r>
            <a:r>
              <a:rPr lang="ru-RU" sz="4000" b="1" dirty="0" smtClean="0">
                <a:solidFill>
                  <a:schemeClr val="accent2">
                    <a:lumMod val="50000"/>
                  </a:schemeClr>
                </a:solidFill>
              </a:rPr>
              <a:t>Старичок - </a:t>
            </a:r>
            <a:r>
              <a:rPr lang="ru-RU" sz="4000" b="1" dirty="0" err="1" smtClean="0">
                <a:solidFill>
                  <a:schemeClr val="accent2">
                    <a:lumMod val="50000"/>
                  </a:schemeClr>
                </a:solidFill>
              </a:rPr>
              <a:t>Лесовичок</a:t>
            </a:r>
            <a:r>
              <a:rPr lang="ru-RU" sz="4000" b="1" dirty="0" smtClean="0">
                <a:solidFill>
                  <a:schemeClr val="accent2">
                    <a:lumMod val="50000"/>
                  </a:schemeClr>
                </a:solidFill>
              </a:rPr>
              <a:t>»</a:t>
            </a:r>
            <a:r>
              <a:rPr lang="ru-RU" sz="3600" dirty="0" smtClean="0">
                <a:solidFill>
                  <a:schemeClr val="accent2">
                    <a:lumMod val="50000"/>
                  </a:schemeClr>
                </a:solidFill>
              </a:rPr>
              <a:t/>
            </a:r>
            <a:br>
              <a:rPr lang="ru-RU" sz="3600" dirty="0" smtClean="0">
                <a:solidFill>
                  <a:schemeClr val="accent2">
                    <a:lumMod val="50000"/>
                  </a:schemeClr>
                </a:solidFill>
              </a:rPr>
            </a:br>
            <a:r>
              <a:rPr lang="ru-RU" sz="3600" dirty="0" smtClean="0">
                <a:solidFill>
                  <a:schemeClr val="accent2">
                    <a:lumMod val="50000"/>
                  </a:schemeClr>
                </a:solidFill>
              </a:rPr>
              <a:t/>
            </a:r>
            <a:br>
              <a:rPr lang="ru-RU" sz="3600" dirty="0" smtClean="0">
                <a:solidFill>
                  <a:schemeClr val="accent2">
                    <a:lumMod val="50000"/>
                  </a:schemeClr>
                </a:solidFill>
              </a:rPr>
            </a:br>
            <a:endParaRPr lang="ru-RU" sz="40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772816"/>
            <a:ext cx="9144000" cy="4525963"/>
          </a:xfrm>
        </p:spPr>
        <p:txBody>
          <a:bodyPr>
            <a:normAutofit/>
          </a:bodyPr>
          <a:lstStyle/>
          <a:p>
            <a:pPr indent="0" algn="ctr">
              <a:buNone/>
            </a:pPr>
            <a:r>
              <a:rPr lang="ru-RU" dirty="0" smtClean="0">
                <a:solidFill>
                  <a:schemeClr val="accent2">
                    <a:lumMod val="50000"/>
                  </a:schemeClr>
                </a:solidFill>
              </a:rPr>
              <a:t>Цель: учить пользоваться разными интонациями.</a:t>
            </a:r>
            <a:endParaRPr lang="ru-RU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4098" name="Picture 2" descr="http://mb-ekimchan.amur.muzkult.ru/media/2018/07/30/1226531639/image_image_3553218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2568589"/>
            <a:ext cx="5371356" cy="428941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980728"/>
            <a:ext cx="8964488" cy="1642194"/>
          </a:xfrm>
        </p:spPr>
        <p:txBody>
          <a:bodyPr>
            <a:normAutofit fontScale="90000"/>
          </a:bodyPr>
          <a:lstStyle/>
          <a:p>
            <a:r>
              <a:rPr lang="ru-RU" sz="4000" b="1" dirty="0" smtClean="0">
                <a:solidFill>
                  <a:schemeClr val="accent2">
                    <a:lumMod val="50000"/>
                  </a:schemeClr>
                </a:solidFill>
              </a:rPr>
              <a:t>Задание №3</a:t>
            </a:r>
            <a:r>
              <a:rPr lang="ru-RU" sz="4000" b="1" dirty="0" smtClean="0">
                <a:solidFill>
                  <a:schemeClr val="accent2">
                    <a:lumMod val="50000"/>
                  </a:schemeClr>
                </a:solidFill>
              </a:rPr>
              <a:t/>
            </a:r>
            <a:br>
              <a:rPr lang="ru-RU" sz="4000" b="1" dirty="0" smtClean="0">
                <a:solidFill>
                  <a:schemeClr val="accent2">
                    <a:lumMod val="50000"/>
                  </a:schemeClr>
                </a:solidFill>
              </a:rPr>
            </a:br>
            <a:r>
              <a:rPr lang="ru-RU" sz="4000" b="1" dirty="0" smtClean="0">
                <a:solidFill>
                  <a:schemeClr val="accent2">
                    <a:lumMod val="50000"/>
                  </a:schemeClr>
                </a:solidFill>
              </a:rPr>
              <a:t>Разыгрывание ситуации </a:t>
            </a:r>
            <a:r>
              <a:rPr lang="ru-RU" sz="4000" b="1" dirty="0" smtClean="0">
                <a:solidFill>
                  <a:schemeClr val="accent2">
                    <a:lumMod val="50000"/>
                  </a:schemeClr>
                </a:solidFill>
              </a:rPr>
              <a:t/>
            </a:r>
            <a:br>
              <a:rPr lang="ru-RU" sz="4000" b="1" dirty="0" smtClean="0">
                <a:solidFill>
                  <a:schemeClr val="accent2">
                    <a:lumMod val="50000"/>
                  </a:schemeClr>
                </a:solidFill>
              </a:rPr>
            </a:br>
            <a:r>
              <a:rPr lang="ru-RU" sz="4000" b="1" dirty="0" smtClean="0">
                <a:solidFill>
                  <a:schemeClr val="accent2">
                    <a:lumMod val="50000"/>
                  </a:schemeClr>
                </a:solidFill>
              </a:rPr>
              <a:t>«</a:t>
            </a:r>
            <a:r>
              <a:rPr lang="ru-RU" sz="4000" b="1" dirty="0" smtClean="0">
                <a:solidFill>
                  <a:schemeClr val="accent2">
                    <a:lumMod val="50000"/>
                  </a:schemeClr>
                </a:solidFill>
              </a:rPr>
              <a:t>Не хочу манной каши!»</a:t>
            </a:r>
            <a:br>
              <a:rPr lang="ru-RU" sz="4000" b="1" dirty="0" smtClean="0">
                <a:solidFill>
                  <a:schemeClr val="accent2">
                    <a:lumMod val="50000"/>
                  </a:schemeClr>
                </a:solidFill>
              </a:rPr>
            </a:br>
            <a:r>
              <a:rPr lang="ru-RU" sz="3600" dirty="0" smtClean="0">
                <a:solidFill>
                  <a:schemeClr val="accent2">
                    <a:lumMod val="50000"/>
                  </a:schemeClr>
                </a:solidFill>
              </a:rPr>
              <a:t/>
            </a:r>
            <a:br>
              <a:rPr lang="ru-RU" sz="3600" dirty="0" smtClean="0">
                <a:solidFill>
                  <a:schemeClr val="accent2">
                    <a:lumMod val="50000"/>
                  </a:schemeClr>
                </a:solidFill>
              </a:rPr>
            </a:br>
            <a:r>
              <a:rPr lang="ru-RU" sz="3600" dirty="0" smtClean="0">
                <a:solidFill>
                  <a:schemeClr val="accent2">
                    <a:lumMod val="50000"/>
                  </a:schemeClr>
                </a:solidFill>
              </a:rPr>
              <a:t/>
            </a:r>
            <a:br>
              <a:rPr lang="ru-RU" sz="3600" dirty="0" smtClean="0">
                <a:solidFill>
                  <a:schemeClr val="accent2">
                    <a:lumMod val="50000"/>
                  </a:schemeClr>
                </a:solidFill>
              </a:rPr>
            </a:br>
            <a:endParaRPr lang="ru-RU" sz="40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999381"/>
            <a:ext cx="9144000" cy="4525963"/>
          </a:xfrm>
        </p:spPr>
        <p:txBody>
          <a:bodyPr>
            <a:normAutofit/>
          </a:bodyPr>
          <a:lstStyle/>
          <a:p>
            <a:pPr indent="0" algn="ctr">
              <a:buNone/>
            </a:pPr>
            <a:r>
              <a:rPr lang="ru-RU" sz="2800" dirty="0" smtClean="0">
                <a:solidFill>
                  <a:schemeClr val="accent2">
                    <a:lumMod val="50000"/>
                  </a:schemeClr>
                </a:solidFill>
              </a:rPr>
              <a:t>Цель: учить интонационно выразительно </a:t>
            </a:r>
            <a:r>
              <a:rPr lang="ru-RU" sz="2800" dirty="0" smtClean="0">
                <a:solidFill>
                  <a:schemeClr val="accent2">
                    <a:lumMod val="50000"/>
                  </a:schemeClr>
                </a:solidFill>
              </a:rPr>
              <a:t>проговаривать </a:t>
            </a:r>
            <a:r>
              <a:rPr lang="ru-RU" sz="2800" dirty="0" smtClean="0">
                <a:solidFill>
                  <a:schemeClr val="accent2">
                    <a:lumMod val="50000"/>
                  </a:schemeClr>
                </a:solidFill>
              </a:rPr>
              <a:t>фразы.</a:t>
            </a:r>
          </a:p>
        </p:txBody>
      </p:sp>
      <p:pic>
        <p:nvPicPr>
          <p:cNvPr id="5122" name="Picture 2" descr="http://900igr.net/up/datai/255460/0028-034-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3648" y="2348880"/>
            <a:ext cx="6477000" cy="42672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1700808"/>
            <a:ext cx="8964488" cy="1642194"/>
          </a:xfrm>
        </p:spPr>
        <p:txBody>
          <a:bodyPr>
            <a:normAutofit fontScale="90000"/>
          </a:bodyPr>
          <a:lstStyle/>
          <a:p>
            <a:r>
              <a:rPr lang="ru-RU" sz="4000" b="1" dirty="0" smtClean="0">
                <a:solidFill>
                  <a:schemeClr val="accent2">
                    <a:lumMod val="50000"/>
                  </a:schemeClr>
                </a:solidFill>
              </a:rPr>
              <a:t>Задание №4</a:t>
            </a:r>
            <a:r>
              <a:rPr lang="ru-RU" sz="4000" b="1" dirty="0" smtClean="0">
                <a:solidFill>
                  <a:schemeClr val="accent2">
                    <a:lumMod val="50000"/>
                  </a:schemeClr>
                </a:solidFill>
              </a:rPr>
              <a:t/>
            </a:r>
            <a:br>
              <a:rPr lang="ru-RU" sz="4000" b="1" dirty="0" smtClean="0">
                <a:solidFill>
                  <a:schemeClr val="accent2">
                    <a:lumMod val="50000"/>
                  </a:schemeClr>
                </a:solidFill>
              </a:rPr>
            </a:br>
            <a:r>
              <a:rPr lang="ru-RU" sz="4000" b="1" dirty="0" smtClean="0">
                <a:solidFill>
                  <a:schemeClr val="accent2">
                    <a:lumMod val="50000"/>
                  </a:schemeClr>
                </a:solidFill>
              </a:rPr>
              <a:t>Разыгрывание по ролям стихотворения «Кто как считает?» </a:t>
            </a:r>
            <a:br>
              <a:rPr lang="ru-RU" sz="4000" b="1" dirty="0" smtClean="0">
                <a:solidFill>
                  <a:schemeClr val="accent2">
                    <a:lumMod val="50000"/>
                  </a:schemeClr>
                </a:solidFill>
              </a:rPr>
            </a:br>
            <a:r>
              <a:rPr lang="ru-RU" sz="4000" b="1" dirty="0" smtClean="0">
                <a:solidFill>
                  <a:schemeClr val="accent2">
                    <a:lumMod val="50000"/>
                  </a:schemeClr>
                </a:solidFill>
              </a:rPr>
              <a:t/>
            </a:r>
            <a:br>
              <a:rPr lang="ru-RU" sz="4000" b="1" dirty="0" smtClean="0">
                <a:solidFill>
                  <a:schemeClr val="accent2">
                    <a:lumMod val="50000"/>
                  </a:schemeClr>
                </a:solidFill>
              </a:rPr>
            </a:br>
            <a:r>
              <a:rPr lang="ru-RU" sz="4000" b="1" dirty="0" smtClean="0">
                <a:solidFill>
                  <a:schemeClr val="accent2">
                    <a:lumMod val="50000"/>
                  </a:schemeClr>
                </a:solidFill>
              </a:rPr>
              <a:t/>
            </a:r>
            <a:br>
              <a:rPr lang="ru-RU" sz="4000" b="1" dirty="0" smtClean="0">
                <a:solidFill>
                  <a:schemeClr val="accent2">
                    <a:lumMod val="50000"/>
                  </a:schemeClr>
                </a:solidFill>
              </a:rPr>
            </a:br>
            <a:r>
              <a:rPr lang="ru-RU" sz="3600" dirty="0" smtClean="0">
                <a:solidFill>
                  <a:schemeClr val="accent2">
                    <a:lumMod val="50000"/>
                  </a:schemeClr>
                </a:solidFill>
              </a:rPr>
              <a:t/>
            </a:r>
            <a:br>
              <a:rPr lang="ru-RU" sz="3600" dirty="0" smtClean="0">
                <a:solidFill>
                  <a:schemeClr val="accent2">
                    <a:lumMod val="50000"/>
                  </a:schemeClr>
                </a:solidFill>
              </a:rPr>
            </a:br>
            <a:r>
              <a:rPr lang="ru-RU" sz="3600" dirty="0" smtClean="0">
                <a:solidFill>
                  <a:schemeClr val="accent2">
                    <a:lumMod val="50000"/>
                  </a:schemeClr>
                </a:solidFill>
              </a:rPr>
              <a:t/>
            </a:r>
            <a:br>
              <a:rPr lang="ru-RU" sz="3600" dirty="0" smtClean="0">
                <a:solidFill>
                  <a:schemeClr val="accent2">
                    <a:lumMod val="50000"/>
                  </a:schemeClr>
                </a:solidFill>
              </a:rPr>
            </a:br>
            <a:endParaRPr lang="ru-RU" sz="40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idx="1"/>
          </p:nvPr>
        </p:nvSpPr>
        <p:spPr>
          <a:xfrm>
            <a:off x="179512" y="2348880"/>
            <a:ext cx="8964488" cy="3705275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dirty="0" smtClean="0">
                <a:solidFill>
                  <a:schemeClr val="accent2">
                    <a:lumMod val="50000"/>
                  </a:schemeClr>
                </a:solidFill>
              </a:rPr>
              <a:t>Цель: развивать интонационную выразительность речи.</a:t>
            </a:r>
            <a:endParaRPr lang="ru-RU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3080" name="Picture 8" descr="https://s8.hostingkartinok.com/uploads/images/2015/10/56029b9735b5d26910e594c7d94fb9af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3617640"/>
            <a:ext cx="2912388" cy="3240360"/>
          </a:xfrm>
          <a:prstGeom prst="rect">
            <a:avLst/>
          </a:prstGeom>
          <a:noFill/>
        </p:spPr>
      </p:pic>
      <p:pic>
        <p:nvPicPr>
          <p:cNvPr id="3082" name="Picture 10" descr="https://img-fotki.yandex.ru/get/169608/200418627.1a0/0_18b256_771e11b_orig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4048" y="3761656"/>
            <a:ext cx="2589070" cy="309634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sz="4900" b="1" dirty="0" smtClean="0">
                <a:solidFill>
                  <a:schemeClr val="accent2">
                    <a:lumMod val="50000"/>
                  </a:schemeClr>
                </a:solidFill>
              </a:rPr>
              <a:t>Рефлексия</a:t>
            </a:r>
            <a:r>
              <a:rPr lang="ru-RU" dirty="0" smtClean="0">
                <a:solidFill>
                  <a:schemeClr val="accent2">
                    <a:lumMod val="50000"/>
                  </a:schemeClr>
                </a:solidFill>
              </a:rPr>
              <a:t/>
            </a:r>
            <a:br>
              <a:rPr lang="ru-RU" dirty="0" smtClean="0">
                <a:solidFill>
                  <a:schemeClr val="accent2">
                    <a:lumMod val="50000"/>
                  </a:schemeClr>
                </a:solidFill>
              </a:rPr>
            </a:br>
            <a:endParaRPr lang="ru-RU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6152" name="Picture 8" descr="http://www.12scblog.com/blog_images/sulki/9509118227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95736" y="1601416"/>
            <a:ext cx="5256584" cy="525658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276872"/>
            <a:ext cx="8229600" cy="1143000"/>
          </a:xfrm>
        </p:spPr>
        <p:txBody>
          <a:bodyPr>
            <a:noAutofit/>
          </a:bodyPr>
          <a:lstStyle/>
          <a:p>
            <a:r>
              <a:rPr lang="ru-RU" sz="7200" b="1" dirty="0" smtClean="0">
                <a:solidFill>
                  <a:schemeClr val="accent2">
                    <a:lumMod val="75000"/>
                  </a:schemeClr>
                </a:solidFill>
              </a:rPr>
              <a:t>СПАСИБО ЗА ВНИМАНИЕ!!!</a:t>
            </a:r>
            <a:endParaRPr lang="ru-RU" sz="7200" b="1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473</TotalTime>
  <Words>221</Words>
  <Application>Microsoft Office PowerPoint</Application>
  <PresentationFormat>Экран (4:3)</PresentationFormat>
  <Paragraphs>25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Тема Office</vt:lpstr>
      <vt:lpstr>Мастер – класс для педагогов  «Театрализованная игра как средство развития интонационной выразительности речи детей дошкольного возраста» </vt:lpstr>
      <vt:lpstr>Цель и задачи</vt:lpstr>
      <vt:lpstr>Немного теории…</vt:lpstr>
      <vt:lpstr>Важно!!!</vt:lpstr>
      <vt:lpstr>Актуально в условиях ФГОС ДО!</vt:lpstr>
      <vt:lpstr>Поиграем?!</vt:lpstr>
      <vt:lpstr>Задание №1 Артикуляционная гимнастика</vt:lpstr>
      <vt:lpstr>Задание №2 Игра: «Веселый Старичок - Лесовичок»  </vt:lpstr>
      <vt:lpstr>Задание №3 Разыгрывание ситуации  «Не хочу манной каши!»   </vt:lpstr>
      <vt:lpstr>Задание №4 Разыгрывание по ролям стихотворения «Кто как считает?»      </vt:lpstr>
      <vt:lpstr>Рефлексия </vt:lpstr>
      <vt:lpstr>СПАСИБО ЗА ВНИМАНИЕ!!!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Мастер – класс для педагогов  «Театрализованная игра как средство развития интонационной выразительности речи детей дошкольного возраста» </dc:title>
  <dc:creator>Irina Popo</dc:creator>
  <cp:lastModifiedBy>Ирина</cp:lastModifiedBy>
  <cp:revision>2</cp:revision>
  <dcterms:created xsi:type="dcterms:W3CDTF">2018-11-28T20:47:53Z</dcterms:created>
  <dcterms:modified xsi:type="dcterms:W3CDTF">2018-11-29T04:56:32Z</dcterms:modified>
</cp:coreProperties>
</file>