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notesMasterIdLst>
    <p:notesMasterId r:id="rId13"/>
  </p:notesMasterIdLst>
  <p:sldIdLst>
    <p:sldId id="278" r:id="rId2"/>
    <p:sldId id="259" r:id="rId3"/>
    <p:sldId id="274" r:id="rId4"/>
    <p:sldId id="276" r:id="rId5"/>
    <p:sldId id="295" r:id="rId6"/>
    <p:sldId id="288" r:id="rId7"/>
    <p:sldId id="289" r:id="rId8"/>
    <p:sldId id="291" r:id="rId9"/>
    <p:sldId id="293" r:id="rId10"/>
    <p:sldId id="294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3A05C669-34A4-4B0D-BF68-59844ACAEBC5}">
          <p14:sldIdLst>
            <p14:sldId id="278"/>
            <p14:sldId id="259"/>
            <p14:sldId id="274"/>
            <p14:sldId id="276"/>
            <p14:sldId id="295"/>
            <p14:sldId id="288"/>
            <p14:sldId id="289"/>
            <p14:sldId id="291"/>
            <p14:sldId id="293"/>
            <p14:sldId id="294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A9EC"/>
    <a:srgbClr val="A4F4FA"/>
    <a:srgbClr val="9AD1FA"/>
    <a:srgbClr val="85037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73" autoAdjust="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4B7B9-B3B0-4490-AB03-934C5D545FB0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ECED12-E007-4748-85D9-16C756A37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426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CED12-E007-4748-85D9-16C756A373C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182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CED12-E007-4748-85D9-16C756A373C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536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ECED12-E007-4748-85D9-16C756A373C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345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632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960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064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740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055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91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27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03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07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07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90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F4FA"/>
            </a:gs>
            <a:gs pos="1000">
              <a:schemeClr val="accent6">
                <a:lumMod val="20000"/>
                <a:lumOff val="80000"/>
              </a:schemeClr>
            </a:gs>
            <a:gs pos="3000">
              <a:schemeClr val="accent4">
                <a:lumMod val="40000"/>
                <a:lumOff val="60000"/>
              </a:schemeClr>
            </a:gs>
            <a:gs pos="45000">
              <a:schemeClr val="accent1">
                <a:lumMod val="45000"/>
                <a:lumOff val="55000"/>
              </a:schemeClr>
            </a:gs>
            <a:gs pos="66000">
              <a:srgbClr val="F9A9E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6C8D3-C6C3-4A3A-8D6F-535F1097E5AC}" type="datetimeFigureOut">
              <a:rPr lang="ru-RU" smtClean="0"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E9020-C3B8-4856-92B5-80B529B35F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75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>
            <a:extLst>
              <a:ext uri="{FF2B5EF4-FFF2-40B4-BE49-F238E27FC236}">
                <a16:creationId xmlns="" xmlns:a16="http://schemas.microsoft.com/office/drawing/2014/main" id="{B57EECD2-3554-402C-9909-5AB12354DD7F}"/>
              </a:ext>
            </a:extLst>
          </p:cNvPr>
          <p:cNvSpPr txBox="1">
            <a:spLocks/>
          </p:cNvSpPr>
          <p:nvPr/>
        </p:nvSpPr>
        <p:spPr>
          <a:xfrm>
            <a:off x="2254320" y="1858665"/>
            <a:ext cx="8161267" cy="173083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>
                <a:srgbClr val="A53010"/>
              </a:buClr>
              <a:defRPr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правовая культура в молодежной среде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="" xmlns:a16="http://schemas.microsoft.com/office/drawing/2014/main" id="{B57EECD2-3554-402C-9909-5AB12354DD7F}"/>
              </a:ext>
            </a:extLst>
          </p:cNvPr>
          <p:cNvSpPr txBox="1">
            <a:spLocks/>
          </p:cNvSpPr>
          <p:nvPr/>
        </p:nvSpPr>
        <p:spPr>
          <a:xfrm>
            <a:off x="8208580" y="4161775"/>
            <a:ext cx="3497479" cy="12451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53010"/>
              </a:buClr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Разработал: Преподаватель ОГАПОУ «Белгородский техникум  общественного питания» </a:t>
            </a:r>
          </a:p>
          <a:p>
            <a:pPr>
              <a:buClr>
                <a:srgbClr val="A53010"/>
              </a:buClr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Черкашина Татьяна Александровна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467178C6-5678-4591-AF33-A3E42C03F189}"/>
              </a:ext>
            </a:extLst>
          </p:cNvPr>
          <p:cNvSpPr txBox="1">
            <a:spLocks/>
          </p:cNvSpPr>
          <p:nvPr/>
        </p:nvSpPr>
        <p:spPr>
          <a:xfrm>
            <a:off x="1330606" y="581128"/>
            <a:ext cx="7210746" cy="881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одзаголовок 2">
            <a:extLst>
              <a:ext uri="{FF2B5EF4-FFF2-40B4-BE49-F238E27FC236}">
                <a16:creationId xmlns="" xmlns:a16="http://schemas.microsoft.com/office/drawing/2014/main" id="{B57EECD2-3554-402C-9909-5AB12354DD7F}"/>
              </a:ext>
            </a:extLst>
          </p:cNvPr>
          <p:cNvSpPr txBox="1">
            <a:spLocks/>
          </p:cNvSpPr>
          <p:nvPr/>
        </p:nvSpPr>
        <p:spPr>
          <a:xfrm>
            <a:off x="5152979" y="6151554"/>
            <a:ext cx="1839686" cy="59191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53010"/>
              </a:buClr>
            </a:pP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Белгород </a:t>
            </a:r>
          </a:p>
          <a:p>
            <a:pPr>
              <a:buClr>
                <a:srgbClr val="A53010"/>
              </a:buClr>
            </a:pP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2022г.</a:t>
            </a:r>
            <a:endParaRPr lang="ru-RU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429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90550" y="578228"/>
            <a:ext cx="11277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Правовая культура - это сфера свободы, позволяющая человеку реализовать свои способности, интересы, потребности. Одновременно с этим правовая культура воспитывает дисциплину и ответственность, без которых свобода в обществе невозможна. </a:t>
            </a:r>
            <a:endParaRPr lang="ru-RU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2019301"/>
            <a:ext cx="8324850" cy="427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8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719499" y="308074"/>
            <a:ext cx="44353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 правовой культуры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38672" y="1227411"/>
            <a:ext cx="2352675" cy="11903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правосознания в обществе, то есть уровень правосознания каждого отдельного человека и всего общества в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целом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38672" y="2915697"/>
            <a:ext cx="2352675" cy="9598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Действенность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функционирования всех основных правовых органов и учреждений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38672" y="4387889"/>
            <a:ext cx="2352675" cy="8950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правотворческой деятельности (правотворчества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64995" y="5795252"/>
            <a:ext cx="2352675" cy="6628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законности и прочность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правопорядка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5572693" y="5297315"/>
            <a:ext cx="484632" cy="497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5572693" y="2417760"/>
            <a:ext cx="484632" cy="497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5572693" y="3898262"/>
            <a:ext cx="484632" cy="497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5572693" y="729014"/>
            <a:ext cx="484632" cy="4979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1884660"/>
            <a:ext cx="3971924" cy="3342149"/>
          </a:xfrm>
          <a:prstGeom prst="rect">
            <a:avLst/>
          </a:prstGeom>
        </p:spPr>
      </p:pic>
      <p:pic>
        <p:nvPicPr>
          <p:cNvPr id="4098" name="Picture 2" descr="https://vpkver.ru/uploads/posts/2021-05/1621950017_85547462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1" y="1873912"/>
            <a:ext cx="3971924" cy="3352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81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3249" y="2026251"/>
            <a:ext cx="2495751" cy="277434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72337" y="208062"/>
            <a:ext cx="40473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ровни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правовой культуры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71650" y="114908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14475" y="1010588"/>
            <a:ext cx="89535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1 уровень. </a:t>
            </a:r>
            <a:r>
              <a:rPr lang="ru-RU" sz="1400" b="1" dirty="0">
                <a:solidFill>
                  <a:srgbClr val="000000"/>
                </a:solidFill>
                <a:latin typeface="Georgia" panose="02040502050405020303" pitchFamily="18" charset="0"/>
              </a:rPr>
              <a:t>П</a:t>
            </a:r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равовая </a:t>
            </a:r>
            <a:r>
              <a:rPr lang="ru-RU" sz="1400" b="1" dirty="0">
                <a:solidFill>
                  <a:srgbClr val="000000"/>
                </a:solidFill>
                <a:latin typeface="Georgia" panose="02040502050405020303" pitchFamily="18" charset="0"/>
              </a:rPr>
              <a:t>культуру </a:t>
            </a:r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личности</a:t>
            </a:r>
            <a:r>
              <a:rPr lang="ru-RU" dirty="0" smtClean="0">
                <a:solidFill>
                  <a:prstClr val="black"/>
                </a:solidFill>
              </a:rPr>
              <a:t> -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правосознание </a:t>
            </a:r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личности, её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привычка </a:t>
            </a:r>
            <a:r>
              <a:rPr lang="ru-RU" sz="1400" dirty="0">
                <a:solidFill>
                  <a:srgbClr val="000000"/>
                </a:solidFill>
                <a:latin typeface="Georgia" panose="02040502050405020303" pitchFamily="18" charset="0"/>
              </a:rPr>
              <a:t>к правомерному, законопослушному поведению и уровень её правовой активности. Правовая культура личности неразрывно связана с такими нравственными качествами как справедливость, доброта, чувство собственного достоинства, совестливость.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52537" y="5293043"/>
            <a:ext cx="96869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2 уровень. </a:t>
            </a:r>
            <a:r>
              <a:rPr lang="ru-RU" sz="1400" b="1" dirty="0">
                <a:solidFill>
                  <a:srgbClr val="000000"/>
                </a:solidFill>
                <a:latin typeface="Georgia" panose="02040502050405020303" pitchFamily="18" charset="0"/>
              </a:rPr>
              <a:t>П</a:t>
            </a:r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равовая </a:t>
            </a:r>
            <a:r>
              <a:rPr lang="ru-RU" sz="1400" b="1" dirty="0">
                <a:solidFill>
                  <a:srgbClr val="000000"/>
                </a:solidFill>
                <a:latin typeface="Georgia" panose="02040502050405020303" pitchFamily="18" charset="0"/>
              </a:rPr>
              <a:t>культура общества в </a:t>
            </a:r>
            <a:r>
              <a:rPr lang="ru-RU" sz="1400" b="1" dirty="0" smtClean="0">
                <a:solidFill>
                  <a:srgbClr val="000000"/>
                </a:solidFill>
                <a:latin typeface="Georgia" panose="02040502050405020303" pitchFamily="18" charset="0"/>
              </a:rPr>
              <a:t>целом.</a:t>
            </a:r>
            <a:r>
              <a:rPr lang="ru-RU" sz="11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Georgia" panose="02040502050405020303" pitchFamily="18" charset="0"/>
              </a:rPr>
              <a:t>Правовая культура общества складывается из правовой культуры отдельных граждан.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270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690937" y="3026568"/>
            <a:ext cx="44938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правовой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</a:t>
            </a:r>
            <a:endParaRPr lang="ru-RU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073833" y="4463461"/>
            <a:ext cx="3305174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Прогностическая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оставление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 относительно развития правовой системы в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целом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79577" y="670393"/>
            <a:ext cx="3333749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Правосоциализаторская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правовых качеств личности, а также организации самовоспитания, правового обучения и юридической помощи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населению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385763" y="3353799"/>
            <a:ext cx="3305174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Ценностно-нормативная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Ценностное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фактов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жизни, которые отображаются в поступках и сознании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людей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7876203" y="3353799"/>
            <a:ext cx="3305174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Коммуникативная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Общение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 в юридической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857154" y="670394"/>
            <a:ext cx="3324223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Праворегулятивная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еализация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эффективной и устойчивой работы правовой системы в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4073833" y="293681"/>
            <a:ext cx="3305174" cy="221932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4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Правопреобразовательная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еоретическая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организаторская деятельность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формированию правового государства и гражданского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242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198" y="2588439"/>
            <a:ext cx="4737003" cy="30360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594" y="332217"/>
            <a:ext cx="4816257" cy="3036071"/>
          </a:xfrm>
          <a:prstGeom prst="rect">
            <a:avLst/>
          </a:prstGeom>
        </p:spPr>
      </p:pic>
      <p:pic>
        <p:nvPicPr>
          <p:cNvPr id="3074" name="Picture 2" descr="https://avatars.mds.yandex.net/i?id=0718523f4c059882009df887d3725242_l-4569097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3600450"/>
            <a:ext cx="3381376" cy="299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881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95" y="105402"/>
            <a:ext cx="9291109" cy="137781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78167" y="1382784"/>
            <a:ext cx="4749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Правосознание включает в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себя: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i?id=ca8c2f960e836e7d69163409f6c7d4ed_l-521665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49" y="2305050"/>
            <a:ext cx="4616450" cy="356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609600" y="1995130"/>
            <a:ext cx="415858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  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знания, то есть информация о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сторонах правовой системы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</a:t>
            </a:r>
          </a:p>
          <a:p>
            <a:pPr lvl="0" algn="ctr"/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 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Правовую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идеологию, то есть систему научных правовых явлений (правовые знания, понятия, категории, принципы, убеждения,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идеи</a:t>
            </a:r>
          </a:p>
          <a:p>
            <a:pPr lvl="0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установки, то есть предрасположенность личности (группы, общества) воспринимать и оценивать правовые явления и действовать исходя из их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</a:t>
            </a:r>
          </a:p>
          <a:p>
            <a:pPr lvl="0" algn="just"/>
            <a:endParaRPr lang="ru-RU" sz="1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   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Правовую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психологию, то есть систему правовых чувств, эмоций, настроений выражающих отношение людей к праву</a:t>
            </a:r>
            <a:endParaRPr lang="ru-RU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/>
            <a:endParaRPr lang="ru-RU" sz="11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632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81225" y="1527513"/>
            <a:ext cx="724852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Обыденное правосознание 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уровень правосознания обычного человека, который не обладает какими-либо специальными правовыми знаниями, а руководствуется тем минимумом правовых знаний, необходимым ему для работы и повседневной жизни. Обыденное правосознание получено человеком на основе собственного жизненного опыта и отрывочных правовых знаний. Оно носит фрагментарный характер и существует в виде установок.  Человек знает, как надо поступать в той или иной ситуации, но по большому счёту не осознаёт почему.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5350" y="364093"/>
            <a:ext cx="100488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правосознание также принято выделять несколько уровней, таких как: обыденное правосознание, профессиональное правосознание и научное (теоретическое) правосознание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1525" y="3990466"/>
            <a:ext cx="484822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правосознание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уровень правосознания характерный для профессиональных юристов, которые не только обладают глубокими правовыми знаниями, но и умеют их применять на практике. Это адвокаты, судьи, прокуроры, следователи, нотариусы. Ведь данные профессионалы обязаны строго следовать духу и букве закона.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91250" y="3990466"/>
            <a:ext cx="58293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 (теоретическое) правосознание – 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уровень правосознания, для которого характерен глубокий уровень обобщения. Таким обобщением занимаются учёные юристы, которые на теоретическом уровне анализируют различные паровые нормы и предписания, и умеют представлять их в исторической ретроспективе, они изучают состояние действующей правовой системы, выявляют необходимые изменения права в связи с развитием и изменением общества.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38800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0728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4426" y="696575"/>
            <a:ext cx="989647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Правосознание существует в нескольких видах: индивидуальном, групповом и общественном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Индивидуальное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правосознание, 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у каждого конкретного человека. К индивидуальному правосознанию можно отнести правомерное поведение человека, знание им законов и правовых норм, а также его правовую активность и нетерпимость к каким бы то ни было проявлениям неправомерного поведения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Групповое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формируется в отдельных социальных группах и показывает особенности восприятия правовых норм: молодёжью, преступным сообществом, бюрократией, верующими и другими группами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Общественное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правосознание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характерно для конкретного общества в целом.</a:t>
            </a:r>
            <a:endParaRPr lang="ru-RU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095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5326" y="311259"/>
            <a:ext cx="1109662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последнею роль в формировании правосознания у человека играют так называемые позитивные условия формирования правосознания, к которым относятся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необходимости права, то есть осознание того, что закон – это порядок;</a:t>
            </a:r>
          </a:p>
          <a:p>
            <a:r>
              <a:rPr lang="ru-RU" sz="1400" b="1" dirty="0">
                <a:solidFill>
                  <a:srgbClr val="000000"/>
                </a:solidFill>
                <a:latin typeface="Georgia" panose="02040502050405020303" pitchFamily="18" charset="0"/>
              </a:rPr>
              <a:t>   </a:t>
            </a:r>
            <a:endParaRPr lang="ru-RU" sz="1400" b="1" dirty="0" smtClean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Соблюдение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правовых норм по убеждению, а не из-за чувства страха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  </a:t>
            </a:r>
          </a:p>
          <a:p>
            <a:pPr algn="ctr"/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Уважительное отношение к правам других людей.</a:t>
            </a:r>
            <a:endParaRPr lang="ru-RU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Что это - правосознание?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3724275"/>
            <a:ext cx="4425950" cy="259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120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1D5AC23D-D650-4EC6-8FF4-1F8169FEBEEC}"/>
              </a:ext>
            </a:extLst>
          </p:cNvPr>
          <p:cNvSpPr txBox="1">
            <a:spLocks/>
          </p:cNvSpPr>
          <p:nvPr/>
        </p:nvSpPr>
        <p:spPr>
          <a:xfrm>
            <a:off x="3342958" y="2123057"/>
            <a:ext cx="5904455" cy="22747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431800" algn="ctr">
              <a:lnSpc>
                <a:spcPct val="107000"/>
              </a:lnSpc>
            </a:pPr>
            <a:r>
              <a:rPr lang="ru-RU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74133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403</Words>
  <Application>Microsoft Office PowerPoint</Application>
  <PresentationFormat>Широкоэкранный</PresentationFormat>
  <Paragraphs>53</Paragraphs>
  <Slides>11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Georgia</vt:lpstr>
      <vt:lpstr>Times New Roman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Учетная запись Майкрософт</cp:lastModifiedBy>
  <cp:revision>106</cp:revision>
  <dcterms:created xsi:type="dcterms:W3CDTF">2022-01-25T08:44:18Z</dcterms:created>
  <dcterms:modified xsi:type="dcterms:W3CDTF">2022-11-22T13:28:35Z</dcterms:modified>
</cp:coreProperties>
</file>