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6" r:id="rId4"/>
    <p:sldId id="259" r:id="rId5"/>
    <p:sldId id="266" r:id="rId6"/>
    <p:sldId id="260" r:id="rId7"/>
    <p:sldId id="261" r:id="rId8"/>
    <p:sldId id="267" r:id="rId9"/>
    <p:sldId id="262" r:id="rId10"/>
    <p:sldId id="264" r:id="rId11"/>
    <p:sldId id="268" r:id="rId12"/>
    <p:sldId id="263" r:id="rId13"/>
    <p:sldId id="270" r:id="rId14"/>
    <p:sldId id="269" r:id="rId15"/>
    <p:sldId id="271" r:id="rId16"/>
    <p:sldId id="272" r:id="rId17"/>
    <p:sldId id="265" r:id="rId18"/>
    <p:sldId id="273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6200"/>
    <a:srgbClr val="FF0000"/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4" d="100"/>
          <a:sy n="84" d="100"/>
        </p:scale>
        <p:origin x="658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0DBC5-9D3C-4E05-9351-81539181F0BF}" type="datetimeFigureOut">
              <a:rPr lang="ru-RU" smtClean="0"/>
              <a:t>22.09.2024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662A4-C6A6-4DAD-AFCE-B9A3ED958F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209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0DBC5-9D3C-4E05-9351-81539181F0BF}" type="datetimeFigureOut">
              <a:rPr lang="ru-RU" smtClean="0"/>
              <a:t>22.09.2024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662A4-C6A6-4DAD-AFCE-B9A3ED958F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31203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0DBC5-9D3C-4E05-9351-81539181F0BF}" type="datetimeFigureOut">
              <a:rPr lang="ru-RU" smtClean="0"/>
              <a:t>22.09.2024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662A4-C6A6-4DAD-AFCE-B9A3ED958F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75557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0DBC5-9D3C-4E05-9351-81539181F0BF}" type="datetimeFigureOut">
              <a:rPr lang="ru-RU" smtClean="0"/>
              <a:t>22.09.2024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662A4-C6A6-4DAD-AFCE-B9A3ED958F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2127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0DBC5-9D3C-4E05-9351-81539181F0BF}" type="datetimeFigureOut">
              <a:rPr lang="ru-RU" smtClean="0"/>
              <a:t>22.09.2024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662A4-C6A6-4DAD-AFCE-B9A3ED958F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25952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0DBC5-9D3C-4E05-9351-81539181F0BF}" type="datetimeFigureOut">
              <a:rPr lang="ru-RU" smtClean="0"/>
              <a:t>22.09.2024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662A4-C6A6-4DAD-AFCE-B9A3ED958F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13505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0DBC5-9D3C-4E05-9351-81539181F0BF}" type="datetimeFigureOut">
              <a:rPr lang="ru-RU" smtClean="0"/>
              <a:t>22.09.2024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662A4-C6A6-4DAD-AFCE-B9A3ED958F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234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0DBC5-9D3C-4E05-9351-81539181F0BF}" type="datetimeFigureOut">
              <a:rPr lang="ru-RU" smtClean="0"/>
              <a:t>22.09.2024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662A4-C6A6-4DAD-AFCE-B9A3ED958F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9598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0DBC5-9D3C-4E05-9351-81539181F0BF}" type="datetimeFigureOut">
              <a:rPr lang="ru-RU" smtClean="0"/>
              <a:t>22.09.2024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662A4-C6A6-4DAD-AFCE-B9A3ED958F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70187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0DBC5-9D3C-4E05-9351-81539181F0BF}" type="datetimeFigureOut">
              <a:rPr lang="ru-RU" smtClean="0"/>
              <a:t>22.09.2024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662A4-C6A6-4DAD-AFCE-B9A3ED958F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88841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0DBC5-9D3C-4E05-9351-81539181F0BF}" type="datetimeFigureOut">
              <a:rPr lang="ru-RU" smtClean="0"/>
              <a:t>22.09.2024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662A4-C6A6-4DAD-AFCE-B9A3ED958F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8433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60DBC5-9D3C-4E05-9351-81539181F0BF}" type="datetimeFigureOut">
              <a:rPr lang="ru-RU" smtClean="0"/>
              <a:t>22.09.2024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F662A4-C6A6-4DAD-AFCE-B9A3ED958F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7792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8.wdp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microsoft.com/office/2007/relationships/hdphoto" Target="../media/hdphoto8.wdp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9.wdp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0.wdp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microsoft.com/office/2007/relationships/hdphoto" Target="../media/hdphoto4.wdp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6.wdp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microsoft.com/office/2007/relationships/hdphoto" Target="../media/hdphoto6.wdp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microsoft.com/office/2007/relationships/hdphoto" Target="../media/hdphoto7.wdp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24096" y="663068"/>
            <a:ext cx="4480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  <a:effectLst>
                  <a:glow rad="101600">
                    <a:srgbClr val="F26200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30B0504020000000003" pitchFamily="66" charset="0"/>
              </a:rPr>
              <a:t>Испания</a:t>
            </a:r>
            <a:endParaRPr lang="ru-RU" sz="4800" b="1" dirty="0">
              <a:solidFill>
                <a:schemeClr val="bg1"/>
              </a:solidFill>
              <a:effectLst>
                <a:glow rad="101600">
                  <a:srgbClr val="F26200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anose="030B0504020000000003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4096" y="1822368"/>
            <a:ext cx="63315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  <a:effectLst>
                  <a:glow rad="101600">
                    <a:srgbClr val="800080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30B0504020000000003" pitchFamily="66" charset="0"/>
              </a:rPr>
              <a:t>Великобритания</a:t>
            </a:r>
            <a:endParaRPr lang="ru-RU" sz="4800" b="1" dirty="0">
              <a:solidFill>
                <a:schemeClr val="bg1"/>
              </a:solidFill>
              <a:effectLst>
                <a:glow rad="101600">
                  <a:srgbClr val="800080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anose="030B0504020000000003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4096" y="2981668"/>
            <a:ext cx="4480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  <a:effectLst>
                  <a:glow rad="101600">
                    <a:srgbClr val="FFFF00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30B0504020000000003" pitchFamily="66" charset="0"/>
              </a:rPr>
              <a:t>Германия</a:t>
            </a:r>
            <a:endParaRPr lang="ru-RU" sz="4800" b="1" dirty="0">
              <a:solidFill>
                <a:schemeClr val="bg1"/>
              </a:solidFill>
              <a:effectLst>
                <a:glow rad="101600">
                  <a:srgbClr val="FFFF00">
                    <a:alpha val="6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anose="030B0504020000000003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4096" y="4060233"/>
            <a:ext cx="4480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  <a:effectLst>
                  <a:glow rad="101600">
                    <a:srgbClr val="00B0F0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30B0504020000000003" pitchFamily="66" charset="0"/>
              </a:rPr>
              <a:t>Франция</a:t>
            </a:r>
            <a:endParaRPr lang="ru-RU" sz="4800" b="1" dirty="0">
              <a:solidFill>
                <a:schemeClr val="bg1"/>
              </a:solidFill>
              <a:effectLst>
                <a:glow rad="101600">
                  <a:srgbClr val="00B0F0">
                    <a:alpha val="6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anose="030B0504020000000003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4096" y="5138798"/>
            <a:ext cx="4480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  <a:effectLst>
                  <a:glow rad="101600">
                    <a:srgbClr val="FF0000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30B0504020000000003" pitchFamily="66" charset="0"/>
              </a:rPr>
              <a:t>Китай</a:t>
            </a:r>
            <a:endParaRPr lang="ru-RU" sz="4800" b="1" dirty="0">
              <a:solidFill>
                <a:schemeClr val="bg1"/>
              </a:solidFill>
              <a:effectLst>
                <a:glow rad="101600">
                  <a:srgbClr val="FF0000">
                    <a:alpha val="6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anose="030B0504020000000003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82128" y="690941"/>
            <a:ext cx="42153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Мистер, миссис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882128" y="1822368"/>
            <a:ext cx="42153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Сяньшэн, тайтай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882128" y="2916369"/>
            <a:ext cx="42153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Сеньор, сеньора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882128" y="5085821"/>
            <a:ext cx="42153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Месье, мадам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882128" y="4001095"/>
            <a:ext cx="42153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Герр, Фрау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0121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28016" y="187865"/>
            <a:ext cx="11777472" cy="3327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  <a:spcAft>
                <a:spcPts val="800"/>
              </a:spcAft>
              <a:buSzPts val="1600"/>
            </a:pP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Обращения также </a:t>
            </a:r>
            <a:r>
              <a:rPr lang="ru-RU" sz="32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усиливают призыв к какому-либо действию </a:t>
            </a:r>
          </a:p>
          <a:p>
            <a:pPr lvl="0" algn="just">
              <a:lnSpc>
                <a:spcPct val="107000"/>
              </a:lnSpc>
              <a:spcAft>
                <a:spcPts val="800"/>
              </a:spcAft>
              <a:buSzPts val="1600"/>
            </a:pPr>
            <a:r>
              <a:rPr lang="ru-RU" sz="4000" b="1" i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4000" b="1" i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Вставай, </a:t>
            </a:r>
            <a:r>
              <a:rPr lang="ru-RU" sz="4000" b="1" i="1" u="sng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Нафаня</a:t>
            </a:r>
            <a:r>
              <a:rPr lang="ru-RU" sz="4000" b="1" i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, просыпайся.</a:t>
            </a:r>
            <a:endParaRPr lang="ru-RU" sz="4000" b="1" dirty="0" smtClean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zitsa" panose="020B0500000000000000" pitchFamily="34" charset="-52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4000" b="1" i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-Ты, </a:t>
            </a:r>
            <a:r>
              <a:rPr lang="ru-RU" sz="4000" b="1" i="1" u="sng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Наташа</a:t>
            </a:r>
            <a:r>
              <a:rPr lang="ru-RU" sz="4000" b="1" i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, тащи краски и кисточки. Ты, </a:t>
            </a:r>
            <a:r>
              <a:rPr lang="ru-RU" sz="4000" b="1" i="1" u="sng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Юлька</a:t>
            </a:r>
            <a:r>
              <a:rPr lang="ru-RU" sz="4000" b="1" i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, отгрызай черную веревку. </a:t>
            </a:r>
            <a:endParaRPr lang="ru-RU" sz="40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zitsa" panose="020B0500000000000000" pitchFamily="34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016" y="3859135"/>
            <a:ext cx="3462828" cy="3090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997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066544" y="264055"/>
            <a:ext cx="9902952" cy="2302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  <a:spcAft>
                <a:spcPts val="800"/>
              </a:spcAft>
              <a:buSzPts val="1600"/>
            </a:pP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Иногда, используя обращения, герои пытаются </a:t>
            </a:r>
            <a:r>
              <a:rPr lang="ru-RU" sz="28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расположить к себе окружающих</a:t>
            </a:r>
            <a:r>
              <a:rPr lang="ru-RU" sz="2800" b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2800" b="1" u="sng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Aft>
                <a:spcPts val="800"/>
              </a:spcAft>
              <a:buSzPts val="1600"/>
            </a:pPr>
            <a:r>
              <a:rPr lang="ru-RU" sz="3600" b="1" i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3600" b="1" i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Мы не нарочно, </a:t>
            </a:r>
            <a:r>
              <a:rPr lang="ru-RU" sz="3600" b="1" i="1" u="sng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дедушка Диадох</a:t>
            </a:r>
            <a:r>
              <a:rPr lang="ru-RU" sz="3600" b="1" i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, - вежливо отвечает Кузька.</a:t>
            </a:r>
            <a:endParaRPr lang="ru-RU" sz="36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zitsa" panose="020B0500000000000000" pitchFamily="34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s://u-ssr.ru/uploads/posts/2022-04/1650103469_00020_00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76873" l="0" r="60712">
                        <a14:foregroundMark x1="51644" y1="10327" x2="55753" y2="3709"/>
                        <a14:foregroundMark x1="57808" y1="14182" x2="57808" y2="14182"/>
                        <a14:foregroundMark x1="55014" y1="10691" x2="59836" y2="7782"/>
                        <a14:foregroundMark x1="58384" y1="7200" x2="58384" y2="7200"/>
                        <a14:foregroundMark x1="56767" y1="2145" x2="56767" y2="2145"/>
                        <a14:foregroundMark x1="56493" y1="2364" x2="56493" y2="2364"/>
                        <a14:foregroundMark x1="56493" y1="2364" x2="56493" y2="2364"/>
                        <a14:foregroundMark x1="59260" y1="7018" x2="60712" y2="7964"/>
                        <a14:foregroundMark x1="4712" y1="20218" x2="4712" y2="20218"/>
                        <a14:foregroundMark x1="9534" y1="12655" x2="9534" y2="12655"/>
                        <a14:foregroundMark x1="7205" y1="11491" x2="7205" y2="11491"/>
                        <a14:foregroundMark x1="9096" y1="6036" x2="9096" y2="6036"/>
                        <a14:foregroundMark x1="1644" y1="65600" x2="1644" y2="65600"/>
                        <a14:foregroundMark x1="4849" y1="64036" x2="27" y2="67345"/>
                        <a14:foregroundMark x1="37315" y1="28727" x2="31342" y2="63273"/>
                        <a14:backgroundMark x1="43315" y1="38655" x2="43479" y2="69127"/>
                        <a14:backgroundMark x1="38630" y1="55927" x2="57370" y2="66800"/>
                        <a14:backgroundMark x1="57644" y1="54945" x2="56329" y2="56109"/>
                        <a14:backgroundMark x1="3534" y1="5055" x2="3534" y2="5055"/>
                        <a14:backgroundMark x1="4274" y1="1200" x2="1068" y2="11273"/>
                        <a14:backgroundMark x1="40384" y1="18255" x2="47425" y2="4655"/>
                        <a14:backgroundMark x1="46247" y1="2327" x2="46247" y2="2327"/>
                        <a14:backgroundMark x1="21233" y1="582" x2="21233" y2="582"/>
                        <a14:backgroundMark x1="35288" y1="73164" x2="36301" y2="52618"/>
                        <a14:backgroundMark x1="2521" y1="70255" x2="2521" y2="70255"/>
                        <a14:backgroundMark x1="2658" y1="60182" x2="2658" y2="60182"/>
                        <a14:backgroundMark x1="1644" y1="31636" x2="1644" y2="31636"/>
                        <a14:backgroundMark x1="5151" y1="8945" x2="5151" y2="8945"/>
                        <a14:backgroundMark x1="2521" y1="74909" x2="3260" y2="70255"/>
                        <a14:backgroundMark x1="5452" y1="65418" x2="3397" y2="71418"/>
                        <a14:backgroundMark x1="2384" y1="60764" x2="3973" y2="58436"/>
                        <a14:backgroundMark x1="904" y1="30873" x2="1644" y2="38255"/>
                        <a14:backgroundMark x1="52685" y1="2145" x2="52685" y2="2145"/>
                        <a14:backgroundMark x1="21397" y1="1382" x2="21397" y2="1382"/>
                        <a14:backgroundMark x1="24904" y1="1564" x2="24904" y2="15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7816" b="27193"/>
          <a:stretch/>
        </p:blipFill>
        <p:spPr bwMode="auto">
          <a:xfrm>
            <a:off x="116260" y="607620"/>
            <a:ext cx="2272936" cy="2005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9567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066544" y="264055"/>
            <a:ext cx="9902952" cy="2302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  <a:spcAft>
                <a:spcPts val="800"/>
              </a:spcAft>
              <a:buSzPts val="1600"/>
            </a:pP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Иногда, используя обращения, герои пытаются </a:t>
            </a:r>
            <a:r>
              <a:rPr lang="ru-RU" sz="28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расположить к себе окружающих</a:t>
            </a:r>
            <a:r>
              <a:rPr lang="ru-RU" sz="2800" b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2800" b="1" u="sng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Aft>
                <a:spcPts val="800"/>
              </a:spcAft>
              <a:buSzPts val="1600"/>
            </a:pPr>
            <a:r>
              <a:rPr lang="ru-RU" sz="3600" b="1" i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3600" b="1" i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Мы не нарочно, </a:t>
            </a:r>
            <a:r>
              <a:rPr lang="ru-RU" sz="3600" b="1" i="1" u="sng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дедушка Диадох</a:t>
            </a:r>
            <a:r>
              <a:rPr lang="ru-RU" sz="3600" b="1" i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, - вежливо отвечает Кузька.</a:t>
            </a:r>
            <a:endParaRPr lang="ru-RU" sz="36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zitsa" panose="020B0500000000000000" pitchFamily="34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s://u-ssr.ru/uploads/posts/2022-04/1650103469_00020_00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76873" l="0" r="60712">
                        <a14:foregroundMark x1="51644" y1="10327" x2="55753" y2="3709"/>
                        <a14:foregroundMark x1="57808" y1="14182" x2="57808" y2="14182"/>
                        <a14:foregroundMark x1="55014" y1="10691" x2="59836" y2="7782"/>
                        <a14:foregroundMark x1="58384" y1="7200" x2="58384" y2="7200"/>
                        <a14:foregroundMark x1="56767" y1="2145" x2="56767" y2="2145"/>
                        <a14:foregroundMark x1="56493" y1="2364" x2="56493" y2="2364"/>
                        <a14:foregroundMark x1="56493" y1="2364" x2="56493" y2="2364"/>
                        <a14:foregroundMark x1="59260" y1="7018" x2="60712" y2="7964"/>
                        <a14:foregroundMark x1="4712" y1="20218" x2="4712" y2="20218"/>
                        <a14:foregroundMark x1="9534" y1="12655" x2="9534" y2="12655"/>
                        <a14:foregroundMark x1="7205" y1="11491" x2="7205" y2="11491"/>
                        <a14:foregroundMark x1="9096" y1="6036" x2="9096" y2="6036"/>
                        <a14:foregroundMark x1="1644" y1="65600" x2="1644" y2="65600"/>
                        <a14:foregroundMark x1="4849" y1="64036" x2="27" y2="67345"/>
                        <a14:foregroundMark x1="37315" y1="28727" x2="31342" y2="63273"/>
                        <a14:backgroundMark x1="43315" y1="38655" x2="43479" y2="69127"/>
                        <a14:backgroundMark x1="38630" y1="55927" x2="57370" y2="66800"/>
                        <a14:backgroundMark x1="57644" y1="54945" x2="56329" y2="56109"/>
                        <a14:backgroundMark x1="3534" y1="5055" x2="3534" y2="5055"/>
                        <a14:backgroundMark x1="4274" y1="1200" x2="1068" y2="11273"/>
                        <a14:backgroundMark x1="40384" y1="18255" x2="47425" y2="4655"/>
                        <a14:backgroundMark x1="46247" y1="2327" x2="46247" y2="2327"/>
                        <a14:backgroundMark x1="21233" y1="582" x2="21233" y2="582"/>
                        <a14:backgroundMark x1="35288" y1="73164" x2="36301" y2="52618"/>
                        <a14:backgroundMark x1="2521" y1="70255" x2="2521" y2="70255"/>
                        <a14:backgroundMark x1="2658" y1="60182" x2="2658" y2="60182"/>
                        <a14:backgroundMark x1="1644" y1="31636" x2="1644" y2="31636"/>
                        <a14:backgroundMark x1="5151" y1="8945" x2="5151" y2="8945"/>
                        <a14:backgroundMark x1="2521" y1="74909" x2="3260" y2="70255"/>
                        <a14:backgroundMark x1="5452" y1="65418" x2="3397" y2="71418"/>
                        <a14:backgroundMark x1="2384" y1="60764" x2="3973" y2="58436"/>
                        <a14:backgroundMark x1="904" y1="30873" x2="1644" y2="38255"/>
                        <a14:backgroundMark x1="52685" y1="2145" x2="52685" y2="2145"/>
                        <a14:backgroundMark x1="21397" y1="1382" x2="21397" y2="1382"/>
                        <a14:backgroundMark x1="24904" y1="1564" x2="24904" y2="15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7816" b="27193"/>
          <a:stretch/>
        </p:blipFill>
        <p:spPr bwMode="auto">
          <a:xfrm>
            <a:off x="116260" y="607620"/>
            <a:ext cx="2272936" cy="2005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2910172"/>
            <a:ext cx="9208008" cy="36094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400" b="1" i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- Что ты, </a:t>
            </a:r>
            <a:r>
              <a:rPr lang="ru-RU" sz="3400" b="1" i="1" u="sng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вкусненькая</a:t>
            </a:r>
            <a:r>
              <a:rPr lang="ru-RU" sz="3400" b="1" i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, - даже испугалась Баба Яга, - я уж и не помню, когда последний раз кого похищала.</a:t>
            </a:r>
            <a:endParaRPr lang="ru-RU" sz="3400" b="1" dirty="0" smtClean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zitsa" panose="020B0500000000000000" pitchFamily="34" charset="-52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400" b="1" i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- Ох вы, мои </a:t>
            </a:r>
            <a:r>
              <a:rPr lang="ru-RU" sz="3400" b="1" i="1" u="sng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яхонтовые</a:t>
            </a:r>
            <a:r>
              <a:rPr lang="ru-RU" sz="3400" b="1" i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, чем смогу — помогу вам, </a:t>
            </a:r>
            <a:r>
              <a:rPr lang="ru-RU" sz="3400" b="1" i="1" u="sng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бриллиантовые.</a:t>
            </a:r>
            <a:r>
              <a:rPr lang="ru-RU" sz="3400" b="1" i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 Говорите, что у вас за дело. </a:t>
            </a:r>
            <a:endParaRPr lang="ru-RU" sz="34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zitsa" panose="020B0500000000000000" pitchFamily="34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14942" y="1969811"/>
            <a:ext cx="4203342" cy="5152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260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01752" y="377618"/>
            <a:ext cx="11311128" cy="26686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  <a:spcAft>
                <a:spcPts val="800"/>
              </a:spcAft>
              <a:buSzPts val="1600"/>
            </a:pP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Обращения используются для того, чтобы </a:t>
            </a:r>
            <a:r>
              <a:rPr lang="ru-RU" sz="32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выразить просьбу. </a:t>
            </a:r>
          </a:p>
          <a:p>
            <a:pPr lvl="0" algn="just">
              <a:lnSpc>
                <a:spcPct val="107000"/>
              </a:lnSpc>
              <a:spcAft>
                <a:spcPts val="800"/>
              </a:spcAft>
              <a:buSzPts val="1600"/>
            </a:pPr>
            <a:r>
              <a:rPr lang="ru-RU" sz="4000" b="1" i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4000" b="1" i="1" u="sng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Кузька</a:t>
            </a:r>
            <a:r>
              <a:rPr lang="ru-RU" sz="4000" b="1" i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! </a:t>
            </a:r>
            <a:r>
              <a:rPr lang="ru-RU" sz="4000" b="1" i="1" u="sng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Кузенька</a:t>
            </a:r>
            <a:r>
              <a:rPr lang="ru-RU" sz="4000" b="1" i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! Спаси меня от них</a:t>
            </a:r>
            <a:r>
              <a:rPr lang="ru-RU" sz="4000" b="1" i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40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zitsa" panose="020B0500000000000000" pitchFamily="34" charset="-52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Aft>
                <a:spcPts val="800"/>
              </a:spcAft>
              <a:buSzPts val="1600"/>
            </a:pPr>
            <a:r>
              <a:rPr lang="ru-RU" sz="4000" b="1" i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ru-RU" sz="4000" b="1" i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Давай никуда не пойдем, </a:t>
            </a:r>
            <a:r>
              <a:rPr lang="ru-RU" sz="4000" b="1" i="1" u="sng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Кузька</a:t>
            </a:r>
            <a:r>
              <a:rPr lang="ru-RU" sz="4000" b="1" i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40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zitsa" panose="020B0500000000000000" pitchFamily="34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8611" b="75463" l="22656" r="38542">
                        <a14:foregroundMark x1="33281" y1="72963" x2="32396" y2="62222"/>
                        <a14:foregroundMark x1="26667" y1="41574" x2="26667" y2="41574"/>
                        <a14:foregroundMark x1="31563" y1="28611" x2="28229" y2="34167"/>
                        <a14:backgroundMark x1="35521" y1="66111" x2="35521" y2="66111"/>
                        <a14:backgroundMark x1="35833" y1="70648" x2="35833" y2="70648"/>
                      </a14:backgroundRemoval>
                    </a14:imgEffect>
                  </a14:imgLayer>
                </a14:imgProps>
              </a:ext>
            </a:extLst>
          </a:blip>
          <a:srcRect l="20780" t="27212" r="59475" b="23746"/>
          <a:stretch/>
        </p:blipFill>
        <p:spPr>
          <a:xfrm>
            <a:off x="133636" y="3046297"/>
            <a:ext cx="2780728" cy="3885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04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4008" y="263378"/>
            <a:ext cx="8555955" cy="2697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  <a:spcAft>
                <a:spcPts val="800"/>
              </a:spcAft>
              <a:buSzPts val="1600"/>
            </a:pP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Обращения появляются и </a:t>
            </a:r>
            <a:r>
              <a:rPr lang="ru-RU" sz="32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хвалебной речи</a:t>
            </a:r>
          </a:p>
          <a:p>
            <a:pPr lvl="0" algn="just">
              <a:lnSpc>
                <a:spcPct val="107000"/>
              </a:lnSpc>
              <a:spcAft>
                <a:spcPts val="800"/>
              </a:spcAft>
              <a:buSzPts val="1600"/>
            </a:pPr>
            <a:r>
              <a:rPr lang="ru-RU" sz="4000" b="1" i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- Ой, как здорово, </a:t>
            </a:r>
            <a:r>
              <a:rPr lang="ru-RU" sz="4000" b="1" i="1" u="sng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Кузенька</a:t>
            </a:r>
            <a:r>
              <a:rPr lang="ru-RU" sz="4000" b="1" i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. Мы их в миг к его крылышкам медом приклеим. </a:t>
            </a:r>
            <a:endParaRPr lang="ru-RU" sz="40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zitsa" panose="020B0500000000000000" pitchFamily="34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6095" y="391394"/>
            <a:ext cx="3931897" cy="2260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422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4008" y="263378"/>
            <a:ext cx="8555955" cy="2697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  <a:spcAft>
                <a:spcPts val="800"/>
              </a:spcAft>
              <a:buSzPts val="1600"/>
            </a:pP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Обращения появляются и </a:t>
            </a:r>
            <a:r>
              <a:rPr lang="ru-RU" sz="32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хвалебной речи</a:t>
            </a:r>
          </a:p>
          <a:p>
            <a:pPr lvl="0" algn="just">
              <a:lnSpc>
                <a:spcPct val="107000"/>
              </a:lnSpc>
              <a:spcAft>
                <a:spcPts val="800"/>
              </a:spcAft>
              <a:buSzPts val="1600"/>
            </a:pPr>
            <a:r>
              <a:rPr lang="ru-RU" sz="4000" b="1" i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- Ой, как здорово, </a:t>
            </a:r>
            <a:r>
              <a:rPr lang="ru-RU" sz="4000" b="1" i="1" u="sng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Кузенька</a:t>
            </a:r>
            <a:r>
              <a:rPr lang="ru-RU" sz="4000" b="1" i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. Мы их в миг к его крылышкам медом приклеим. </a:t>
            </a:r>
            <a:endParaRPr lang="ru-RU" sz="40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zitsa" panose="020B0500000000000000" pitchFamily="34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6095" y="391394"/>
            <a:ext cx="3931897" cy="226036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635882" y="4748076"/>
            <a:ext cx="7327647" cy="7287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4000" b="1" i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-Какой ты умненький, </a:t>
            </a:r>
            <a:r>
              <a:rPr lang="ru-RU" sz="4000" b="1" i="1" u="sng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братец</a:t>
            </a:r>
            <a:r>
              <a:rPr lang="ru-RU" sz="4000" b="1" i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40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zitsa" panose="020B0500000000000000" pitchFamily="34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08" y="3318617"/>
            <a:ext cx="4096512" cy="3382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306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19456" y="314345"/>
            <a:ext cx="11731752" cy="26686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  <a:spcAft>
                <a:spcPts val="800"/>
              </a:spcAft>
              <a:buSzPts val="1600"/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бращения </a:t>
            </a: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также играют важную роль </a:t>
            </a:r>
            <a:r>
              <a:rPr lang="ru-RU" sz="3200" b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вопросительных </a:t>
            </a:r>
            <a:r>
              <a:rPr lang="ru-RU" sz="32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предложениях</a:t>
            </a: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усиливая их влияние на адресата</a:t>
            </a: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lvl="0" algn="just">
              <a:lnSpc>
                <a:spcPct val="107000"/>
              </a:lnSpc>
              <a:spcAft>
                <a:spcPts val="800"/>
              </a:spcAft>
              <a:buSzPts val="1600"/>
            </a:pPr>
            <a:r>
              <a:rPr lang="ru-RU" sz="4000" b="1" i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4000" b="1" i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О чем ты, </a:t>
            </a:r>
            <a:r>
              <a:rPr lang="ru-RU" sz="4000" b="1" i="1" u="sng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Кузенька</a:t>
            </a:r>
            <a:r>
              <a:rPr lang="ru-RU" sz="4000" b="1" i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ru-RU" sz="40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zitsa" panose="020B0500000000000000" pitchFamily="34" charset="-52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Aft>
                <a:spcPts val="800"/>
              </a:spcAft>
              <a:buSzPts val="1600"/>
            </a:pPr>
            <a:r>
              <a:rPr lang="ru-RU" sz="4000" b="1" i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4000" b="1" i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Кто вы такие, </a:t>
            </a:r>
            <a:r>
              <a:rPr lang="ru-RU" sz="4000" b="1" i="1" u="sng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милые зверьки</a:t>
            </a:r>
            <a:r>
              <a:rPr lang="ru-RU" sz="4000" b="1" i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  <a:endParaRPr lang="ru-RU" sz="40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zitsa" panose="020B0500000000000000" pitchFamily="34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78096" y="3690992"/>
            <a:ext cx="3322608" cy="313361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467" b="88667" l="0" r="100000">
                        <a14:foregroundMark x1="29778" y1="66133" x2="30667" y2="77733"/>
                        <a14:foregroundMark x1="50000" y1="66533" x2="52222" y2="77200"/>
                        <a14:backgroundMark x1="82667" y1="32000" x2="92000" y2="33333"/>
                      </a14:backgroundRemoval>
                    </a14:imgEffect>
                  </a14:imgLayer>
                </a14:imgProps>
              </a:ext>
            </a:extLst>
          </a:blip>
          <a:srcRect t="6037" b="11270"/>
          <a:stretch/>
        </p:blipFill>
        <p:spPr>
          <a:xfrm>
            <a:off x="91296" y="2833292"/>
            <a:ext cx="2895981" cy="3991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686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02571" y="3509963"/>
            <a:ext cx="5635369" cy="333252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18872" y="47348"/>
            <a:ext cx="12192000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Написать </a:t>
            </a:r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в тетрадях небольшой </a:t>
            </a:r>
            <a:r>
              <a:rPr lang="ru-RU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текст </a:t>
            </a:r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(10-12 </a:t>
            </a:r>
            <a:r>
              <a:rPr lang="ru-RU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предложений) на тему: </a:t>
            </a:r>
            <a:endParaRPr lang="ru-RU" sz="4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ru-RU" sz="7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«Обращения в моей речи»</a:t>
            </a:r>
          </a:p>
        </p:txBody>
      </p:sp>
    </p:spTree>
    <p:extLst>
      <p:ext uri="{BB962C8B-B14F-4D97-AF65-F5344CB8AC3E}">
        <p14:creationId xmlns:p14="http://schemas.microsoft.com/office/powerpoint/2010/main" val="287043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02571" y="3509963"/>
            <a:ext cx="5635369" cy="333252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18872" y="47348"/>
            <a:ext cx="12192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Написать </a:t>
            </a:r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в тетрадях небольшой </a:t>
            </a:r>
            <a:r>
              <a:rPr lang="ru-RU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текст </a:t>
            </a:r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(10-12 </a:t>
            </a:r>
            <a:r>
              <a:rPr lang="ru-RU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предложений) на тему: </a:t>
            </a:r>
            <a:endParaRPr lang="ru-RU" sz="4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ru-RU" sz="7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«Обращения в моей речи»</a:t>
            </a:r>
          </a:p>
          <a:p>
            <a:pPr algn="ctr">
              <a:spcAft>
                <a:spcPts val="0"/>
              </a:spcAft>
            </a:pPr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(Какие обращения я используя в своей речи чаще и почему?)</a:t>
            </a: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6786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24096" y="663068"/>
            <a:ext cx="4480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  <a:effectLst>
                  <a:glow rad="101600">
                    <a:srgbClr val="F26200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30B0504020000000003" pitchFamily="66" charset="0"/>
              </a:rPr>
              <a:t>Испания</a:t>
            </a:r>
            <a:endParaRPr lang="ru-RU" sz="4800" b="1" dirty="0">
              <a:solidFill>
                <a:schemeClr val="bg1"/>
              </a:solidFill>
              <a:effectLst>
                <a:glow rad="101600">
                  <a:srgbClr val="F26200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anose="030B0504020000000003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4096" y="1822368"/>
            <a:ext cx="63315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  <a:effectLst>
                  <a:glow rad="101600">
                    <a:srgbClr val="800080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30B0504020000000003" pitchFamily="66" charset="0"/>
              </a:rPr>
              <a:t>Великобритания</a:t>
            </a:r>
            <a:endParaRPr lang="ru-RU" sz="4800" b="1" dirty="0">
              <a:solidFill>
                <a:schemeClr val="bg1"/>
              </a:solidFill>
              <a:effectLst>
                <a:glow rad="101600">
                  <a:srgbClr val="800080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anose="030B0504020000000003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4096" y="2981668"/>
            <a:ext cx="4480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  <a:effectLst>
                  <a:glow rad="101600">
                    <a:srgbClr val="FFFF00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30B0504020000000003" pitchFamily="66" charset="0"/>
              </a:rPr>
              <a:t>Германия</a:t>
            </a:r>
            <a:endParaRPr lang="ru-RU" sz="4800" b="1" dirty="0">
              <a:solidFill>
                <a:schemeClr val="bg1"/>
              </a:solidFill>
              <a:effectLst>
                <a:glow rad="101600">
                  <a:srgbClr val="FFFF00">
                    <a:alpha val="6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anose="030B0504020000000003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4096" y="4060233"/>
            <a:ext cx="4480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  <a:effectLst>
                  <a:glow rad="101600">
                    <a:srgbClr val="00B0F0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30B0504020000000003" pitchFamily="66" charset="0"/>
              </a:rPr>
              <a:t>Франция</a:t>
            </a:r>
            <a:endParaRPr lang="ru-RU" sz="4800" b="1" dirty="0">
              <a:solidFill>
                <a:schemeClr val="bg1"/>
              </a:solidFill>
              <a:effectLst>
                <a:glow rad="101600">
                  <a:srgbClr val="00B0F0">
                    <a:alpha val="6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anose="030B0504020000000003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4096" y="5138798"/>
            <a:ext cx="4480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  <a:effectLst>
                  <a:glow rad="101600">
                    <a:srgbClr val="FF0000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30B0504020000000003" pitchFamily="66" charset="0"/>
              </a:rPr>
              <a:t>Китай</a:t>
            </a:r>
            <a:endParaRPr lang="ru-RU" sz="4800" b="1" dirty="0">
              <a:solidFill>
                <a:schemeClr val="bg1"/>
              </a:solidFill>
              <a:effectLst>
                <a:glow rad="101600">
                  <a:srgbClr val="FF0000">
                    <a:alpha val="6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anose="030B0504020000000003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82128" y="690941"/>
            <a:ext cx="42153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glow rad="101600">
                    <a:srgbClr val="800080">
                      <a:alpha val="60000"/>
                    </a:srgb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Мистер, миссис</a:t>
            </a:r>
            <a:endParaRPr lang="ru-RU" sz="3200" b="1" dirty="0">
              <a:solidFill>
                <a:schemeClr val="bg1"/>
              </a:solidFill>
              <a:effectLst>
                <a:glow rad="101600">
                  <a:srgbClr val="800080">
                    <a:alpha val="60000"/>
                  </a:srgb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882128" y="1822368"/>
            <a:ext cx="42153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glow rad="101600">
                    <a:srgbClr val="FF0000">
                      <a:alpha val="60000"/>
                    </a:srgb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Сяньшэн, тайтай</a:t>
            </a:r>
            <a:endParaRPr lang="ru-RU" sz="3200" b="1" dirty="0">
              <a:solidFill>
                <a:schemeClr val="bg1"/>
              </a:solidFill>
              <a:effectLst>
                <a:glow rad="101600">
                  <a:srgbClr val="FF0000">
                    <a:alpha val="60000"/>
                  </a:srgb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882128" y="2916369"/>
            <a:ext cx="42153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glow rad="228600">
                    <a:srgbClr val="F26200">
                      <a:alpha val="40000"/>
                    </a:srgb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Сеньор, сеньора</a:t>
            </a:r>
            <a:endParaRPr lang="ru-RU" sz="3200" b="1" dirty="0">
              <a:solidFill>
                <a:schemeClr val="bg1"/>
              </a:solidFill>
              <a:effectLst>
                <a:glow rad="228600">
                  <a:srgbClr val="F26200">
                    <a:alpha val="40000"/>
                  </a:srgb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882128" y="5067665"/>
            <a:ext cx="42153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glow rad="101600">
                    <a:srgbClr val="00B0F0">
                      <a:alpha val="60000"/>
                    </a:srgb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Месье, мадам</a:t>
            </a:r>
            <a:endParaRPr lang="ru-RU" sz="3200" b="1" dirty="0">
              <a:solidFill>
                <a:schemeClr val="bg1"/>
              </a:solidFill>
              <a:effectLst>
                <a:glow rad="101600">
                  <a:srgbClr val="00B0F0">
                    <a:alpha val="60000"/>
                  </a:srgb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976616" y="4010370"/>
            <a:ext cx="42153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Герр, Фрау</a:t>
            </a:r>
            <a:endParaRPr lang="ru-RU" sz="3200" b="1" dirty="0"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2695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84"/>
          <a:stretch/>
        </p:blipFill>
        <p:spPr>
          <a:xfrm>
            <a:off x="521207" y="346139"/>
            <a:ext cx="10983223" cy="6327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917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1759" b="99555" l="0" r="100000">
                        <a14:foregroundMark x1="92500" y1="70267" x2="91167" y2="72829"/>
                      </a14:backgroundRemoval>
                    </a14:imgEffect>
                  </a14:imgLayer>
                </a14:imgProps>
              </a:ext>
            </a:extLst>
          </a:blip>
          <a:srcRect t="41289" b="1665"/>
          <a:stretch/>
        </p:blipFill>
        <p:spPr>
          <a:xfrm>
            <a:off x="2668524" y="2558148"/>
            <a:ext cx="5090160" cy="434588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7539" l="51000" r="99667">
                        <a14:foregroundMark x1="79167" y1="48098" x2="84167" y2="48546"/>
                        <a14:foregroundMark x1="79000" y1="39374" x2="77667" y2="44519"/>
                        <a14:foregroundMark x1="64500" y1="46085" x2="71500" y2="45638"/>
                        <a14:foregroundMark x1="77333" y1="22148" x2="75500" y2="35794"/>
                        <a14:foregroundMark x1="72000" y1="22819" x2="70167" y2="31991"/>
                        <a14:backgroundMark x1="61167" y1="40940" x2="56667" y2="76957"/>
                        <a14:backgroundMark x1="55000" y1="87696" x2="61000" y2="90380"/>
                        <a14:backgroundMark x1="81667" y1="93960" x2="88333" y2="89709"/>
                      </a14:backgroundRemoval>
                    </a14:imgEffect>
                  </a14:imgLayer>
                </a14:imgProps>
              </a:ext>
            </a:extLst>
          </a:blip>
          <a:srcRect l="50693"/>
          <a:stretch/>
        </p:blipFill>
        <p:spPr>
          <a:xfrm>
            <a:off x="9374124" y="2670108"/>
            <a:ext cx="2817876" cy="425767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68789" y="2839734"/>
            <a:ext cx="2462997" cy="415783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7667" b="90167" l="8478" r="45435">
                        <a14:foregroundMark x1="24565" y1="37833" x2="25543" y2="43000"/>
                        <a14:foregroundMark x1="21848" y1="51333" x2="20761" y2="87167"/>
                        <a14:foregroundMark x1="16413" y1="56833" x2="17609" y2="74500"/>
                        <a14:foregroundMark x1="10000" y1="85167" x2="15109" y2="81000"/>
                        <a14:backgroundMark x1="9130" y1="51000" x2="11304" y2="78667"/>
                      </a14:backgroundRemoval>
                    </a14:imgEffect>
                  </a14:imgLayer>
                </a14:imgProps>
              </a:ext>
            </a:extLst>
          </a:blip>
          <a:srcRect l="6209" t="8240" r="49965" b="10640"/>
          <a:stretch/>
        </p:blipFill>
        <p:spPr>
          <a:xfrm>
            <a:off x="0" y="2413661"/>
            <a:ext cx="3461415" cy="4178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64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56972" y="207572"/>
            <a:ext cx="11878056" cy="2010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  <a:spcAft>
                <a:spcPts val="800"/>
              </a:spcAft>
              <a:buSzPts val="1600"/>
            </a:pP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первую очередь они встречаются </a:t>
            </a:r>
            <a:r>
              <a:rPr lang="ru-RU" sz="32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приветствии.</a:t>
            </a: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600" b="1" i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ru-RU" sz="3600" b="1" i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Здравствуй, </a:t>
            </a:r>
            <a:r>
              <a:rPr lang="ru-RU" sz="3600" b="1" i="1" u="sng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мил человек</a:t>
            </a:r>
            <a:r>
              <a:rPr lang="ru-RU" sz="3600" b="1" i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b="1" dirty="0" smtClean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zitsa" panose="020B0500000000000000" pitchFamily="34" charset="-52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600" b="1" i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- Доброго вечера вам, </a:t>
            </a:r>
            <a:r>
              <a:rPr lang="ru-RU" sz="3600" b="1" i="1" u="sng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хозяин</a:t>
            </a:r>
            <a:r>
              <a:rPr lang="ru-RU" sz="3600" b="1" i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600" b="1" dirty="0" smtClean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zitsa" panose="020B0500000000000000" pitchFamily="34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0864" y="1881185"/>
            <a:ext cx="2339432" cy="491280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11653" y="159428"/>
            <a:ext cx="2475191" cy="4480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26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56972" y="207572"/>
            <a:ext cx="11878056" cy="2010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  <a:spcAft>
                <a:spcPts val="800"/>
              </a:spcAft>
              <a:buSzPts val="1600"/>
            </a:pP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первую очередь они встречаются </a:t>
            </a:r>
            <a:r>
              <a:rPr lang="ru-RU" sz="32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приветствии.</a:t>
            </a: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600" b="1" i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ru-RU" sz="3600" b="1" i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Здравствуй, </a:t>
            </a:r>
            <a:r>
              <a:rPr lang="ru-RU" sz="3600" b="1" i="1" u="sng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мил человек</a:t>
            </a:r>
            <a:r>
              <a:rPr lang="ru-RU" sz="3600" b="1" i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b="1" dirty="0" smtClean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zitsa" panose="020B0500000000000000" pitchFamily="34" charset="-52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600" b="1" i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- Доброго вечера вам, </a:t>
            </a:r>
            <a:r>
              <a:rPr lang="ru-RU" sz="3600" b="1" i="1" u="sng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хозяин</a:t>
            </a:r>
            <a:r>
              <a:rPr lang="ru-RU" sz="3600" b="1" i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600" b="1" dirty="0" smtClean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zitsa" panose="020B0500000000000000" pitchFamily="34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48520" y="2625605"/>
            <a:ext cx="10239848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3600" b="1" i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Посмотрел Кузька, а это Нафаня собственной персоной стоит, ворчит! Обрадовался домовенок, что друг приехал, — кинулся к нему:</a:t>
            </a:r>
            <a:endParaRPr lang="ru-RU" sz="3600" b="1" dirty="0" smtClean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zitsa" panose="020B0500000000000000" pitchFamily="34" charset="-52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ru-RU" sz="3600" b="1" i="1" u="sng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-Нафаня! Нафанюшка!</a:t>
            </a:r>
            <a:endParaRPr lang="ru-RU" sz="3600" b="1" u="sng" dirty="0" smtClean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zitsa" panose="020B0500000000000000" pitchFamily="34" charset="-52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ru-RU" sz="3600" b="1" i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Заметив Кузьку с Нафаней он [Литяня] повеселел:</a:t>
            </a:r>
            <a:endParaRPr lang="ru-RU" sz="3600" b="1" dirty="0" smtClean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zitsa" panose="020B0500000000000000" pitchFamily="34" charset="-52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ru-RU" sz="3600" b="1" i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- Нашелся, </a:t>
            </a:r>
            <a:r>
              <a:rPr lang="ru-RU" sz="3600" b="1" i="1" u="sng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пропащий</a:t>
            </a:r>
            <a:r>
              <a:rPr lang="ru-RU" sz="3600" b="1" i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zitsa" panose="020B0500000000000000" pitchFamily="34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0864" y="1881185"/>
            <a:ext cx="2339432" cy="491280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11653" y="159428"/>
            <a:ext cx="2475191" cy="4480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812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-355475" y="224781"/>
            <a:ext cx="9410316" cy="4410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Также обращения используются для того, чтобы </a:t>
            </a:r>
            <a:r>
              <a:rPr lang="ru-RU" sz="32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привлечь внимание и сообщить важную информацию</a:t>
            </a: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3200" b="1" i="1" dirty="0" smtClean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07000"/>
              </a:lnSpc>
              <a:spcAft>
                <a:spcPts val="800"/>
              </a:spcAft>
            </a:pPr>
            <a:r>
              <a:rPr lang="ru-RU" sz="4000" b="1" i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— </a:t>
            </a:r>
            <a:r>
              <a:rPr lang="ru-RU" sz="4000" b="1" i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Эй, </a:t>
            </a:r>
            <a:r>
              <a:rPr lang="ru-RU" sz="4000" b="1" i="1" u="sng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мужички</a:t>
            </a:r>
            <a:r>
              <a:rPr lang="ru-RU" sz="4000" b="1" i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! У вас ноги в дерюжке запутались! </a:t>
            </a:r>
            <a:r>
              <a:rPr lang="ru-RU" sz="4000" b="1" i="1" dirty="0" err="1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Вылазьте</a:t>
            </a:r>
            <a:r>
              <a:rPr lang="ru-RU" sz="4000" b="1" i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 из мешков — снова сможете как люди ходить! </a:t>
            </a:r>
            <a:endParaRPr lang="ru-RU" sz="40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zitsa" panose="020B0500000000000000" pitchFamily="34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7758" b="73474" l="3704" r="99832"/>
                    </a14:imgEffect>
                  </a14:imgLayer>
                </a14:imgProps>
              </a:ext>
            </a:extLst>
          </a:blip>
          <a:srcRect t="17253" b="26637"/>
          <a:stretch/>
        </p:blipFill>
        <p:spPr>
          <a:xfrm>
            <a:off x="9054841" y="401637"/>
            <a:ext cx="3137159" cy="26700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10648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-355475" y="224781"/>
            <a:ext cx="9410316" cy="4410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Также обращения используются для того, чтобы </a:t>
            </a:r>
            <a:r>
              <a:rPr lang="ru-RU" sz="32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привлечь внимание и сообщить важную информацию</a:t>
            </a: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3200" b="1" i="1" dirty="0" smtClean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07000"/>
              </a:lnSpc>
              <a:spcAft>
                <a:spcPts val="800"/>
              </a:spcAft>
            </a:pPr>
            <a:r>
              <a:rPr lang="ru-RU" sz="4000" b="1" i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— </a:t>
            </a:r>
            <a:r>
              <a:rPr lang="ru-RU" sz="4000" b="1" i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Эй, </a:t>
            </a:r>
            <a:r>
              <a:rPr lang="ru-RU" sz="4000" b="1" i="1" u="sng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мужички</a:t>
            </a:r>
            <a:r>
              <a:rPr lang="ru-RU" sz="4000" b="1" i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! У вас ноги в дерюжке запутались! </a:t>
            </a:r>
            <a:r>
              <a:rPr lang="ru-RU" sz="4000" b="1" i="1" dirty="0" err="1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Вылазьте</a:t>
            </a:r>
            <a:r>
              <a:rPr lang="ru-RU" sz="4000" b="1" i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 из мешков — снова сможете как люди ходить! </a:t>
            </a:r>
            <a:endParaRPr lang="ru-RU" sz="40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zitsa" panose="020B0500000000000000" pitchFamily="34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7758" b="73474" l="3704" r="99832"/>
                    </a14:imgEffect>
                  </a14:imgLayer>
                </a14:imgProps>
              </a:ext>
            </a:extLst>
          </a:blip>
          <a:srcRect t="17253" b="26637"/>
          <a:stretch/>
        </p:blipFill>
        <p:spPr>
          <a:xfrm>
            <a:off x="9054841" y="401637"/>
            <a:ext cx="3137159" cy="26700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3669498" y="5178730"/>
            <a:ext cx="844173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— </a:t>
            </a:r>
            <a:r>
              <a:rPr lang="ru-RU" sz="4000" b="1" i="1" u="sng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</a:rPr>
              <a:t>Нафаня</a:t>
            </a:r>
            <a:r>
              <a:rPr lang="ru-RU" sz="4000" b="1" i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</a:rPr>
              <a:t>, так я читать не </a:t>
            </a:r>
            <a:r>
              <a:rPr lang="ru-RU" sz="4000" b="1" i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</a:rPr>
              <a:t>умею.</a:t>
            </a:r>
            <a:endParaRPr lang="ru-RU" sz="40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zitsa" panose="020B0500000000000000" pitchFamily="34" charset="-52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19073" y="3780438"/>
            <a:ext cx="2621991" cy="3349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849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36818" y="601206"/>
            <a:ext cx="11918364" cy="2902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  <a:spcAft>
                <a:spcPts val="800"/>
              </a:spcAft>
              <a:buSzPts val="1600"/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Обращения в речи героев </a:t>
            </a:r>
            <a:r>
              <a:rPr lang="ru-RU" sz="32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помогают выразить благодарность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4000" b="1" i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-Ну спасибо тебе, </a:t>
            </a:r>
            <a:r>
              <a:rPr lang="ru-RU" sz="4000" b="1" i="1" u="sng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бабуся</a:t>
            </a:r>
            <a:r>
              <a:rPr lang="ru-RU" sz="4000" b="1" i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, и на том</a:t>
            </a:r>
            <a:r>
              <a:rPr lang="ru-RU" sz="4000" b="1" i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4000" b="1" i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 Поклонился </a:t>
            </a:r>
            <a:r>
              <a:rPr lang="ru-RU" sz="4000" b="1" i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тогда ученому Нафаня и говорит:</a:t>
            </a:r>
            <a:endParaRPr lang="ru-RU" sz="4000" b="1" i="1" dirty="0" smtClean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zitsa" panose="020B0500000000000000" pitchFamily="34" charset="-52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4000" b="1" i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-Ну, </a:t>
            </a:r>
            <a:r>
              <a:rPr lang="ru-RU" sz="4000" b="1" i="1" u="sng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мил человек</a:t>
            </a:r>
            <a:r>
              <a:rPr lang="ru-RU" sz="4000" b="1" i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zitsa" panose="020B0500000000000000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, уважил.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73302" y="3813596"/>
            <a:ext cx="3450635" cy="348721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2620" b="72452" l="24411" r="99832">
                        <a14:foregroundMark x1="62963" y1="36730" x2="68013" y2="43225"/>
                        <a14:foregroundMark x1="70875" y1="49272" x2="74747" y2="65845"/>
                        <a14:foregroundMark x1="75758" y1="63494" x2="77946" y2="65733"/>
                        <a14:foregroundMark x1="66162" y1="61142" x2="66835" y2="63942"/>
                        <a14:foregroundMark x1="30471" y1="57111" x2="59091" y2="58231"/>
                        <a14:foregroundMark x1="45118" y1="52072" x2="45118" y2="52072"/>
                        <a14:foregroundMark x1="32828" y1="63942" x2="32997" y2="67861"/>
                        <a14:foregroundMark x1="40741" y1="66853" x2="58081" y2="64838"/>
                        <a14:foregroundMark x1="56902" y1="62262" x2="60606" y2="62598"/>
                        <a14:foregroundMark x1="74242" y1="54647" x2="77104" y2="61030"/>
                        <a14:foregroundMark x1="39226" y1="53863" x2="38384" y2="52072"/>
                        <a14:backgroundMark x1="50505" y1="24076" x2="42929" y2="35050"/>
                        <a14:backgroundMark x1="71044" y1="63046" x2="71044" y2="63046"/>
                      </a14:backgroundRemoval>
                    </a14:imgEffect>
                  </a14:imgLayer>
                </a14:imgProps>
              </a:ext>
            </a:extLst>
          </a:blip>
          <a:srcRect l="25868" t="22378" r="3384" b="27188"/>
          <a:stretch/>
        </p:blipFill>
        <p:spPr>
          <a:xfrm>
            <a:off x="8465925" y="3279635"/>
            <a:ext cx="3338979" cy="3578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574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484</Words>
  <Application>Microsoft Office PowerPoint</Application>
  <PresentationFormat>Широкоэкранный</PresentationFormat>
  <Paragraphs>64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Arial</vt:lpstr>
      <vt:lpstr>Calibri</vt:lpstr>
      <vt:lpstr>Calibri Light</vt:lpstr>
      <vt:lpstr>Segoe Script</vt:lpstr>
      <vt:lpstr>Times New Roman</vt:lpstr>
      <vt:lpstr>Vezitsa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24</cp:revision>
  <dcterms:created xsi:type="dcterms:W3CDTF">2024-09-22T17:18:25Z</dcterms:created>
  <dcterms:modified xsi:type="dcterms:W3CDTF">2024-09-22T19:53:42Z</dcterms:modified>
</cp:coreProperties>
</file>